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9" r:id="rId4"/>
    <p:sldId id="282" r:id="rId5"/>
    <p:sldId id="258" r:id="rId6"/>
    <p:sldId id="268" r:id="rId7"/>
    <p:sldId id="267" r:id="rId8"/>
    <p:sldId id="266" r:id="rId9"/>
    <p:sldId id="265" r:id="rId10"/>
    <p:sldId id="283" r:id="rId11"/>
    <p:sldId id="274" r:id="rId12"/>
    <p:sldId id="276" r:id="rId13"/>
    <p:sldId id="280" r:id="rId14"/>
    <p:sldId id="277" r:id="rId15"/>
    <p:sldId id="28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83" autoAdjust="0"/>
  </p:normalViewPr>
  <p:slideViewPr>
    <p:cSldViewPr>
      <p:cViewPr>
        <p:scale>
          <a:sx n="88" d="100"/>
          <a:sy n="88" d="100"/>
        </p:scale>
        <p:origin x="133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77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40ABE-DCA6-4B7A-B1BC-961182C98C1E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DE9D1-BBA0-4F2C-9FA0-7B37DDC69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25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901C3-E93B-471C-8959-6D7D71B980D2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9710F-E631-4660-B03F-8F7C39E0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1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9710F-E631-4660-B03F-8F7C39E09A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18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9710F-E631-4660-B03F-8F7C39E09A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8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9710F-E631-4660-B03F-8F7C39E09A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99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9710F-E631-4660-B03F-8F7C39E09A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27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9710F-E631-4660-B03F-8F7C39E09A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43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352800"/>
            <a:ext cx="7772400" cy="12954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876800"/>
            <a:ext cx="6400800" cy="7620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Author and 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81325"/>
            <a:ext cx="7772400" cy="1362075"/>
          </a:xfrm>
        </p:spPr>
        <p:txBody>
          <a:bodyPr anchor="t"/>
          <a:lstStyle>
            <a:lvl1pPr algn="ctr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343400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4040188" cy="727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7800"/>
            <a:ext cx="4041775" cy="727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Author and Date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 t="-2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04800"/>
            <a:ext cx="6629400" cy="617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15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38138" algn="l" defTabSz="914400" rtl="0" eaLnBrk="1" latinLnBrk="0" hangingPunct="1">
        <a:spcBef>
          <a:spcPct val="20000"/>
        </a:spcBef>
        <a:buClr>
          <a:srgbClr val="1F497D"/>
        </a:buClr>
        <a:buSzPct val="80000"/>
        <a:buFont typeface="Arial" pitchFamily="34" charset="0"/>
        <a:buChar char="►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69963" indent="-284163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2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2004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953000"/>
            <a:ext cx="8229600" cy="1173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Author and Date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ctr" defTabSz="914400" rtl="0" eaLnBrk="1" latinLnBrk="0" hangingPunct="1">
        <a:spcBef>
          <a:spcPct val="20000"/>
        </a:spcBef>
        <a:buFont typeface="Arial" pitchFamily="34" charset="0"/>
        <a:buNone/>
        <a:defRPr sz="2800" b="1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federalregister.gov/documents/2019/07/11/2019-14770/agency-information-collection-activities-proposed-collection-comment-reques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kmedu/Workshop/blob/master/Part7_Proc_means_surveymeans.ipynb" TargetMode="External"/><Relationship Id="rId2" Type="http://schemas.openxmlformats.org/officeDocument/2006/relationships/hyperlink" Target="https://github.com/pkmedu/AnalyzeMEPS/blob/master/Part8_proc_surveymeans_surveyfreq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kmedu/AnalyzeMEPS/blob/master/Part11_Compare_Domain_Means.ipyn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kmedu/AnalyzeMEPS/blob/master/Part9_Table_Objects_Quartile.ipynb" TargetMode="External"/><Relationship Id="rId2" Type="http://schemas.openxmlformats.org/officeDocument/2006/relationships/hyperlink" Target="https://sasnrd.com/sas-ods-trace-select-exclud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kmedu/AnalyzeMEPS/blob/master/Part12_ODS_Select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kmedu/AnalyzeMEPS/blob/master/Part10_ODS_OUPUT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umentation.sas.com/?docsetId=grstatproc&amp;docsetTarget=n1ukd9sqgqiwwhn1mrx4c1rbse1j.htm&amp;docsetVersion=9.4&amp;locale=en" TargetMode="External"/><Relationship Id="rId13" Type="http://schemas.openxmlformats.org/officeDocument/2006/relationships/hyperlink" Target="https://support.sas.com/documentation/onlinedoc/stat/131/surveyreg.pdf" TargetMode="External"/><Relationship Id="rId18" Type="http://schemas.openxmlformats.org/officeDocument/2006/relationships/hyperlink" Target="https://github.com/HHS-AHRQ/MEPS" TargetMode="External"/><Relationship Id="rId3" Type="http://schemas.openxmlformats.org/officeDocument/2006/relationships/hyperlink" Target="https://blogs.sas.com/content/sgf/2021/02/18/turning-text-files-into-sas-data-sets-6-common-problems-and-their-solutions/?utm_source=feedburner&amp;utm_medium=feed&amp;utm_campaign=Feed:+TheSasTrainingPost+(The+SAS+Learning+Post+-%3e+SAS+Users)" TargetMode="External"/><Relationship Id="rId7" Type="http://schemas.openxmlformats.org/officeDocument/2006/relationships/hyperlink" Target="https://documentation.sas.com/?docsetId=lesysoptsref&amp;docsetTarget=n0xqwo95drfa24n1hm5nlss33a3s.htm&amp;docsetVersion=9.4&amp;locale=en" TargetMode="External"/><Relationship Id="rId12" Type="http://schemas.openxmlformats.org/officeDocument/2006/relationships/hyperlink" Target="https://documentation.sas.com/?docsetId=statug&amp;docsetTarget=statug_surveyfreq_gettingstarted.htm&amp;docsetVersion=15.1&amp;locale=en" TargetMode="External"/><Relationship Id="rId17" Type="http://schemas.openxmlformats.org/officeDocument/2006/relationships/hyperlink" Target="https://communities.sas.com/t5/SAS-Communities-Library/Installing-SASPy-Kernel-for-Jupyter-Notebooks-and-Jupyter-Lab/ta-p/464873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sasnrd.com/sas-ods-trace-select-exclu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umentation.sas.com/?docsetId=lestmtsref&amp;docsetTarget=n1nk65k2vsfmxfn1wu17fntzszbp.htm&amp;docsetVersion=9.4&amp;locale=en" TargetMode="External"/><Relationship Id="rId11" Type="http://schemas.openxmlformats.org/officeDocument/2006/relationships/hyperlink" Target="https://documentation.sas.com/?docsetId=statug&amp;docsetTarget=statug_surveymeans_examples.htm&amp;docsetVersion=15.1&amp;locale=en" TargetMode="External"/><Relationship Id="rId5" Type="http://schemas.openxmlformats.org/officeDocument/2006/relationships/hyperlink" Target="https://www.sas.com/content/dam/SAS/support/en/sas-global-forum-proceedings/2020/4092-2020.pdf" TargetMode="External"/><Relationship Id="rId15" Type="http://schemas.openxmlformats.org/officeDocument/2006/relationships/hyperlink" Target="https://support.sas.com/resources/papers/proceedings/proceedings/sugi29/245-29.pdf" TargetMode="External"/><Relationship Id="rId10" Type="http://schemas.openxmlformats.org/officeDocument/2006/relationships/hyperlink" Target="https://blogs.sas.com/content/sgf/2020/04/22/how-to-create-and-use-sas-macro-functions/" TargetMode="External"/><Relationship Id="rId19" Type="http://schemas.openxmlformats.org/officeDocument/2006/relationships/hyperlink" Target="https://github.com/pkmedu/AnalyzeMEPS" TargetMode="External"/><Relationship Id="rId4" Type="http://schemas.openxmlformats.org/officeDocument/2006/relationships/hyperlink" Target="https://www.sas.com/content/dam/SAS/support/en/sas-global-forum-proceedings/2019/3068-2019.pdf" TargetMode="External"/><Relationship Id="rId9" Type="http://schemas.openxmlformats.org/officeDocument/2006/relationships/hyperlink" Target="https://www.sas.com/content/dam/SAS/support/en/sas-global-forum-proceedings/2019/3511-2019.pdf" TargetMode="External"/><Relationship Id="rId14" Type="http://schemas.openxmlformats.org/officeDocument/2006/relationships/hyperlink" Target="https://support.sas.com/documentation/onlinedoc/stat/142/surveylogistic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s.com/content/dam/SAS/support/en/sas-global-forum-proceedings/2020/4113-2020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umentation.sas.com/?docsetId=movefile&amp;docsetTarget=p0ospq7g4cae73n1ucdg2x6i14li.htm&amp;docsetVersion=9.4&amp;locale=en" TargetMode="External"/><Relationship Id="rId3" Type="http://schemas.openxmlformats.org/officeDocument/2006/relationships/image" Target="../media/image4.jpg"/><Relationship Id="rId7" Type="http://schemas.openxmlformats.org/officeDocument/2006/relationships/hyperlink" Target="https://documentation.sas.com/?docsetId=mcrolref&amp;docsetTarget=p1fa0ay5pzr9yun1mvqxv8ipzd4d.htm&amp;docsetVersion=9.4&amp;locale=e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s.sas.com/content/sasdummy/2015/05/11/using-filename-zip-to-unzip-and-read-data-files-in-sas/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s://blogs.sas.com/content/sgf/2018/11/01/proc-http-download-data/" TargetMode="External"/><Relationship Id="rId10" Type="http://schemas.openxmlformats.org/officeDocument/2006/relationships/hyperlink" Target="https://github.com/pkmedu/AnalyzeMEPS/blob/master/Non_macro_download.ipynb" TargetMode="External"/><Relationship Id="rId4" Type="http://schemas.openxmlformats.org/officeDocument/2006/relationships/hyperlink" Target="https://www.sas.com/content/dam/SAS/support/en/sas-global-forum-proceedings/2019/3511-2019.pdf" TargetMode="External"/><Relationship Id="rId9" Type="http://schemas.openxmlformats.org/officeDocument/2006/relationships/hyperlink" Target="https://documentation.sas.com/?docsetId=proc&amp;docsetTarget=p1p4ukymj25l9nn1y1wip83yjhcx.htm&amp;docsetVersion=9.4&amp;locale=e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ps.ahrq.gov/data_stats/download_data_files_detail.jsp?cboPufNumber=HC-20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support.sas.com/kb/22/942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ps.ahrq.gov/data_stats/download_data_files_detail.jsp?cboPufNumber=HC-206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support.sas.com/kb/22/942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upport.sas.com/kb/22/942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eps.ahrq.gov/data_stats/download_data_files_detail.jsp?cboPufNumber=HC-20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sas.com/resources/papers/proceedings14/SAS404-2014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3048000"/>
          </a:xfrm>
        </p:spPr>
        <p:txBody>
          <a:bodyPr>
            <a:normAutofit/>
          </a:bodyPr>
          <a:lstStyle/>
          <a:p>
            <a:r>
              <a:rPr lang="en-US" dirty="0"/>
              <a:t>Analyzing </a:t>
            </a:r>
            <a:r>
              <a:rPr lang="en-US" dirty="0" smtClean="0">
                <a:hlinkClick r:id="rId4"/>
              </a:rPr>
              <a:t>MEPS-HC</a:t>
            </a:r>
            <a:r>
              <a:rPr lang="en-US" dirty="0" smtClean="0"/>
              <a:t> </a:t>
            </a:r>
            <a:r>
              <a:rPr lang="en-US" dirty="0"/>
              <a:t>Data with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SAS® 9.4 M6 </a:t>
            </a:r>
            <a:br>
              <a:rPr lang="en-US" dirty="0" smtClean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4811189"/>
            <a:ext cx="8229600" cy="1173163"/>
          </a:xfrm>
        </p:spPr>
        <p:txBody>
          <a:bodyPr>
            <a:normAutofit/>
          </a:bodyPr>
          <a:lstStyle/>
          <a:p>
            <a:r>
              <a:rPr lang="en-US" dirty="0" smtClean="0"/>
              <a:t>Pradip K. Muhuri, PhD</a:t>
            </a:r>
          </a:p>
          <a:p>
            <a:r>
              <a:rPr lang="en-US" dirty="0" smtClean="0"/>
              <a:t>March 18, 2021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651788" cy="4906963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100" b="1" dirty="0" smtClean="0"/>
          </a:p>
          <a:p>
            <a:pPr>
              <a:spcBef>
                <a:spcPts val="0"/>
              </a:spcBef>
            </a:pPr>
            <a:r>
              <a:rPr lang="en-US" sz="2100" dirty="0" smtClean="0"/>
              <a:t>PROC SURVEYMEANS with a CLASS statement produces identical results from PROC </a:t>
            </a:r>
            <a:r>
              <a:rPr lang="en-US" sz="2100" dirty="0"/>
              <a:t>SURVEYFREQ </a:t>
            </a:r>
            <a:r>
              <a:rPr lang="en-US" sz="2100" dirty="0" smtClean="0"/>
              <a:t>(</a:t>
            </a:r>
            <a:r>
              <a:rPr lang="en-US" sz="2100" dirty="0"/>
              <a:t>proportion vs. percentage).</a:t>
            </a:r>
            <a:endParaRPr lang="en-US" sz="2100" dirty="0" smtClean="0"/>
          </a:p>
          <a:p>
            <a:pPr marL="0" indent="0">
              <a:spcBef>
                <a:spcPts val="0"/>
              </a:spcBef>
              <a:buNone/>
            </a:pPr>
            <a:endParaRPr lang="en-US" sz="2100" dirty="0"/>
          </a:p>
          <a:p>
            <a:pPr>
              <a:spcBef>
                <a:spcPts val="0"/>
              </a:spcBef>
            </a:pPr>
            <a:r>
              <a:rPr lang="en-US" sz="2100" dirty="0" smtClean="0"/>
              <a:t>PROC SURVEYFREQ treats the variable in the TABLES statement as categorical and estimate the percentage in each category or level.</a:t>
            </a:r>
          </a:p>
          <a:p>
            <a:pPr marL="0" indent="0">
              <a:spcBef>
                <a:spcPts val="0"/>
              </a:spcBef>
              <a:buNone/>
            </a:pPr>
            <a:endParaRPr lang="en-US" sz="2100" dirty="0"/>
          </a:p>
          <a:p>
            <a:pPr>
              <a:spcBef>
                <a:spcPts val="0"/>
              </a:spcBef>
            </a:pPr>
            <a:r>
              <a:rPr lang="en-US" sz="2100" dirty="0"/>
              <a:t>The CLASS statement in PROC SURVEYMEANS treats the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 smtClean="0"/>
              <a:t>variable </a:t>
            </a:r>
            <a:r>
              <a:rPr lang="en-US" sz="2100" dirty="0"/>
              <a:t>in the VAR statement as categorical and estimate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/>
              <a:t>the proportion in each category or </a:t>
            </a:r>
            <a:r>
              <a:rPr lang="en-US" sz="2100" dirty="0" smtClean="0"/>
              <a:t>level.</a:t>
            </a:r>
          </a:p>
          <a:p>
            <a:pPr marL="0" indent="0">
              <a:buNone/>
            </a:pPr>
            <a:r>
              <a:rPr lang="en-US" sz="2200" dirty="0" smtClean="0">
                <a:hlinkClick r:id="rId2"/>
              </a:rPr>
              <a:t>See the SAS program and output here (</a:t>
            </a:r>
            <a:r>
              <a:rPr lang="en-US" sz="2200" dirty="0" err="1" smtClean="0">
                <a:hlinkClick r:id="rId2"/>
              </a:rPr>
              <a:t>AnalyzeMEPS</a:t>
            </a:r>
            <a:r>
              <a:rPr lang="en-US" sz="2200" dirty="0" smtClean="0">
                <a:hlinkClick r:id="rId2"/>
              </a:rPr>
              <a:t> Repo on GitHub)</a:t>
            </a: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r>
              <a:rPr lang="en-US" sz="2000" dirty="0"/>
              <a:t>PROC SURVEYMEANS and PROC MEANS with a WEIGHT statement produce the same results for the mean, not the confidence interval of the mean.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See the SAS program and output here (</a:t>
            </a:r>
            <a:r>
              <a:rPr lang="en-US" sz="2400" dirty="0" err="1">
                <a:hlinkClick r:id="rId3"/>
              </a:rPr>
              <a:t>AnalyzeMEPS</a:t>
            </a:r>
            <a:r>
              <a:rPr lang="en-US" sz="2400" dirty="0">
                <a:hlinkClick r:id="rId3"/>
              </a:rPr>
              <a:t> Repo on GitHub</a:t>
            </a:r>
            <a:r>
              <a:rPr lang="en-US" sz="2400" dirty="0" smtClean="0">
                <a:hlinkClick r:id="rId3"/>
              </a:rPr>
              <a:t>)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 Pair comparisons of </a:t>
            </a:r>
            <a:r>
              <a:rPr lang="en-US" sz="2400" dirty="0"/>
              <a:t>the estimate among domain levels</a:t>
            </a:r>
          </a:p>
          <a:p>
            <a:pPr marL="0" indent="0">
              <a:buNone/>
            </a:pPr>
            <a:r>
              <a:rPr lang="en-US" sz="2400" dirty="0" smtClean="0">
                <a:hlinkClick r:id="rId4"/>
              </a:rPr>
              <a:t>See </a:t>
            </a:r>
            <a:r>
              <a:rPr lang="en-US" sz="2400" dirty="0">
                <a:hlinkClick r:id="rId4"/>
              </a:rPr>
              <a:t>the SAS program and output here (</a:t>
            </a:r>
            <a:r>
              <a:rPr lang="en-US" sz="2400" dirty="0" err="1">
                <a:hlinkClick r:id="rId4"/>
              </a:rPr>
              <a:t>AnalyzeMEPS</a:t>
            </a:r>
            <a:r>
              <a:rPr lang="en-US" sz="2400" dirty="0">
                <a:hlinkClick r:id="rId4"/>
              </a:rPr>
              <a:t> Repo on GitHub)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200" dirty="0" smtClean="0"/>
          </a:p>
          <a:p>
            <a:pPr lvl="1"/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endParaRPr lang="en-US" sz="21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Comparing PROC SURVEYMEANS with Other PROCs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401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0"/>
            <a:ext cx="6629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 SURVEYMEANS Output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839200" cy="4525963"/>
          </a:xfrm>
        </p:spPr>
        <p:txBody>
          <a:bodyPr/>
          <a:lstStyle/>
          <a:p>
            <a:r>
              <a:rPr lang="en-US" dirty="0" smtClean="0"/>
              <a:t>Use ODS TRACE statements that produces the record containing at least the following items for PROC SURVEYMEANS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Label</a:t>
            </a:r>
          </a:p>
          <a:p>
            <a:pPr lvl="1"/>
            <a:r>
              <a:rPr lang="en-US" dirty="0" smtClean="0"/>
              <a:t>Template</a:t>
            </a:r>
          </a:p>
          <a:p>
            <a:pPr lvl="1"/>
            <a:r>
              <a:rPr lang="en-US" dirty="0" smtClean="0"/>
              <a:t>Path</a:t>
            </a:r>
          </a:p>
          <a:p>
            <a:pPr marL="347662" lvl="1" indent="0">
              <a:buNone/>
            </a:pPr>
            <a:r>
              <a:rPr lang="en-US" dirty="0" smtClean="0">
                <a:hlinkClick r:id="rId2"/>
              </a:rPr>
              <a:t>Controlling PROC output with ODS select/exclude</a:t>
            </a:r>
            <a:endParaRPr lang="en-US" dirty="0" smtClean="0"/>
          </a:p>
          <a:p>
            <a:pPr marL="347662" lvl="1" indent="0">
              <a:buNone/>
            </a:pPr>
            <a:r>
              <a:rPr lang="en-US" dirty="0" smtClean="0">
                <a:hlinkClick r:id="rId3"/>
              </a:rPr>
              <a:t>See the SAS program and SAS Log here (</a:t>
            </a:r>
            <a:r>
              <a:rPr lang="en-US" dirty="0" err="1" smtClean="0">
                <a:hlinkClick r:id="rId3"/>
              </a:rPr>
              <a:t>AnalyzeMEPS</a:t>
            </a:r>
            <a:r>
              <a:rPr lang="en-US" dirty="0" smtClean="0">
                <a:hlinkClick r:id="rId3"/>
              </a:rPr>
              <a:t> Repo on GitHub)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5433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ODS SELECT/EXCLUDE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SAS Procedures like PROC SURVEYMEANS  produces lot of output</a:t>
            </a:r>
          </a:p>
          <a:p>
            <a:pPr lvl="1"/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Quantiles</a:t>
            </a:r>
          </a:p>
          <a:p>
            <a:pPr lvl="1"/>
            <a:r>
              <a:rPr lang="en-US" dirty="0" smtClean="0"/>
              <a:t>Domain</a:t>
            </a:r>
          </a:p>
          <a:p>
            <a:pPr lvl="1"/>
            <a:r>
              <a:rPr lang="en-US" dirty="0" err="1" smtClean="0"/>
              <a:t>DomainQuantiles</a:t>
            </a:r>
            <a:endParaRPr lang="en-US" dirty="0"/>
          </a:p>
          <a:p>
            <a:pPr marL="461962" indent="-457200"/>
            <a:r>
              <a:rPr lang="en-US" dirty="0" smtClean="0"/>
              <a:t>ODS SELECT or EXCLUDE statement tells SAS</a:t>
            </a:r>
          </a:p>
          <a:p>
            <a:pPr marL="804862" lvl="1" indent="-457200"/>
            <a:r>
              <a:rPr lang="en-US" dirty="0" smtClean="0"/>
              <a:t>What output to print</a:t>
            </a:r>
          </a:p>
          <a:p>
            <a:pPr marL="804862" lvl="1" indent="-457200"/>
            <a:r>
              <a:rPr lang="en-US" dirty="0" smtClean="0"/>
              <a:t>What output not to print</a:t>
            </a:r>
          </a:p>
          <a:p>
            <a:pPr marL="4762" indent="0">
              <a:buNone/>
            </a:pPr>
            <a:r>
              <a:rPr lang="en-US" dirty="0" smtClean="0">
                <a:hlinkClick r:id="rId2"/>
              </a:rPr>
              <a:t>See the SAS program and output here (</a:t>
            </a:r>
            <a:r>
              <a:rPr lang="en-US" dirty="0" err="1" smtClean="0">
                <a:hlinkClick r:id="rId2"/>
              </a:rPr>
              <a:t>AnalyzeMEPS</a:t>
            </a:r>
            <a:r>
              <a:rPr lang="en-US" dirty="0" smtClean="0">
                <a:hlinkClick r:id="rId2"/>
              </a:rPr>
              <a:t> Repo on GitHub)</a:t>
            </a:r>
            <a:endParaRPr lang="en-US" dirty="0" smtClean="0"/>
          </a:p>
          <a:p>
            <a:pPr marL="347662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7911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SAVING PROC SURVEYMEANS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Generate descriptive statistics including Q1, Median, and Q3</a:t>
            </a:r>
          </a:p>
          <a:p>
            <a:r>
              <a:rPr lang="en-US" sz="2400" dirty="0" smtClean="0"/>
              <a:t>Save specific output tables to separate SAS data sets for the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verall population</a:t>
            </a:r>
          </a:p>
          <a:p>
            <a:pPr lvl="1"/>
            <a:r>
              <a:rPr lang="en-US" dirty="0" smtClean="0"/>
              <a:t>DOMAIN of interest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ultiple table names and data sets names allowed in the following statement</a:t>
            </a:r>
          </a:p>
          <a:p>
            <a:pPr marL="347662" lvl="1" indent="0">
              <a:buNone/>
            </a:pPr>
            <a:r>
              <a:rPr lang="en-US" dirty="0" smtClean="0"/>
              <a:t>ODS OUTPUT &lt;table-name&gt;= &lt;data-set-name&gt;;</a:t>
            </a:r>
          </a:p>
          <a:p>
            <a:pPr marL="347662" lvl="1" indent="0">
              <a:buNone/>
            </a:pPr>
            <a:r>
              <a:rPr lang="en-US" dirty="0" smtClean="0">
                <a:hlinkClick r:id="rId2"/>
              </a:rPr>
              <a:t>See the SAS program and output here (</a:t>
            </a:r>
            <a:r>
              <a:rPr lang="en-US" dirty="0" err="1" smtClean="0">
                <a:hlinkClick r:id="rId2"/>
              </a:rPr>
              <a:t>AnalyzeMEPS</a:t>
            </a:r>
            <a:r>
              <a:rPr lang="en-US" dirty="0" smtClean="0">
                <a:hlinkClick r:id="rId2"/>
              </a:rPr>
              <a:t> Repo on GitHub)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81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0070C0"/>
                </a:solidFill>
              </a:rPr>
              <a:t>Pradip.Muhuri@ahrq.hhs.gov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25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SAS® </a:t>
            </a:r>
            <a:r>
              <a:rPr lang="en-US" dirty="0" smtClean="0"/>
              <a:t>Programming Basics and Complex Survey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 smtClean="0"/>
              <a:t>SAS programs typically include any combination of the following:</a:t>
            </a:r>
          </a:p>
          <a:p>
            <a:pPr lvl="1"/>
            <a:r>
              <a:rPr lang="en-US" sz="6400" dirty="0" smtClean="0"/>
              <a:t>DATA Step (</a:t>
            </a:r>
            <a:r>
              <a:rPr lang="en-US" sz="6400" dirty="0" smtClean="0">
                <a:hlinkClick r:id="rId3"/>
              </a:rPr>
              <a:t>Reading external data files</a:t>
            </a:r>
            <a:r>
              <a:rPr lang="en-US" sz="6400" dirty="0" smtClean="0"/>
              <a:t>)</a:t>
            </a:r>
          </a:p>
          <a:p>
            <a:pPr lvl="1"/>
            <a:r>
              <a:rPr lang="en-US" sz="6400" dirty="0" smtClean="0"/>
              <a:t>PROC Step </a:t>
            </a:r>
            <a:r>
              <a:rPr lang="en-US" sz="6400" dirty="0" smtClean="0">
                <a:hlinkClick r:id="rId4"/>
              </a:rPr>
              <a:t>(Base Procedures-1, </a:t>
            </a:r>
            <a:r>
              <a:rPr lang="en-US" sz="6400" dirty="0" smtClean="0">
                <a:hlinkClick r:id="rId5"/>
              </a:rPr>
              <a:t>Base Procedures-2)</a:t>
            </a:r>
            <a:endParaRPr lang="en-US" sz="6400" dirty="0" smtClean="0"/>
          </a:p>
          <a:p>
            <a:pPr lvl="1"/>
            <a:r>
              <a:rPr lang="en-US" sz="6400" dirty="0" smtClean="0"/>
              <a:t>Global Statements (e.g., </a:t>
            </a:r>
            <a:r>
              <a:rPr lang="en-US" sz="6400" dirty="0" smtClean="0">
                <a:hlinkClick r:id="rId6"/>
              </a:rPr>
              <a:t>LIBNAME</a:t>
            </a:r>
            <a:r>
              <a:rPr lang="en-US" sz="6400" dirty="0" smtClean="0"/>
              <a:t>, </a:t>
            </a:r>
            <a:r>
              <a:rPr lang="en-US" sz="6400" dirty="0" smtClean="0">
                <a:hlinkClick r:id="rId7"/>
              </a:rPr>
              <a:t>OPTIONS</a:t>
            </a:r>
            <a:r>
              <a:rPr lang="en-US" sz="6400" dirty="0" smtClean="0"/>
              <a:t>, and </a:t>
            </a:r>
            <a:r>
              <a:rPr lang="en-US" sz="6400" dirty="0" smtClean="0">
                <a:hlinkClick r:id="rId8"/>
              </a:rPr>
              <a:t> TITLE/FOOTNOTE</a:t>
            </a:r>
            <a:r>
              <a:rPr lang="en-US" sz="6400" dirty="0" smtClean="0"/>
              <a:t>)</a:t>
            </a:r>
          </a:p>
          <a:p>
            <a:pPr lvl="1"/>
            <a:r>
              <a:rPr lang="en-US" sz="6400" dirty="0" smtClean="0">
                <a:hlinkClick r:id="rId9"/>
              </a:rPr>
              <a:t>Macro Variables, Macros</a:t>
            </a:r>
            <a:r>
              <a:rPr lang="en-US" sz="6400" dirty="0" smtClean="0"/>
              <a:t>, and </a:t>
            </a:r>
            <a:r>
              <a:rPr lang="en-US" sz="6400" dirty="0" smtClean="0">
                <a:hlinkClick r:id="rId10"/>
              </a:rPr>
              <a:t>Macro Functions</a:t>
            </a:r>
            <a:endParaRPr lang="en-US" sz="6400" dirty="0" smtClean="0"/>
          </a:p>
          <a:p>
            <a:pPr lvl="1"/>
            <a:endParaRPr lang="en-US" sz="6400" dirty="0" smtClean="0"/>
          </a:p>
          <a:p>
            <a:r>
              <a:rPr lang="en-US" sz="6400" dirty="0" smtClean="0"/>
              <a:t>Complex Survey Procedures in SAS (Examples)</a:t>
            </a:r>
          </a:p>
          <a:p>
            <a:pPr lvl="1"/>
            <a:r>
              <a:rPr lang="en-US" sz="6400" dirty="0" smtClean="0">
                <a:hlinkClick r:id="rId11"/>
              </a:rPr>
              <a:t>PROC SURVEYMEANS </a:t>
            </a:r>
            <a:r>
              <a:rPr lang="en-US" sz="6400" dirty="0" smtClean="0"/>
              <a:t>, </a:t>
            </a:r>
            <a:r>
              <a:rPr lang="en-US" sz="6400" dirty="0">
                <a:hlinkClick r:id="rId12"/>
              </a:rPr>
              <a:t>PROC SURVEYFREQ </a:t>
            </a:r>
            <a:endParaRPr lang="en-US" sz="6400" dirty="0"/>
          </a:p>
          <a:p>
            <a:pPr lvl="1"/>
            <a:r>
              <a:rPr lang="en-US" sz="6400" dirty="0" smtClean="0">
                <a:hlinkClick r:id="rId13"/>
              </a:rPr>
              <a:t>PROC SURVEYREG</a:t>
            </a:r>
            <a:r>
              <a:rPr lang="en-US" sz="6400" dirty="0" smtClean="0"/>
              <a:t>, </a:t>
            </a:r>
            <a:r>
              <a:rPr lang="en-US" sz="6400" dirty="0" smtClean="0">
                <a:hlinkClick r:id="rId14"/>
              </a:rPr>
              <a:t>PROC SURVEYLOGISTC</a:t>
            </a:r>
            <a:endParaRPr lang="en-US" sz="6400" dirty="0" smtClean="0"/>
          </a:p>
          <a:p>
            <a:pPr marL="0" indent="0">
              <a:buNone/>
            </a:pPr>
            <a:endParaRPr lang="en-US" sz="6400" dirty="0" smtClean="0"/>
          </a:p>
          <a:p>
            <a:r>
              <a:rPr lang="en-US" sz="6400" dirty="0" smtClean="0"/>
              <a:t>Output Delivery Systems </a:t>
            </a:r>
            <a:r>
              <a:rPr lang="en-US" sz="6400" dirty="0" smtClean="0">
                <a:hlinkClick r:id="rId15"/>
              </a:rPr>
              <a:t>(ODS)</a:t>
            </a:r>
            <a:endParaRPr lang="en-US" sz="6400" dirty="0" smtClean="0"/>
          </a:p>
          <a:p>
            <a:pPr lvl="1"/>
            <a:r>
              <a:rPr lang="en-US" sz="6400" dirty="0">
                <a:hlinkClick r:id="rId16"/>
              </a:rPr>
              <a:t>Controlling PROC output with ODS select/exclude</a:t>
            </a:r>
            <a:endParaRPr lang="en-US" sz="6400" dirty="0"/>
          </a:p>
          <a:p>
            <a:pPr lvl="1"/>
            <a:r>
              <a:rPr lang="en-US" sz="6400" dirty="0" smtClean="0"/>
              <a:t>Saving results to a SAS data set</a:t>
            </a:r>
          </a:p>
          <a:p>
            <a:pPr marL="347662" lvl="1" indent="0">
              <a:buNone/>
            </a:pPr>
            <a:endParaRPr lang="en-US" sz="6400" dirty="0" smtClean="0"/>
          </a:p>
          <a:p>
            <a:r>
              <a:rPr lang="en-US" sz="6400" dirty="0" smtClean="0"/>
              <a:t>Interface</a:t>
            </a:r>
          </a:p>
          <a:p>
            <a:pPr marL="0" indent="0">
              <a:buNone/>
            </a:pPr>
            <a:r>
              <a:rPr lang="en-US" sz="6400" dirty="0" smtClean="0"/>
              <a:t>     ► </a:t>
            </a:r>
            <a:r>
              <a:rPr lang="en-US" sz="6400" dirty="0"/>
              <a:t>SAS Windowing </a:t>
            </a:r>
            <a:r>
              <a:rPr lang="en-US" sz="6400" dirty="0" smtClean="0"/>
              <a:t>Environment</a:t>
            </a:r>
          </a:p>
          <a:p>
            <a:pPr marL="0" indent="0">
              <a:buNone/>
            </a:pPr>
            <a:r>
              <a:rPr lang="en-US" sz="6400" dirty="0" smtClean="0"/>
              <a:t>     ► </a:t>
            </a:r>
            <a:r>
              <a:rPr lang="en-US" sz="6400" dirty="0" err="1">
                <a:hlinkClick r:id="rId17"/>
              </a:rPr>
              <a:t>JupyterLab</a:t>
            </a:r>
            <a:endParaRPr lang="en-US" sz="6400" dirty="0"/>
          </a:p>
          <a:p>
            <a:pPr marL="0" indent="0">
              <a:buNone/>
            </a:pPr>
            <a:endParaRPr lang="en-US" sz="6400" dirty="0" smtClean="0"/>
          </a:p>
          <a:p>
            <a:r>
              <a:rPr lang="en-US" sz="6400" dirty="0" smtClean="0"/>
              <a:t>Resources for MEPS/SAS programs, code explanations, and references</a:t>
            </a:r>
            <a:endParaRPr lang="en-US" sz="6400" dirty="0"/>
          </a:p>
          <a:p>
            <a:pPr lvl="1"/>
            <a:r>
              <a:rPr lang="en-US" sz="6400" dirty="0" smtClean="0"/>
              <a:t>(Primary</a:t>
            </a:r>
            <a:r>
              <a:rPr lang="en-US" sz="6400" dirty="0"/>
              <a:t>): </a:t>
            </a:r>
            <a:r>
              <a:rPr lang="en-US" sz="6400" dirty="0">
                <a:hlinkClick r:id="rId18"/>
              </a:rPr>
              <a:t>https://github.com/HHS-AHRQ/MEPS</a:t>
            </a:r>
            <a:r>
              <a:rPr lang="en-US" sz="6400" dirty="0"/>
              <a:t> </a:t>
            </a:r>
            <a:endParaRPr lang="en-US" sz="6400" dirty="0" smtClean="0"/>
          </a:p>
          <a:p>
            <a:pPr lvl="1"/>
            <a:r>
              <a:rPr lang="en-US" sz="6400" dirty="0" smtClean="0"/>
              <a:t>(Supplementary): </a:t>
            </a:r>
            <a:r>
              <a:rPr lang="en-US" sz="6400" dirty="0">
                <a:hlinkClick r:id="rId19"/>
              </a:rPr>
              <a:t>https://github.com/pkmedu/AnalyzeMEPS</a:t>
            </a:r>
            <a:endParaRPr lang="en-US" sz="6400" dirty="0"/>
          </a:p>
          <a:p>
            <a:pPr lvl="1"/>
            <a:endParaRPr lang="en-US" sz="6200" dirty="0" smtClean="0"/>
          </a:p>
          <a:p>
            <a:pPr marL="347662" lvl="1" indent="0">
              <a:buNone/>
            </a:pPr>
            <a:endParaRPr lang="en-US" sz="6200" dirty="0" smtClean="0"/>
          </a:p>
          <a:p>
            <a:endParaRPr lang="en-US" sz="6200" dirty="0" smtClean="0"/>
          </a:p>
          <a:p>
            <a:endParaRPr lang="en-US" sz="6200" dirty="0" smtClean="0"/>
          </a:p>
          <a:p>
            <a:pPr marL="0" indent="0">
              <a:buNone/>
            </a:pPr>
            <a:r>
              <a:rPr lang="en-US" sz="6200" dirty="0" smtClean="0"/>
              <a:t>		</a:t>
            </a:r>
          </a:p>
          <a:p>
            <a:pPr marL="0" indent="0">
              <a:buNone/>
            </a:pPr>
            <a:endParaRPr lang="en-US" sz="6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7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Complex Survey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</a:t>
            </a:r>
            <a:r>
              <a:rPr lang="en-US" dirty="0"/>
              <a:t>use the SAS survey procedures</a:t>
            </a:r>
          </a:p>
          <a:p>
            <a:r>
              <a:rPr lang="en-US" dirty="0" smtClean="0"/>
              <a:t>Always </a:t>
            </a:r>
            <a:r>
              <a:rPr lang="en-US" dirty="0"/>
              <a:t>use the cluster, strata, and appropriate </a:t>
            </a:r>
            <a:r>
              <a:rPr lang="en-US" dirty="0" smtClean="0"/>
              <a:t>weights.</a:t>
            </a:r>
            <a:endParaRPr lang="en-US" dirty="0"/>
          </a:p>
          <a:p>
            <a:r>
              <a:rPr lang="en-US" dirty="0" smtClean="0"/>
              <a:t>Do </a:t>
            </a:r>
            <a:r>
              <a:rPr lang="en-US" dirty="0"/>
              <a:t>not delete observations or use BY or WHERE statements.  Create an analytical subset for use as a </a:t>
            </a:r>
            <a:r>
              <a:rPr lang="en-US" dirty="0" smtClean="0"/>
              <a:t>DOMAIN.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SAS Global Forum Paper by David R. Nelson and Siew Wong-Jacobson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3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66294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Working with MEPS-HC SAS Transport Files from </a:t>
            </a:r>
            <a:r>
              <a:rPr lang="en-US" dirty="0"/>
              <a:t>the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70037"/>
            <a:ext cx="8305800" cy="5211763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Objectives </a:t>
            </a:r>
          </a:p>
          <a:p>
            <a:pPr lvl="1"/>
            <a:r>
              <a:rPr lang="en-US" dirty="0" smtClean="0"/>
              <a:t>Run </a:t>
            </a:r>
            <a:r>
              <a:rPr lang="en-US" dirty="0"/>
              <a:t>SAS macro to automate the </a:t>
            </a:r>
          </a:p>
          <a:p>
            <a:pPr lvl="2"/>
            <a:r>
              <a:rPr lang="en-US" sz="2400" dirty="0"/>
              <a:t>downloading of any number of SAS Transport files from the MEPS website</a:t>
            </a:r>
          </a:p>
          <a:p>
            <a:pPr lvl="2"/>
            <a:r>
              <a:rPr lang="en-US" sz="2400" dirty="0" smtClean="0"/>
              <a:t>unzipping </a:t>
            </a:r>
            <a:r>
              <a:rPr lang="en-US" sz="2400" dirty="0"/>
              <a:t>the files</a:t>
            </a:r>
          </a:p>
          <a:p>
            <a:pPr lvl="2"/>
            <a:r>
              <a:rPr lang="en-US" sz="2400" dirty="0"/>
              <a:t>converting them into SAS data </a:t>
            </a:r>
            <a:r>
              <a:rPr lang="en-US" sz="2400" dirty="0" smtClean="0"/>
              <a:t>sets</a:t>
            </a:r>
          </a:p>
          <a:p>
            <a:pPr lvl="2"/>
            <a:endParaRPr lang="en-US" sz="2400" dirty="0"/>
          </a:p>
          <a:p>
            <a:r>
              <a:rPr lang="en-US" sz="2400" dirty="0" smtClean="0">
                <a:hlinkClick r:id="rId4"/>
              </a:rPr>
              <a:t>Macro that wraps the following:</a:t>
            </a:r>
            <a:endParaRPr lang="en-US" sz="2400" dirty="0" smtClean="0"/>
          </a:p>
          <a:p>
            <a:pPr lvl="1"/>
            <a:r>
              <a:rPr lang="en-US" sz="2000" dirty="0" smtClean="0">
                <a:hlinkClick r:id="rId5"/>
              </a:rPr>
              <a:t>PROC HTTP for Data Downloads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6"/>
              </a:rPr>
              <a:t>How to Unzip/Read Data Files in SAS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7"/>
              </a:rPr>
              <a:t>CALL SYMPUTX Routine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8"/>
              </a:rPr>
              <a:t>PROC COPY - XPORT Engine (used for 2017 or prior year MEPS files)</a:t>
            </a:r>
          </a:p>
          <a:p>
            <a:pPr lvl="1"/>
            <a:r>
              <a:rPr lang="en-US" sz="2000" dirty="0" smtClean="0">
                <a:hlinkClick r:id="rId9"/>
              </a:rPr>
              <a:t>PROC CIMPORT (used for 2018 MEPS files)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marL="4762" indent="0">
              <a:buNone/>
            </a:pPr>
            <a:r>
              <a:rPr lang="en-US" sz="2400" dirty="0" smtClean="0">
                <a:hlinkClick r:id="rId10"/>
              </a:rPr>
              <a:t>Here is a non-macro SAS program that handles one file at a time (</a:t>
            </a:r>
            <a:r>
              <a:rPr lang="en-US" sz="2400" dirty="0" err="1" smtClean="0">
                <a:hlinkClick r:id="rId10"/>
              </a:rPr>
              <a:t>AnalyzeMEPS</a:t>
            </a:r>
            <a:r>
              <a:rPr lang="en-US" sz="2400" dirty="0" smtClean="0">
                <a:hlinkClick r:id="rId10"/>
              </a:rPr>
              <a:t> Repo on GitHub).</a:t>
            </a:r>
            <a:endParaRPr lang="en-US" sz="2400" dirty="0" smtClean="0"/>
          </a:p>
          <a:p>
            <a:pPr marL="4762" indent="0">
              <a:buNone/>
            </a:pPr>
            <a:endParaRPr lang="en-US" sz="2000" dirty="0" smtClean="0"/>
          </a:p>
          <a:p>
            <a:pPr marL="685800" lvl="2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81200" y="1604871"/>
            <a:ext cx="24098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Objective 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Generate </a:t>
            </a:r>
            <a:r>
              <a:rPr lang="en-US" dirty="0"/>
              <a:t>the following </a:t>
            </a:r>
            <a:r>
              <a:rPr lang="en-US" dirty="0" smtClean="0"/>
              <a:t>estimates on national health care expenses for the U.S. civilian noninstitutionalized population: overall expenses, percentage of persons with an expense, mean expense per person, and mean/median expense per person with an expense </a:t>
            </a:r>
            <a:r>
              <a:rPr lang="en-US" sz="2400" dirty="0" smtClean="0"/>
              <a:t>(all ages, and by age group) </a:t>
            </a:r>
            <a:endParaRPr lang="en-US" sz="2400" dirty="0"/>
          </a:p>
          <a:p>
            <a:pPr lvl="1"/>
            <a:endParaRPr lang="en-US" dirty="0" smtClean="0"/>
          </a:p>
          <a:p>
            <a:r>
              <a:rPr lang="en-US" sz="2400" dirty="0" smtClean="0"/>
              <a:t>Data and Analysis</a:t>
            </a:r>
          </a:p>
          <a:p>
            <a:pPr lvl="1"/>
            <a:r>
              <a:rPr lang="en-US" dirty="0" smtClean="0">
                <a:hlinkClick r:id="rId3"/>
              </a:rPr>
              <a:t>Use the 2018 MEPS Full-Year Consolidated File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Use a subpopulation indicator for DOMAIN analysis</a:t>
            </a:r>
            <a:r>
              <a:rPr lang="en-US" dirty="0" smtClean="0"/>
              <a:t>, when required</a:t>
            </a:r>
          </a:p>
          <a:p>
            <a:pPr lvl="1"/>
            <a:r>
              <a:rPr lang="en-US" dirty="0" smtClean="0"/>
              <a:t>Run appropriate PROCs for data checks as needed</a:t>
            </a:r>
            <a:endParaRPr lang="en-US" dirty="0"/>
          </a:p>
          <a:p>
            <a:pPr lvl="1"/>
            <a:r>
              <a:rPr lang="en-US" dirty="0"/>
              <a:t>Run PROC SURVEYMEANS </a:t>
            </a:r>
            <a:r>
              <a:rPr lang="en-US" dirty="0" smtClean="0"/>
              <a:t>and PROC SURVEYFREQ </a:t>
            </a:r>
            <a:r>
              <a:rPr lang="en-US" dirty="0"/>
              <a:t>that </a:t>
            </a:r>
            <a:r>
              <a:rPr lang="en-US" dirty="0" smtClean="0"/>
              <a:t>enable </a:t>
            </a:r>
            <a:r>
              <a:rPr lang="en-US" dirty="0"/>
              <a:t>you to estimate statistics of interest and variances that reflect the MEPS complex </a:t>
            </a:r>
            <a:r>
              <a:rPr lang="en-US" dirty="0" smtClean="0"/>
              <a:t>survey design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1447800"/>
            <a:ext cx="22098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3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9305"/>
            <a:ext cx="8229600" cy="4952999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Objective </a:t>
            </a:r>
          </a:p>
          <a:p>
            <a:r>
              <a:rPr lang="en-US" sz="2200" dirty="0" smtClean="0"/>
              <a:t>Generate estimates on national totals </a:t>
            </a:r>
            <a:r>
              <a:rPr lang="en-US" sz="2200" dirty="0"/>
              <a:t>and </a:t>
            </a:r>
            <a:r>
              <a:rPr lang="en-US" sz="2200" dirty="0" smtClean="0"/>
              <a:t>per-person </a:t>
            </a:r>
            <a:r>
              <a:rPr lang="en-US" sz="2200" dirty="0"/>
              <a:t>a</a:t>
            </a:r>
            <a:r>
              <a:rPr lang="en-US" sz="2200" dirty="0" smtClean="0"/>
              <a:t>verages </a:t>
            </a:r>
            <a:r>
              <a:rPr lang="en-US" sz="2200" dirty="0"/>
              <a:t>for </a:t>
            </a:r>
            <a:r>
              <a:rPr lang="en-US" sz="2200" dirty="0" smtClean="0"/>
              <a:t>narcotic analgesics </a:t>
            </a:r>
            <a:r>
              <a:rPr lang="en-US" sz="2200" dirty="0"/>
              <a:t>and </a:t>
            </a:r>
            <a:r>
              <a:rPr lang="en-US" sz="2200" dirty="0" smtClean="0"/>
              <a:t>narcotic </a:t>
            </a:r>
            <a:r>
              <a:rPr lang="en-US" sz="2200" dirty="0"/>
              <a:t>analgesic combos, </a:t>
            </a:r>
            <a:r>
              <a:rPr lang="en-US" sz="2200" dirty="0" smtClean="0"/>
              <a:t>including number of purchases (fills), total expenditures, out-of-pocket payments, and third-party payments </a:t>
            </a:r>
            <a:r>
              <a:rPr lang="en-US" sz="2400" dirty="0"/>
              <a:t>for the U.S. civilian noninstitutionalized population</a:t>
            </a:r>
            <a:endParaRPr lang="en-US" sz="2200" dirty="0"/>
          </a:p>
          <a:p>
            <a:r>
              <a:rPr lang="en-US" sz="2200" dirty="0" smtClean="0"/>
              <a:t>Data and Analysis</a:t>
            </a:r>
          </a:p>
          <a:p>
            <a:pPr lvl="1"/>
            <a:r>
              <a:rPr lang="en-US" sz="2200" dirty="0" smtClean="0">
                <a:hlinkClick r:id="rId3"/>
              </a:rPr>
              <a:t>Aggregate 2018 MEPS prescribed medicines data at the person-level</a:t>
            </a:r>
            <a:endParaRPr lang="en-US" sz="2200" dirty="0" smtClean="0"/>
          </a:p>
          <a:p>
            <a:pPr lvl="1"/>
            <a:r>
              <a:rPr lang="en-US" sz="2200" dirty="0"/>
              <a:t>Merge </a:t>
            </a:r>
            <a:r>
              <a:rPr lang="en-US" sz="2200" dirty="0" smtClean="0"/>
              <a:t>aggregated prescribed medicine data with full-year person-level data for </a:t>
            </a:r>
            <a:r>
              <a:rPr lang="en-US" sz="2200" dirty="0"/>
              <a:t>the same </a:t>
            </a:r>
            <a:r>
              <a:rPr lang="en-US" sz="2200" dirty="0" smtClean="0"/>
              <a:t>year</a:t>
            </a:r>
          </a:p>
          <a:p>
            <a:pPr lvl="1"/>
            <a:r>
              <a:rPr lang="en-US" sz="2000" dirty="0" smtClean="0">
                <a:hlinkClick r:id="rId4"/>
              </a:rPr>
              <a:t>Use a </a:t>
            </a:r>
            <a:r>
              <a:rPr lang="en-US" sz="2000" dirty="0">
                <a:hlinkClick r:id="rId4"/>
              </a:rPr>
              <a:t>subpopulation variable for DOMAIN analysis</a:t>
            </a:r>
            <a:endParaRPr lang="en-US" sz="2000" dirty="0"/>
          </a:p>
          <a:p>
            <a:pPr lvl="1"/>
            <a:r>
              <a:rPr lang="en-US" sz="2200" dirty="0" smtClean="0"/>
              <a:t>Run appropriate PROCs for data checks as needed</a:t>
            </a:r>
            <a:endParaRPr lang="en-US" sz="2200" dirty="0"/>
          </a:p>
          <a:p>
            <a:pPr lvl="1"/>
            <a:r>
              <a:rPr lang="en-US" sz="2200" dirty="0"/>
              <a:t>Run PROC SURVEYMEANS </a:t>
            </a:r>
            <a:r>
              <a:rPr lang="en-US" dirty="0"/>
              <a:t>that enables you to estimate statistics of interest and variances that reflect the MEPS complex </a:t>
            </a:r>
            <a:r>
              <a:rPr lang="en-US" dirty="0" smtClean="0"/>
              <a:t>survey design</a:t>
            </a:r>
            <a:endParaRPr lang="en-US" dirty="0"/>
          </a:p>
          <a:p>
            <a:pPr lvl="1"/>
            <a:endParaRPr lang="en-US" sz="2200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1524000"/>
            <a:ext cx="1600200" cy="44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1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600" dirty="0" smtClean="0"/>
              <a:t>Objectives  </a:t>
            </a:r>
          </a:p>
          <a:p>
            <a:endParaRPr lang="en-US" sz="2600" dirty="0" smtClean="0"/>
          </a:p>
          <a:p>
            <a:pPr lvl="1"/>
            <a:r>
              <a:rPr lang="en-US" sz="2600" dirty="0" smtClean="0"/>
              <a:t>Generate pooled annual estimates from 2017 and 2018 </a:t>
            </a:r>
            <a:r>
              <a:rPr lang="en-US" sz="2800" dirty="0"/>
              <a:t>for the U.S. civilian noninstitutionalized </a:t>
            </a:r>
            <a:r>
              <a:rPr lang="en-US" sz="2800" dirty="0" smtClean="0"/>
              <a:t>population:</a:t>
            </a:r>
            <a:r>
              <a:rPr lang="en-US" sz="2600" dirty="0" smtClean="0"/>
              <a:t> percentage </a:t>
            </a:r>
            <a:r>
              <a:rPr lang="en-US" sz="2600" dirty="0"/>
              <a:t>of people with joint </a:t>
            </a:r>
            <a:r>
              <a:rPr lang="en-US" sz="2600" dirty="0" smtClean="0"/>
              <a:t>pain (arthritis included), and mean total expenses and out-of-pocket expenses per person </a:t>
            </a:r>
            <a:r>
              <a:rPr lang="en-US" sz="2600" dirty="0"/>
              <a:t>by joint pain </a:t>
            </a:r>
            <a:r>
              <a:rPr lang="en-US" sz="2600" dirty="0" smtClean="0"/>
              <a:t>status among persons 18 years or older (subpopulation analysis)</a:t>
            </a:r>
          </a:p>
          <a:p>
            <a:pPr marL="1371600" lvl="3" indent="0">
              <a:buNone/>
            </a:pPr>
            <a:endParaRPr lang="en-US" sz="2600" dirty="0" smtClean="0"/>
          </a:p>
          <a:p>
            <a:r>
              <a:rPr lang="en-US" sz="2600" dirty="0" smtClean="0"/>
              <a:t>Data and Analysis</a:t>
            </a:r>
          </a:p>
          <a:p>
            <a:pPr lvl="1"/>
            <a:r>
              <a:rPr lang="en-US" sz="2600" dirty="0" smtClean="0"/>
              <a:t>Combine </a:t>
            </a:r>
            <a:r>
              <a:rPr lang="en-US" sz="2600" dirty="0"/>
              <a:t>data from </a:t>
            </a:r>
            <a:r>
              <a:rPr lang="en-US" sz="2600" dirty="0" smtClean="0"/>
              <a:t>2017 </a:t>
            </a:r>
            <a:r>
              <a:rPr lang="en-US" sz="2600" dirty="0"/>
              <a:t>and </a:t>
            </a:r>
            <a:r>
              <a:rPr lang="en-US" sz="2600" dirty="0" smtClean="0"/>
              <a:t>2018 </a:t>
            </a:r>
            <a:r>
              <a:rPr lang="en-US" sz="2600" dirty="0"/>
              <a:t>MEPS Full-Year Consolidated Files </a:t>
            </a:r>
            <a:endParaRPr lang="en-US" sz="2600" dirty="0" smtClean="0"/>
          </a:p>
          <a:p>
            <a:pPr lvl="1"/>
            <a:r>
              <a:rPr lang="en-US" sz="2800" dirty="0" smtClean="0">
                <a:hlinkClick r:id="rId2"/>
              </a:rPr>
              <a:t>Use a </a:t>
            </a:r>
            <a:r>
              <a:rPr lang="en-US" sz="2800" dirty="0">
                <a:hlinkClick r:id="rId2"/>
              </a:rPr>
              <a:t>subpopulation </a:t>
            </a:r>
            <a:r>
              <a:rPr lang="en-US" sz="2800" dirty="0" smtClean="0">
                <a:hlinkClick r:id="rId2"/>
              </a:rPr>
              <a:t>indicator </a:t>
            </a:r>
            <a:r>
              <a:rPr lang="en-US" sz="2800" dirty="0">
                <a:hlinkClick r:id="rId2"/>
              </a:rPr>
              <a:t>for DOMAIN </a:t>
            </a:r>
            <a:r>
              <a:rPr lang="en-US" sz="2800" dirty="0" smtClean="0">
                <a:hlinkClick r:id="rId2"/>
              </a:rPr>
              <a:t>analysis</a:t>
            </a:r>
            <a:endParaRPr lang="en-US" sz="2800" dirty="0" smtClean="0"/>
          </a:p>
          <a:p>
            <a:pPr lvl="1"/>
            <a:r>
              <a:rPr lang="en-US" sz="2600" dirty="0" smtClean="0"/>
              <a:t>Create a new variable (e.g., PERWTF sample weight) for pooled data set (2017 and 2018 combined)</a:t>
            </a:r>
            <a:endParaRPr lang="en-US" sz="2600" dirty="0"/>
          </a:p>
          <a:p>
            <a:pPr lvl="1"/>
            <a:r>
              <a:rPr lang="en-US" sz="2600" dirty="0" smtClean="0"/>
              <a:t>Run appropriate PROCS for </a:t>
            </a:r>
            <a:r>
              <a:rPr lang="en-US" sz="2600" dirty="0"/>
              <a:t>data checks</a:t>
            </a:r>
          </a:p>
          <a:p>
            <a:pPr lvl="1"/>
            <a:r>
              <a:rPr lang="en-US" sz="2600" dirty="0"/>
              <a:t>Run PROC SURVEYMEANS </a:t>
            </a:r>
            <a:r>
              <a:rPr lang="en-US" sz="2600" dirty="0" smtClean="0"/>
              <a:t>that enables you to estimate statistics of interest and variances that reflect the MEPS complex survey design</a:t>
            </a:r>
            <a:endParaRPr lang="en-US" sz="2600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24528"/>
          <a:stretch/>
        </p:blipFill>
        <p:spPr>
          <a:xfrm>
            <a:off x="2209800" y="1627187"/>
            <a:ext cx="20002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8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Objectives: </a:t>
            </a:r>
          </a:p>
          <a:p>
            <a:pPr lvl="1"/>
            <a:r>
              <a:rPr lang="en-US" dirty="0" smtClean="0"/>
              <a:t>Estimate the percentage of people 18 years or older who received flu shot in the last 12 months </a:t>
            </a:r>
            <a:r>
              <a:rPr lang="en-US" dirty="0"/>
              <a:t>for the U.S. civilian noninstitutionalized population</a:t>
            </a:r>
            <a:endParaRPr lang="en-US" dirty="0" smtClean="0"/>
          </a:p>
          <a:p>
            <a:pPr lvl="1"/>
            <a:r>
              <a:rPr lang="en-US" dirty="0" smtClean="0"/>
              <a:t>Perform logistic regression analysis, examining the association of selected socio-demographic factors with the receipt of flu shot</a:t>
            </a:r>
          </a:p>
          <a:p>
            <a:r>
              <a:rPr lang="en-US" sz="2400" dirty="0" smtClean="0"/>
              <a:t>Data and Analysis</a:t>
            </a:r>
          </a:p>
          <a:p>
            <a:pPr lvl="1"/>
            <a:r>
              <a:rPr lang="en-US" dirty="0">
                <a:hlinkClick r:id="rId2"/>
              </a:rPr>
              <a:t>Use the 2018 MEPS Full-Year Consolidated File</a:t>
            </a:r>
            <a:endParaRPr lang="en-US" dirty="0"/>
          </a:p>
          <a:p>
            <a:pPr lvl="1"/>
            <a:r>
              <a:rPr lang="en-US" dirty="0" smtClean="0"/>
              <a:t>Run </a:t>
            </a:r>
            <a:r>
              <a:rPr lang="en-US" dirty="0"/>
              <a:t>PROC </a:t>
            </a:r>
            <a:r>
              <a:rPr lang="en-US" dirty="0" smtClean="0"/>
              <a:t>SURVEYMEANS </a:t>
            </a:r>
            <a:r>
              <a:rPr lang="en-US" dirty="0"/>
              <a:t>that </a:t>
            </a:r>
            <a:r>
              <a:rPr lang="en-US" dirty="0" smtClean="0"/>
              <a:t>enable </a:t>
            </a:r>
            <a:r>
              <a:rPr lang="en-US" dirty="0"/>
              <a:t>you to estimate statistics of interest and variances that reflect the MEPS complex </a:t>
            </a:r>
            <a:r>
              <a:rPr lang="en-US" dirty="0" smtClean="0"/>
              <a:t>survey design</a:t>
            </a:r>
            <a:endParaRPr lang="en-US" dirty="0"/>
          </a:p>
          <a:p>
            <a:pPr lvl="1"/>
            <a:r>
              <a:rPr lang="en-US" dirty="0" smtClean="0"/>
              <a:t>Run </a:t>
            </a:r>
            <a:r>
              <a:rPr lang="en-US" dirty="0"/>
              <a:t>PROC SURVEYLOGISTIC </a:t>
            </a:r>
            <a:r>
              <a:rPr lang="en-US" dirty="0"/>
              <a:t>that enables you to estimate statistics of interest and variances that reflect the MEPS complex </a:t>
            </a:r>
            <a:r>
              <a:rPr lang="en-US" dirty="0" smtClean="0"/>
              <a:t>survey design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620836"/>
            <a:ext cx="1390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2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651788" cy="4906963"/>
          </a:xfrm>
        </p:spPr>
        <p:txBody>
          <a:bodyPr>
            <a:normAutofit lnSpcReduction="10000"/>
          </a:bodyPr>
          <a:lstStyle/>
          <a:p>
            <a:pPr marL="347662" lvl="1" indent="0">
              <a:buNone/>
            </a:pPr>
            <a:r>
              <a:rPr lang="en-US" sz="2200" dirty="0" smtClean="0"/>
              <a:t>In the PROC SURVEYLOGISTIC step, use the:</a:t>
            </a:r>
          </a:p>
          <a:p>
            <a:pPr marL="685800" lvl="2" indent="0">
              <a:buNone/>
            </a:pPr>
            <a:r>
              <a:rPr lang="en-US" sz="1800" dirty="0" smtClean="0"/>
              <a:t>	► LINK=[CLOGLOG/GLOGIT/CLOGIT/PROBIT keyword on the MODEL 		statement. The default is LINK=LOGIT</a:t>
            </a:r>
          </a:p>
          <a:p>
            <a:pPr marL="347662" lvl="1" indent="0">
              <a:buNone/>
            </a:pPr>
            <a:r>
              <a:rPr lang="en-US" sz="2200" dirty="0" smtClean="0"/>
              <a:t>	► CLASS statement with the PARAM=REF option to specify</a:t>
            </a:r>
          </a:p>
          <a:p>
            <a:pPr marL="347662" lvl="1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	the desired  reference category in parameter 			estimates. </a:t>
            </a:r>
            <a:r>
              <a:rPr lang="en-US" sz="2200" dirty="0"/>
              <a:t>C</a:t>
            </a:r>
            <a:r>
              <a:rPr lang="en-US" sz="2200" dirty="0" smtClean="0"/>
              <a:t>hange to PARAM=GLM in order to 			produce the LS-means and odds ratio estimates</a:t>
            </a:r>
          </a:p>
          <a:p>
            <a:pPr marL="347662" lvl="1" indent="0">
              <a:buNone/>
            </a:pPr>
            <a:r>
              <a:rPr lang="en-US" sz="2200" dirty="0" smtClean="0"/>
              <a:t>	► LSMEANS statement with </a:t>
            </a:r>
            <a:r>
              <a:rPr lang="en-US" sz="2200" dirty="0" smtClean="0"/>
              <a:t>ODDSRATIO and DIFF</a:t>
            </a:r>
            <a:r>
              <a:rPr lang="en-US" sz="2200" dirty="0" smtClean="0"/>
              <a:t>			</a:t>
            </a:r>
            <a:r>
              <a:rPr lang="en-US" sz="2200" dirty="0" smtClean="0"/>
              <a:t>options will provide the odds ratio for all possible 			comparisons of the interaction</a:t>
            </a:r>
          </a:p>
          <a:p>
            <a:pPr marL="347662" lvl="1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► See in the article below for additional </a:t>
            </a:r>
            <a:r>
              <a:rPr lang="en-US" sz="2200" smtClean="0"/>
              <a:t>statements and 			options</a:t>
            </a:r>
            <a:endParaRPr lang="en-US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 smtClean="0">
                <a:hlinkClick r:id="rId2"/>
              </a:rPr>
              <a:t>Examples of Logistic Modeling with the SURVEYLOGISTIC Procedure by Rob </a:t>
            </a:r>
            <a:r>
              <a:rPr lang="en-US" sz="2100" dirty="0" err="1" smtClean="0">
                <a:hlinkClick r:id="rId2"/>
              </a:rPr>
              <a:t>Agnelli</a:t>
            </a:r>
            <a:endParaRPr lang="en-US" sz="21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PROC SURVEYLOGISTIC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672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7227</TotalTime>
  <Words>1145</Words>
  <Application>Microsoft Office PowerPoint</Application>
  <PresentationFormat>On-screen Show (4:3)</PresentationFormat>
  <Paragraphs>151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Office Theme</vt:lpstr>
      <vt:lpstr>Custom Design</vt:lpstr>
      <vt:lpstr>Analyzing MEPS-HC Data with  SAS® 9.4 M6  </vt:lpstr>
      <vt:lpstr>SAS® Programming Basics and Complex Survey Data Analysis</vt:lpstr>
      <vt:lpstr>Complex Survey Estimates</vt:lpstr>
      <vt:lpstr>Working with MEPS-HC SAS Transport Files from the Web</vt:lpstr>
      <vt:lpstr>Exercise 1</vt:lpstr>
      <vt:lpstr>Exercise 2</vt:lpstr>
      <vt:lpstr>Exercise 3</vt:lpstr>
      <vt:lpstr>Exercise 4</vt:lpstr>
      <vt:lpstr>PROC SURVEYLOGISTIC</vt:lpstr>
      <vt:lpstr>Comparing PROC SURVEYMEANS with Other PROCs</vt:lpstr>
      <vt:lpstr>PROC SURVEYMEANS Output Objects</vt:lpstr>
      <vt:lpstr>ODS SELECT/EXCLUDE</vt:lpstr>
      <vt:lpstr>SAVING PROC SURVEYMEANS Output</vt:lpstr>
      <vt:lpstr>Questions?</vt:lpstr>
    </vt:vector>
  </TitlesOfParts>
  <Company>DHHS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DHHS</dc:creator>
  <cp:lastModifiedBy>Muhuri, Pradip (AHRQ/CFACT)</cp:lastModifiedBy>
  <cp:revision>366</cp:revision>
  <dcterms:created xsi:type="dcterms:W3CDTF">2013-09-03T18:05:51Z</dcterms:created>
  <dcterms:modified xsi:type="dcterms:W3CDTF">2021-03-11T02:52:57Z</dcterms:modified>
</cp:coreProperties>
</file>