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2" r:id="rId6"/>
    <p:sldId id="273" r:id="rId7"/>
    <p:sldId id="259" r:id="rId8"/>
    <p:sldId id="267" r:id="rId9"/>
    <p:sldId id="260" r:id="rId10"/>
    <p:sldId id="263" r:id="rId11"/>
    <p:sldId id="261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554AC-0BEE-47B2-BA80-B5FCC78269B1}" v="1008" dt="2021-12-31T21:31:47.044"/>
    <p1510:client id="{87D7880D-E6E0-45CF-947A-FC90DE686900}" v="849" dt="2022-01-01T02:23:09.900"/>
    <p1510:client id="{CE2374E7-37A9-420C-85B5-165B620F62E8}" v="801" dt="2021-12-31T06:10:48.447"/>
    <p1510:client id="{DD5CBA02-8D9A-4FE2-970F-68B9D3A2F7BB}" v="8" dt="2021-12-30T06:16:1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onalgeographic.org/article/how-european-rabbits-took-over-australi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000" b="1" dirty="0">
                <a:solidFill>
                  <a:srgbClr val="00B050"/>
                </a:solidFill>
                <a:cs typeface="Calibri Light"/>
              </a:rPr>
              <a:t>Foodchain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61318"/>
            <a:ext cx="9144000" cy="7820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Nancy Qian</a:t>
            </a:r>
            <a:endParaRPr lang="en-US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832EE8-ABF8-42F2-A26E-DD60C0B7A8CD}"/>
              </a:ext>
            </a:extLst>
          </p:cNvPr>
          <p:cNvSpPr txBox="1">
            <a:spLocks/>
          </p:cNvSpPr>
          <p:nvPr/>
        </p:nvSpPr>
        <p:spPr>
          <a:xfrm>
            <a:off x="1524000" y="3662998"/>
            <a:ext cx="9144000" cy="782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cs typeface="Calibri"/>
              </a:rPr>
              <a:t>An interactive ecosystem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A44-E998-45B7-B941-9FE51E45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92405"/>
            <a:ext cx="3525520" cy="134588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 (Data):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581F-666E-47A2-B788-A3D07A5E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040" y="1886585"/>
            <a:ext cx="4927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19F23B-3775-4914-81BB-22DBA3FB4991}"/>
              </a:ext>
            </a:extLst>
          </p:cNvPr>
          <p:cNvSpPr txBox="1">
            <a:spLocks/>
          </p:cNvSpPr>
          <p:nvPr/>
        </p:nvSpPr>
        <p:spPr>
          <a:xfrm>
            <a:off x="7716520" y="151765"/>
            <a:ext cx="2844800" cy="134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Calibri Light"/>
              </a:rPr>
              <a:t>Conclusion: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70BD41-C465-4829-9876-3C3BEFE4134D}"/>
              </a:ext>
            </a:extLst>
          </p:cNvPr>
          <p:cNvCxnSpPr/>
          <p:nvPr/>
        </p:nvCxnSpPr>
        <p:spPr>
          <a:xfrm>
            <a:off x="6035040" y="5080"/>
            <a:ext cx="30480" cy="68173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D6966D-4EC7-459A-9914-7C21B373CFF8}"/>
              </a:ext>
            </a:extLst>
          </p:cNvPr>
          <p:cNvSpPr txBox="1">
            <a:spLocks/>
          </p:cNvSpPr>
          <p:nvPr/>
        </p:nvSpPr>
        <p:spPr>
          <a:xfrm>
            <a:off x="787400" y="1886585"/>
            <a:ext cx="4927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9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A10C-EDA8-4FD2-A06E-D77A03E4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41" y="1300198"/>
            <a:ext cx="5667653" cy="4876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cs typeface="Calibri" panose="020F0502020204030204"/>
              </a:rPr>
              <a:t>Variables:</a:t>
            </a:r>
          </a:p>
          <a:p>
            <a:r>
              <a:rPr lang="en-US" dirty="0">
                <a:cs typeface="Calibri" panose="020F0502020204030204"/>
              </a:rPr>
              <a:t>Weather condition= Initial (1)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Wolf born period: Initial (200)</a:t>
            </a:r>
          </a:p>
          <a:p>
            <a:r>
              <a:rPr lang="en-US" dirty="0">
                <a:cs typeface="Calibri" panose="020F0502020204030204"/>
              </a:rPr>
              <a:t>Rabbit born period: </a:t>
            </a:r>
            <a:r>
              <a:rPr lang="en-US" dirty="0">
                <a:ea typeface="+mn-lt"/>
                <a:cs typeface="+mn-lt"/>
              </a:rPr>
              <a:t>Highest (400)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2905-DE81-4534-A66A-FBBB832FB923}"/>
              </a:ext>
            </a:extLst>
          </p:cNvPr>
          <p:cNvSpPr txBox="1"/>
          <p:nvPr/>
        </p:nvSpPr>
        <p:spPr>
          <a:xfrm>
            <a:off x="853440" y="3647440"/>
            <a:ext cx="445008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Description:</a:t>
            </a:r>
            <a:endParaRPr lang="en-US" sz="3200" dirty="0"/>
          </a:p>
          <a:p>
            <a:r>
              <a:rPr lang="en-US" sz="2800" dirty="0">
                <a:ea typeface="+mn-lt"/>
                <a:cs typeface="+mn-lt"/>
              </a:rPr>
              <a:t>A situation in which the habitat's rabbits reproduce at an abnormally high rate; period of time between each birth shortened</a:t>
            </a:r>
            <a:endParaRPr lang="en-US"/>
          </a:p>
          <a:p>
            <a:endParaRPr lang="en-US" sz="2800" dirty="0">
              <a:ea typeface="+mn-lt"/>
              <a:cs typeface="+mn-lt"/>
            </a:endParaRP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C6B63680-2686-49B5-BB41-495AF10417D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  <a:cs typeface="Calibri Light"/>
              </a:rPr>
              <a:t>Scenario #3: </a:t>
            </a:r>
            <a:r>
              <a:rPr lang="en-US" dirty="0">
                <a:cs typeface="Calibri Light"/>
              </a:rPr>
              <a:t>Shortened Rabbit born period</a:t>
            </a:r>
          </a:p>
        </p:txBody>
      </p:sp>
    </p:spTree>
    <p:extLst>
      <p:ext uri="{BB962C8B-B14F-4D97-AF65-F5344CB8AC3E}">
        <p14:creationId xmlns:p14="http://schemas.microsoft.com/office/powerpoint/2010/main" val="22355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A44-E998-45B7-B941-9FE51E45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92405"/>
            <a:ext cx="3525520" cy="134588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 (Data):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581F-666E-47A2-B788-A3D07A5E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040" y="1886585"/>
            <a:ext cx="4927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19F23B-3775-4914-81BB-22DBA3FB4991}"/>
              </a:ext>
            </a:extLst>
          </p:cNvPr>
          <p:cNvSpPr txBox="1">
            <a:spLocks/>
          </p:cNvSpPr>
          <p:nvPr/>
        </p:nvSpPr>
        <p:spPr>
          <a:xfrm>
            <a:off x="7716520" y="151765"/>
            <a:ext cx="2844800" cy="134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Calibri Light"/>
              </a:rPr>
              <a:t>Conclusion: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70BD41-C465-4829-9876-3C3BEFE4134D}"/>
              </a:ext>
            </a:extLst>
          </p:cNvPr>
          <p:cNvCxnSpPr/>
          <p:nvPr/>
        </p:nvCxnSpPr>
        <p:spPr>
          <a:xfrm>
            <a:off x="6035040" y="5080"/>
            <a:ext cx="30480" cy="68173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D6966D-4EC7-459A-9914-7C21B373CFF8}"/>
              </a:ext>
            </a:extLst>
          </p:cNvPr>
          <p:cNvSpPr txBox="1">
            <a:spLocks/>
          </p:cNvSpPr>
          <p:nvPr/>
        </p:nvSpPr>
        <p:spPr>
          <a:xfrm>
            <a:off x="787400" y="1886585"/>
            <a:ext cx="4927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76C5-83AB-45D2-A8F7-15F09CD0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92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cs typeface="Calibri Light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8923-A897-42F1-B437-3A587035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079"/>
            <a:ext cx="10515600" cy="48708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Foodchain imbalance could be caused by:</a:t>
            </a:r>
          </a:p>
          <a:p>
            <a:pPr lvl="1"/>
            <a:r>
              <a:rPr lang="en-US" dirty="0">
                <a:cs typeface="Calibri"/>
              </a:rPr>
              <a:t>Due to drastic changes in the variables, some part of the Foodchain is eliminated, the entire chain of predators before it that relied on it for food would be affected</a:t>
            </a:r>
          </a:p>
          <a:p>
            <a:pPr lvl="1"/>
            <a:r>
              <a:rPr lang="en-US" b="1" u="sng" dirty="0">
                <a:ea typeface="+mn-lt"/>
                <a:cs typeface="+mn-lt"/>
              </a:rPr>
              <a:t>Example from our Foodchain:</a:t>
            </a:r>
            <a:endParaRPr lang="en-US" dirty="0">
              <a:ea typeface="+mn-lt"/>
              <a:cs typeface="+mn-lt"/>
            </a:endParaRPr>
          </a:p>
          <a:p>
            <a:pPr marL="1371600" lvl="2" indent="-457200">
              <a:buAutoNum type="arabicPeriod"/>
            </a:pPr>
            <a:r>
              <a:rPr lang="en-US" sz="2200" dirty="0">
                <a:ea typeface="+mn-lt"/>
                <a:cs typeface="+mn-lt"/>
              </a:rPr>
              <a:t>Wolf-&gt;Rabbit(high birth rate)-&gt;</a:t>
            </a:r>
            <a:r>
              <a:rPr lang="en-US" sz="2200" strike="sngStrike" dirty="0">
                <a:ea typeface="+mn-lt"/>
                <a:cs typeface="+mn-lt"/>
              </a:rPr>
              <a:t>Dandelion</a:t>
            </a:r>
            <a:r>
              <a:rPr lang="en-US" sz="2200" dirty="0">
                <a:ea typeface="+mn-lt"/>
                <a:cs typeface="+mn-lt"/>
              </a:rPr>
              <a:t>(all eaten)</a:t>
            </a:r>
          </a:p>
          <a:p>
            <a:pPr marL="1371600" lvl="2" indent="-457200">
              <a:buAutoNum type="arabicPeriod"/>
            </a:pPr>
            <a:r>
              <a:rPr lang="en-US" sz="2200" dirty="0">
                <a:ea typeface="+mn-lt"/>
                <a:cs typeface="+mn-lt"/>
              </a:rPr>
              <a:t>Wolf-&gt;</a:t>
            </a:r>
            <a:r>
              <a:rPr lang="en-US" sz="2200" strike="sngStrike" dirty="0">
                <a:ea typeface="+mn-lt"/>
                <a:cs typeface="+mn-lt"/>
              </a:rPr>
              <a:t>Rabbit</a:t>
            </a:r>
            <a:r>
              <a:rPr lang="en-US" sz="2200" dirty="0">
                <a:ea typeface="+mn-lt"/>
                <a:cs typeface="+mn-lt"/>
              </a:rPr>
              <a:t>(high birth rate but now, no food source)</a:t>
            </a:r>
          </a:p>
          <a:p>
            <a:pPr marL="1371600" lvl="2" indent="-457200">
              <a:buAutoNum type="arabicPeriod"/>
            </a:pPr>
            <a:r>
              <a:rPr lang="en-US" sz="2200" strike="sngStrike" dirty="0">
                <a:ea typeface="+mn-lt"/>
                <a:cs typeface="+mn-lt"/>
              </a:rPr>
              <a:t>Wolf</a:t>
            </a:r>
            <a:r>
              <a:rPr lang="en-US" sz="2200" dirty="0">
                <a:ea typeface="+mn-lt"/>
                <a:cs typeface="+mn-lt"/>
              </a:rPr>
              <a:t>(no food source)</a:t>
            </a:r>
            <a:endParaRPr lang="en-US" sz="2200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Introduction of </a:t>
            </a:r>
            <a:r>
              <a:rPr lang="en-US" b="1" dirty="0">
                <a:ea typeface="+mn-lt"/>
                <a:cs typeface="+mn-lt"/>
              </a:rPr>
              <a:t>non-native species</a:t>
            </a:r>
            <a:r>
              <a:rPr lang="en-US" dirty="0">
                <a:ea typeface="+mn-lt"/>
                <a:cs typeface="+mn-lt"/>
              </a:rPr>
              <a:t> with extremely high birth rates, such as the rabbit, could end up causing plant species, like the dandelion, </a:t>
            </a:r>
            <a:r>
              <a:rPr lang="en-US" b="1" dirty="0">
                <a:ea typeface="+mn-lt"/>
                <a:cs typeface="+mn-lt"/>
              </a:rPr>
              <a:t>to go extinct</a:t>
            </a:r>
            <a:r>
              <a:rPr lang="en-US" dirty="0">
                <a:ea typeface="+mn-lt"/>
                <a:cs typeface="+mn-lt"/>
              </a:rPr>
              <a:t>, which causes the rabbits to go extinct as well, if dandelions were a crucial part of their diet; this also impacts the wolves who hunt the rabbits for food (the WHOLE Foodchain affected)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59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F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6E00-FE61-47A1-9BC7-DD4EDE8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cs typeface="Calibri Light" panose="020F0302020204030204"/>
              </a:rPr>
              <a:t>Real-life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4E62-5702-45F2-8185-A733DAE6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0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example of this could be the </a:t>
            </a:r>
            <a:r>
              <a:rPr lang="en-US" dirty="0">
                <a:cs typeface="Calibri"/>
                <a:hlinkClick r:id="rId2"/>
              </a:rPr>
              <a:t>European rabbits in Australia</a:t>
            </a:r>
            <a:r>
              <a:rPr lang="en-US" dirty="0">
                <a:cs typeface="Calibri"/>
              </a:rPr>
              <a:t>. There are a lack of natural predators and they can </a:t>
            </a:r>
            <a:r>
              <a:rPr lang="en-US" dirty="0">
                <a:ea typeface="+mn-lt"/>
                <a:cs typeface="+mn-lt"/>
              </a:rPr>
              <a:t>give birth to more than </a:t>
            </a:r>
            <a:r>
              <a:rPr lang="en-US" b="1" dirty="0">
                <a:ea typeface="+mn-lt"/>
                <a:cs typeface="+mn-lt"/>
              </a:rPr>
              <a:t>four litters </a:t>
            </a:r>
            <a:r>
              <a:rPr lang="en-US" dirty="0">
                <a:ea typeface="+mn-lt"/>
                <a:cs typeface="+mn-lt"/>
              </a:rPr>
              <a:t>a year with as many as </a:t>
            </a:r>
            <a:r>
              <a:rPr lang="en-US" b="1" dirty="0">
                <a:ea typeface="+mn-lt"/>
                <a:cs typeface="+mn-lt"/>
              </a:rPr>
              <a:t>five kits</a:t>
            </a:r>
            <a:r>
              <a:rPr lang="en-US" dirty="0">
                <a:ea typeface="+mn-lt"/>
                <a:cs typeface="+mn-lt"/>
              </a:rPr>
              <a:t> (baby rabbits) each (</a:t>
            </a:r>
            <a:r>
              <a:rPr lang="en-US" b="1" dirty="0">
                <a:ea typeface="+mn-lt"/>
                <a:cs typeface="+mn-lt"/>
              </a:rPr>
              <a:t>high birth rate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0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DED9-9725-4EA2-9C40-AC5FCBE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205708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cs typeface="Calibri Light" panose="020F0302020204030204"/>
              </a:rPr>
              <a:t>Objective: </a:t>
            </a:r>
            <a:br>
              <a:rPr lang="en-US" sz="4300" b="1" dirty="0">
                <a:solidFill>
                  <a:srgbClr val="C00000"/>
                </a:solidFill>
                <a:cs typeface="Calibri Light" panose="020F0302020204030204"/>
              </a:rPr>
            </a:br>
            <a:r>
              <a:rPr lang="en-US" sz="2400" b="1" dirty="0">
                <a:solidFill>
                  <a:srgbClr val="C00000"/>
                </a:solidFill>
                <a:cs typeface="Calibri Light" panose="020F0302020204030204"/>
              </a:rPr>
              <a:t> </a:t>
            </a:r>
            <a:br>
              <a:rPr lang="en-US" sz="4300" b="1" dirty="0">
                <a:solidFill>
                  <a:srgbClr val="C00000"/>
                </a:solidFill>
                <a:cs typeface="Calibri Light" panose="020F0302020204030204"/>
              </a:rPr>
            </a:br>
            <a:r>
              <a:rPr lang="en-US" sz="4000" b="1" i="1" u="sng" dirty="0">
                <a:cs typeface="Calibri Light" panose="020F0302020204030204"/>
              </a:rPr>
              <a:t>Explore </a:t>
            </a:r>
            <a:r>
              <a:rPr lang="en-US" sz="4000" u="sng" dirty="0">
                <a:cs typeface="Calibri Light" panose="020F0302020204030204"/>
              </a:rPr>
              <a:t>and </a:t>
            </a:r>
            <a:r>
              <a:rPr lang="en-US" sz="4000" b="1" i="1" u="sng" dirty="0">
                <a:cs typeface="Calibri Light" panose="020F0302020204030204"/>
              </a:rPr>
              <a:t>stimulate </a:t>
            </a:r>
            <a:r>
              <a:rPr lang="en-US" sz="4000" u="sng" dirty="0">
                <a:cs typeface="Calibri Light" panose="020F0302020204030204"/>
              </a:rPr>
              <a:t>environmental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0C45-8281-45C6-A10A-F56BD3AD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65"/>
            <a:ext cx="10515600" cy="2949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cs typeface="Calibri"/>
              </a:rPr>
              <a:t>How do different variables affect a Foodchain?</a:t>
            </a:r>
          </a:p>
          <a:p>
            <a:pPr marL="0" indent="0" algn="ctr">
              <a:buNone/>
            </a:pPr>
            <a:endParaRPr lang="en-US" sz="2200" dirty="0">
              <a:cs typeface="Calibri"/>
            </a:endParaRPr>
          </a:p>
          <a:p>
            <a:pPr marL="0" indent="0" algn="ctr">
              <a:buNone/>
            </a:pPr>
            <a:r>
              <a:rPr lang="en-US" sz="2200" dirty="0">
                <a:cs typeface="Calibri"/>
              </a:rPr>
              <a:t>What is the cause of Foodchain imbalance?</a:t>
            </a:r>
          </a:p>
          <a:p>
            <a:pPr marL="0" indent="0" algn="ctr">
              <a:buNone/>
            </a:pPr>
            <a:endParaRPr lang="en-US" sz="2200" dirty="0">
              <a:cs typeface="Calibri"/>
            </a:endParaRPr>
          </a:p>
          <a:p>
            <a:pPr marL="0" indent="0" algn="ctr">
              <a:buNone/>
            </a:pPr>
            <a:r>
              <a:rPr lang="en-US" sz="2200" dirty="0">
                <a:cs typeface="Calibri"/>
              </a:rPr>
              <a:t>Which organism has the highest survival rate?</a:t>
            </a:r>
          </a:p>
          <a:p>
            <a:pPr marL="0" indent="0" algn="ctr">
              <a:buNone/>
            </a:pPr>
            <a:endParaRPr lang="en-US" sz="2200" dirty="0">
              <a:cs typeface="Calibri"/>
            </a:endParaRPr>
          </a:p>
          <a:p>
            <a:pPr marL="0" indent="0" algn="ctr">
              <a:buNone/>
            </a:pPr>
            <a:r>
              <a:rPr lang="en-US" sz="2200" dirty="0">
                <a:ea typeface="+mn-lt"/>
                <a:cs typeface="+mn-lt"/>
              </a:rPr>
              <a:t>What and is there an optimal Foodchain?</a:t>
            </a:r>
          </a:p>
          <a:p>
            <a:pPr marL="0" indent="0" algn="ctr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1086-B773-4266-8E07-7678C631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-635"/>
            <a:ext cx="12171680" cy="190468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  <a:cs typeface="Calibri Light"/>
              </a:rPr>
              <a:t>What is in the Foodchain environment (initially)?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2313-9FBC-4EBE-ADD0-549A3464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080" y="4457065"/>
            <a:ext cx="5476240" cy="1760538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(</a:t>
            </a:r>
            <a:r>
              <a:rPr lang="en-US" b="1" dirty="0">
                <a:cs typeface="Calibri"/>
              </a:rPr>
              <a:t>Predator -&gt; Prey</a:t>
            </a:r>
            <a:r>
              <a:rPr lang="en-US" dirty="0">
                <a:cs typeface="Calibri"/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Wolf-&gt;Rabbit-&gt;Dandelion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0462EB-7D59-4F2C-B6E4-5667B8545773}"/>
              </a:ext>
            </a:extLst>
          </p:cNvPr>
          <p:cNvSpPr txBox="1">
            <a:spLocks/>
          </p:cNvSpPr>
          <p:nvPr/>
        </p:nvSpPr>
        <p:spPr>
          <a:xfrm>
            <a:off x="3368040" y="1602105"/>
            <a:ext cx="2783840" cy="1161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>
                <a:cs typeface="Calibri" panose="020F0502020204030204"/>
              </a:rPr>
              <a:t>Animals</a:t>
            </a:r>
          </a:p>
          <a:p>
            <a:pPr lvl="1" indent="0">
              <a:buNone/>
            </a:pPr>
            <a:r>
              <a:rPr lang="en-US" dirty="0">
                <a:cs typeface="Calibri" panose="020F0502020204030204"/>
              </a:rPr>
              <a:t>- Wolf (10)</a:t>
            </a:r>
          </a:p>
          <a:p>
            <a:pPr lvl="1" indent="0">
              <a:buNone/>
            </a:pPr>
            <a:r>
              <a:rPr lang="en-US" dirty="0">
                <a:cs typeface="Calibri" panose="020F0502020204030204"/>
              </a:rPr>
              <a:t>- Rabbit ()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697CCF-85FC-4373-9A37-28DB8AE5CA63}"/>
              </a:ext>
            </a:extLst>
          </p:cNvPr>
          <p:cNvSpPr txBox="1">
            <a:spLocks/>
          </p:cNvSpPr>
          <p:nvPr/>
        </p:nvSpPr>
        <p:spPr>
          <a:xfrm>
            <a:off x="6050279" y="1591945"/>
            <a:ext cx="2794000" cy="1161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>
                <a:cs typeface="Calibri" panose="020F0502020204030204"/>
              </a:rPr>
              <a:t>Plants</a:t>
            </a:r>
          </a:p>
          <a:p>
            <a:pPr marL="457200" lvl="1" indent="0">
              <a:buNone/>
            </a:pPr>
            <a:r>
              <a:rPr lang="en-US" dirty="0">
                <a:cs typeface="Calibri" panose="020F0502020204030204"/>
              </a:rPr>
              <a:t>- Dandelion 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09ADC4-CCD6-4477-B282-88BED9D9C9F5}"/>
              </a:ext>
            </a:extLst>
          </p:cNvPr>
          <p:cNvCxnSpPr>
            <a:cxnSpLocks/>
          </p:cNvCxnSpPr>
          <p:nvPr/>
        </p:nvCxnSpPr>
        <p:spPr>
          <a:xfrm>
            <a:off x="5994399" y="1590040"/>
            <a:ext cx="10160" cy="115824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F9FF04-BD38-438E-9046-BCB5914CADF0}"/>
              </a:ext>
            </a:extLst>
          </p:cNvPr>
          <p:cNvCxnSpPr>
            <a:cxnSpLocks/>
          </p:cNvCxnSpPr>
          <p:nvPr/>
        </p:nvCxnSpPr>
        <p:spPr>
          <a:xfrm>
            <a:off x="8839198" y="1590039"/>
            <a:ext cx="0" cy="115824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BC411B-42AC-4C16-A2DC-313A63EEBCE5}"/>
              </a:ext>
            </a:extLst>
          </p:cNvPr>
          <p:cNvCxnSpPr>
            <a:cxnSpLocks/>
          </p:cNvCxnSpPr>
          <p:nvPr/>
        </p:nvCxnSpPr>
        <p:spPr>
          <a:xfrm>
            <a:off x="3362958" y="1590039"/>
            <a:ext cx="10160" cy="115824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384A4-76E8-435A-8EB0-0C2EBD028840}"/>
              </a:ext>
            </a:extLst>
          </p:cNvPr>
          <p:cNvCxnSpPr>
            <a:cxnSpLocks/>
          </p:cNvCxnSpPr>
          <p:nvPr/>
        </p:nvCxnSpPr>
        <p:spPr>
          <a:xfrm flipH="1" flipV="1">
            <a:off x="3383278" y="2748279"/>
            <a:ext cx="5445760" cy="1016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91DEDB-5F53-4BFF-93AC-4BCB5A4E27F6}"/>
              </a:ext>
            </a:extLst>
          </p:cNvPr>
          <p:cNvCxnSpPr>
            <a:cxnSpLocks/>
          </p:cNvCxnSpPr>
          <p:nvPr/>
        </p:nvCxnSpPr>
        <p:spPr>
          <a:xfrm flipH="1">
            <a:off x="3373117" y="1579878"/>
            <a:ext cx="5476240" cy="2032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0FE71B-418F-44F5-A09E-6F1F2B13CF43}"/>
              </a:ext>
            </a:extLst>
          </p:cNvPr>
          <p:cNvCxnSpPr>
            <a:cxnSpLocks/>
          </p:cNvCxnSpPr>
          <p:nvPr/>
        </p:nvCxnSpPr>
        <p:spPr>
          <a:xfrm flipH="1">
            <a:off x="30477" y="3520438"/>
            <a:ext cx="12141200" cy="0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EAB6CF2-53F6-4CFB-B7A2-861FDEB845E9}"/>
              </a:ext>
            </a:extLst>
          </p:cNvPr>
          <p:cNvSpPr txBox="1">
            <a:spLocks/>
          </p:cNvSpPr>
          <p:nvPr/>
        </p:nvSpPr>
        <p:spPr>
          <a:xfrm>
            <a:off x="15240" y="3524885"/>
            <a:ext cx="12161520" cy="15084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B050"/>
                </a:solidFill>
                <a:cs typeface="Calibri Light"/>
              </a:rPr>
              <a:t>Foodchain hierarchy</a:t>
            </a:r>
          </a:p>
        </p:txBody>
      </p:sp>
    </p:spTree>
    <p:extLst>
      <p:ext uri="{BB962C8B-B14F-4D97-AF65-F5344CB8AC3E}">
        <p14:creationId xmlns:p14="http://schemas.microsoft.com/office/powerpoint/2010/main" val="34308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AD3D04-B5B9-4819-A0AF-A1BAA5D4D129}"/>
              </a:ext>
            </a:extLst>
          </p:cNvPr>
          <p:cNvSpPr>
            <a:spLocks noGrp="1"/>
          </p:cNvSpPr>
          <p:nvPr/>
        </p:nvSpPr>
        <p:spPr>
          <a:xfrm>
            <a:off x="787400" y="1815465"/>
            <a:ext cx="10515600" cy="444277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u="sng" dirty="0">
                <a:cs typeface="Calibri"/>
              </a:rPr>
              <a:t>Weather condition</a:t>
            </a:r>
            <a:r>
              <a:rPr lang="en-US" sz="2500" dirty="0">
                <a:cs typeface="Calibri"/>
              </a:rPr>
              <a:t>: Rainfall (specifically affects plant growth)</a:t>
            </a:r>
            <a:endParaRPr lang="en-US" dirty="0"/>
          </a:p>
          <a:p>
            <a:pPr marL="0" indent="0" algn="ctr">
              <a:buNone/>
            </a:pPr>
            <a:r>
              <a:rPr lang="en-US" sz="2500" dirty="0">
                <a:cs typeface="Calibri"/>
              </a:rPr>
              <a:t> - Intensity (Range: 1-10)</a:t>
            </a:r>
            <a:endParaRPr lang="en-US" dirty="0">
              <a:cs typeface="Calibri" panose="020F0502020204030204"/>
            </a:endParaRPr>
          </a:p>
          <a:p>
            <a:pPr algn="ctr"/>
            <a:endParaRPr lang="en-US" sz="2500" dirty="0">
              <a:cs typeface="Calibri"/>
            </a:endParaRPr>
          </a:p>
          <a:p>
            <a:pPr algn="ctr"/>
            <a:r>
              <a:rPr lang="en-US" sz="2500" b="1" u="sng" dirty="0">
                <a:cs typeface="Calibri"/>
              </a:rPr>
              <a:t>Birth rates/periods</a:t>
            </a:r>
            <a:r>
              <a:rPr lang="en-US" sz="2500" dirty="0">
                <a:cs typeface="Calibri"/>
              </a:rPr>
              <a:t>: periods</a:t>
            </a:r>
            <a:r>
              <a:rPr lang="en-US" sz="2500" dirty="0">
                <a:ea typeface="+mn-lt"/>
                <a:cs typeface="+mn-lt"/>
              </a:rPr>
              <a:t> of time between reproduction</a:t>
            </a:r>
          </a:p>
          <a:p>
            <a:pPr marL="0" indent="0" algn="ctr">
              <a:buNone/>
            </a:pPr>
            <a:r>
              <a:rPr lang="en-US" sz="2500" dirty="0">
                <a:ea typeface="+mn-lt"/>
                <a:cs typeface="+mn-lt"/>
              </a:rPr>
              <a:t> - Wolf born period (initially): 200 (Range: 1-)</a:t>
            </a:r>
          </a:p>
          <a:p>
            <a:pPr marL="0" indent="0" algn="ctr">
              <a:buNone/>
            </a:pPr>
            <a:r>
              <a:rPr lang="en-US" sz="2500" dirty="0">
                <a:ea typeface="+mn-lt"/>
                <a:cs typeface="+mn-lt"/>
              </a:rPr>
              <a:t> - Rabbit born period (initially): 200 (Range: 1-)</a:t>
            </a:r>
            <a:endParaRPr lang="en-US"/>
          </a:p>
          <a:p>
            <a:pPr marL="457200" lvl="1" indent="0" algn="ctr">
              <a:buNone/>
            </a:pPr>
            <a:endParaRPr lang="en-US" sz="2500" dirty="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CFB73F-11CD-4736-BE77-C7B1E665C98F}"/>
              </a:ext>
            </a:extLst>
          </p:cNvPr>
          <p:cNvSpPr txBox="1">
            <a:spLocks/>
          </p:cNvSpPr>
          <p:nvPr/>
        </p:nvSpPr>
        <p:spPr>
          <a:xfrm>
            <a:off x="502920" y="131445"/>
            <a:ext cx="11186160" cy="17726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00B050"/>
                </a:solidFill>
                <a:cs typeface="Calibri Light"/>
              </a:rPr>
              <a:t>What are the </a:t>
            </a:r>
            <a:r>
              <a:rPr lang="en-US" sz="4000" b="1" i="1" dirty="0">
                <a:solidFill>
                  <a:srgbClr val="00B050"/>
                </a:solidFill>
                <a:cs typeface="Calibri Light"/>
              </a:rPr>
              <a:t>variables</a:t>
            </a:r>
            <a:r>
              <a:rPr lang="en-US" sz="4000" b="1" dirty="0">
                <a:solidFill>
                  <a:srgbClr val="00B050"/>
                </a:solidFill>
                <a:cs typeface="Calibri Light"/>
              </a:rPr>
              <a:t> in the ecosystem?</a:t>
            </a:r>
          </a:p>
        </p:txBody>
      </p:sp>
    </p:spTree>
    <p:extLst>
      <p:ext uri="{BB962C8B-B14F-4D97-AF65-F5344CB8AC3E}">
        <p14:creationId xmlns:p14="http://schemas.microsoft.com/office/powerpoint/2010/main" val="26635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D14A-A772-4019-BC79-3059DC83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648"/>
            <a:ext cx="10515600" cy="20356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cs typeface="Calibri Light"/>
              </a:rPr>
              <a:t>Exploration: </a:t>
            </a:r>
            <a:br>
              <a:rPr lang="en-US" sz="6000" b="1" dirty="0">
                <a:cs typeface="Calibri Light"/>
              </a:rPr>
            </a:br>
            <a:r>
              <a:rPr lang="en-US" sz="6000" dirty="0">
                <a:cs typeface="Calibri Light"/>
              </a:rPr>
              <a:t>Scenarios with differing </a:t>
            </a:r>
            <a:r>
              <a:rPr lang="en-US" sz="6000" b="1" dirty="0">
                <a:cs typeface="Calibri Light"/>
              </a:rPr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4347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A10C-EDA8-4FD2-A06E-D77A03E4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33" y="1708824"/>
            <a:ext cx="10190480" cy="14760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ea typeface="+mn-lt"/>
                <a:cs typeface="+mn-lt"/>
              </a:rPr>
              <a:t>Variables:</a:t>
            </a:r>
            <a:endParaRPr lang="en-US" sz="3200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Weather condition= Initial (1)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Born periods: Initial (200)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C4A4BD-F395-49D7-9E57-56D92138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3" y="189865"/>
            <a:ext cx="11762212" cy="134588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cs typeface="Calibri Light"/>
              </a:rPr>
              <a:t>Control group:</a:t>
            </a:r>
            <a:r>
              <a:rPr lang="en-US" dirty="0">
                <a:cs typeface="Calibri Light"/>
              </a:rPr>
              <a:t> </a:t>
            </a:r>
            <a:r>
              <a:rPr lang="en-US" sz="3800" dirty="0">
                <a:cs typeface="Calibri Light"/>
              </a:rPr>
              <a:t>no change in variable levels/intensity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20063-A1B2-4C04-A2F6-52EC935C43C2}"/>
              </a:ext>
            </a:extLst>
          </p:cNvPr>
          <p:cNvSpPr txBox="1"/>
          <p:nvPr/>
        </p:nvSpPr>
        <p:spPr>
          <a:xfrm>
            <a:off x="540212" y="3400598"/>
            <a:ext cx="555844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Description:</a:t>
            </a:r>
          </a:p>
          <a:p>
            <a:r>
              <a:rPr lang="en-US" sz="3200" dirty="0">
                <a:ea typeface="+mn-lt"/>
                <a:cs typeface="+mn-lt"/>
              </a:rPr>
              <a:t>The initial state of the habitat; assuming all variables stay constant</a:t>
            </a:r>
            <a:endParaRPr lang="en-US" sz="3200"/>
          </a:p>
          <a:p>
            <a:pPr algn="l"/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6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A10C-EDA8-4FD2-A06E-D77A03E4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92" y="1137978"/>
            <a:ext cx="10190480" cy="14760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ea typeface="+mn-lt"/>
                <a:cs typeface="+mn-lt"/>
              </a:rPr>
              <a:t>Variables</a:t>
            </a:r>
            <a:endParaRPr lang="en-US" sz="3200" b="1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Weather condition= Highest (10)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Born periods: Initial (200)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C4A4BD-F395-49D7-9E57-56D92138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-635"/>
            <a:ext cx="11287760" cy="134588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cs typeface="Calibri Light"/>
              </a:rPr>
              <a:t>Scenario #1:</a:t>
            </a:r>
            <a:r>
              <a:rPr lang="en-US" dirty="0">
                <a:cs typeface="Calibri Light"/>
              </a:rPr>
              <a:t> Weather condition (Heavy Rainfall)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20063-A1B2-4C04-A2F6-52EC935C43C2}"/>
              </a:ext>
            </a:extLst>
          </p:cNvPr>
          <p:cNvSpPr txBox="1"/>
          <p:nvPr/>
        </p:nvSpPr>
        <p:spPr>
          <a:xfrm>
            <a:off x="453621" y="2976303"/>
            <a:ext cx="564503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Description: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A situation in which a habitat experiences abnormally high levels of rainfall. </a:t>
            </a:r>
            <a:endParaRPr lang="en-US" sz="3200"/>
          </a:p>
          <a:p>
            <a:pPr algn="l"/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5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A44-E998-45B7-B941-9FE51E45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92405"/>
            <a:ext cx="3525520" cy="134588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(Data):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581F-666E-47A2-B788-A3D07A5E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040" y="1886585"/>
            <a:ext cx="4927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19F23B-3775-4914-81BB-22DBA3FB4991}"/>
              </a:ext>
            </a:extLst>
          </p:cNvPr>
          <p:cNvSpPr txBox="1">
            <a:spLocks/>
          </p:cNvSpPr>
          <p:nvPr/>
        </p:nvSpPr>
        <p:spPr>
          <a:xfrm>
            <a:off x="7716520" y="151765"/>
            <a:ext cx="2844800" cy="134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Conclusion: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70BD41-C465-4829-9876-3C3BEFE4134D}"/>
              </a:ext>
            </a:extLst>
          </p:cNvPr>
          <p:cNvCxnSpPr/>
          <p:nvPr/>
        </p:nvCxnSpPr>
        <p:spPr>
          <a:xfrm>
            <a:off x="6035040" y="5080"/>
            <a:ext cx="30480" cy="681736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D6966D-4EC7-459A-9914-7C21B373CFF8}"/>
              </a:ext>
            </a:extLst>
          </p:cNvPr>
          <p:cNvSpPr txBox="1">
            <a:spLocks/>
          </p:cNvSpPr>
          <p:nvPr/>
        </p:nvSpPr>
        <p:spPr>
          <a:xfrm>
            <a:off x="787400" y="1886585"/>
            <a:ext cx="4927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EA10C-EDA8-4FD2-A06E-D77A03E4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42" y="1090180"/>
            <a:ext cx="6136987" cy="20145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cs typeface="Calibri" panose="020F0502020204030204"/>
              </a:rPr>
              <a:t>Variables:</a:t>
            </a:r>
          </a:p>
          <a:p>
            <a:r>
              <a:rPr lang="en-US" dirty="0">
                <a:cs typeface="Calibri" panose="020F0502020204030204"/>
              </a:rPr>
              <a:t>Weather condition= Initial (1)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Wolf born period: Highest (400)</a:t>
            </a:r>
          </a:p>
          <a:p>
            <a:r>
              <a:rPr lang="en-US" dirty="0">
                <a:cs typeface="Calibri"/>
              </a:rPr>
              <a:t>Rabbit born period: Initial (200)</a:t>
            </a:r>
          </a:p>
          <a:p>
            <a:endParaRPr lang="en-US" sz="3200" dirty="0">
              <a:cs typeface="Calibri" panose="020F050202020403020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C4A4BD-F395-49D7-9E57-56D92138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-6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cs typeface="Calibri Light"/>
              </a:rPr>
              <a:t>Scenario #2: </a:t>
            </a:r>
            <a:r>
              <a:rPr lang="en-US" dirty="0">
                <a:cs typeface="Calibri Light"/>
              </a:rPr>
              <a:t>Shortened Wolf born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BE81E-DC35-4220-98FF-3B993223C102}"/>
              </a:ext>
            </a:extLst>
          </p:cNvPr>
          <p:cNvSpPr txBox="1"/>
          <p:nvPr/>
        </p:nvSpPr>
        <p:spPr>
          <a:xfrm>
            <a:off x="827463" y="3578168"/>
            <a:ext cx="527269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+mn-lt"/>
                <a:cs typeface="+mn-lt"/>
              </a:rPr>
              <a:t>Description</a:t>
            </a:r>
            <a:r>
              <a:rPr lang="en-US" sz="2800" b="1" u="sng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A situation in which the habitat's wolves reproduce at an abnormally high rate; period of time between each birth shortened</a:t>
            </a:r>
            <a:endParaRPr lang="en-US" sz="2800">
              <a:cs typeface="Calibri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 algn="l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0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Foodchain</vt:lpstr>
      <vt:lpstr>Objective:    Explore and stimulate environmental scenarios</vt:lpstr>
      <vt:lpstr>What is in the Foodchain environment (initially)?</vt:lpstr>
      <vt:lpstr>PowerPoint Presentation</vt:lpstr>
      <vt:lpstr>Exploration:  Scenarios with differing Independent Variables</vt:lpstr>
      <vt:lpstr>Control group: no change in variable levels/intensity</vt:lpstr>
      <vt:lpstr>Scenario #1: Weather condition (Heavy Rainfall)</vt:lpstr>
      <vt:lpstr>Results (Data):</vt:lpstr>
      <vt:lpstr>Scenario #2: Shortened Wolf born period</vt:lpstr>
      <vt:lpstr>Results (Data):</vt:lpstr>
      <vt:lpstr>PowerPoint Presentation</vt:lpstr>
      <vt:lpstr>Results (Data):</vt:lpstr>
      <vt:lpstr>Takeaways</vt:lpstr>
      <vt:lpstr>Real-life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775</cp:revision>
  <dcterms:created xsi:type="dcterms:W3CDTF">2021-12-30T06:15:53Z</dcterms:created>
  <dcterms:modified xsi:type="dcterms:W3CDTF">2022-01-02T23:04:50Z</dcterms:modified>
</cp:coreProperties>
</file>