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67" r:id="rId4"/>
    <p:sldId id="272" r:id="rId5"/>
    <p:sldId id="268" r:id="rId6"/>
    <p:sldId id="269" r:id="rId7"/>
    <p:sldId id="27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DBD8"/>
    <a:srgbClr val="009999"/>
    <a:srgbClr val="102B62"/>
    <a:srgbClr val="273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77497" autoAdjust="0"/>
  </p:normalViewPr>
  <p:slideViewPr>
    <p:cSldViewPr>
      <p:cViewPr varScale="1">
        <p:scale>
          <a:sx n="103" d="100"/>
          <a:sy n="103" d="100"/>
        </p:scale>
        <p:origin x="87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89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72B32-1A00-43DB-BBB8-B81738A487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74031"/>
            <a:ext cx="7772400" cy="1102519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Title, Arial Bold, 32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3850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102B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Month DD, YYYY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4200" y="297913"/>
            <a:ext cx="1968549" cy="84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9" name="Picture 8" descr="Department of Health and Human Services logo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6675"/>
            <a:ext cx="1219200" cy="1219200"/>
          </a:xfrm>
          <a:prstGeom prst="rect">
            <a:avLst/>
          </a:prstGeom>
        </p:spPr>
      </p:pic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4200" y="438150"/>
            <a:ext cx="1968549" cy="4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baseline="0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0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>
                <a:solidFill>
                  <a:srgbClr val="102B62"/>
                </a:solidFill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solidFill>
                  <a:srgbClr val="102B62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102B62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102B62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3" name="Picture 12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102B62"/>
                </a:solidFill>
              </a:defRPr>
            </a:lvl1pPr>
          </a:lstStyle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52950"/>
            <a:ext cx="9144000" cy="609600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9600" y="4781550"/>
            <a:ext cx="533400" cy="194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5E4B45-3C0D-4DB7-A4A8-89FEB5CAB5B2}" type="slidenum">
              <a:rPr lang="en-US" sz="1000" smtClean="0">
                <a:solidFill>
                  <a:schemeClr val="bg1"/>
                </a:solidFill>
              </a:rPr>
              <a:pPr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0" name="Picture 9" descr="Assistant Secretary for Preparedness and Response logo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4705350"/>
            <a:ext cx="1220532" cy="3048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19200" y="4781550"/>
            <a:ext cx="6779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30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Saving Lives. Protecting Americans.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Different title per slide, Arial 28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73D7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Compartmental Model</a:t>
            </a:r>
            <a:br>
              <a:rPr lang="en-US" dirty="0" smtClean="0"/>
            </a:br>
            <a:r>
              <a:rPr lang="en-US" dirty="0" smtClean="0"/>
              <a:t>GCM 3.0.0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Shawn Hatch</a:t>
            </a:r>
          </a:p>
          <a:p>
            <a:r>
              <a:rPr lang="en-US" smtClean="0"/>
              <a:t>May </a:t>
            </a:r>
            <a:r>
              <a:rPr lang="en-US" smtClean="0"/>
              <a:t>06, </a:t>
            </a:r>
            <a:r>
              <a:rPr lang="en-US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document is to provide reviewers and decision makers an overview of the BARDA General Compartmental </a:t>
            </a:r>
            <a:r>
              <a:rPr lang="en-US" dirty="0" smtClean="0"/>
              <a:t>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305800" cy="27432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GCM is a compartmental model</a:t>
            </a:r>
          </a:p>
          <a:p>
            <a:pPr lvl="1"/>
            <a:r>
              <a:rPr lang="en-US" sz="4200" dirty="0"/>
              <a:t>Models the spread and progress of a disease</a:t>
            </a:r>
          </a:p>
          <a:p>
            <a:pPr lvl="1"/>
            <a:r>
              <a:rPr lang="en-US" sz="4200" dirty="0"/>
              <a:t>Population is partitioned into compartments that each represent a general state of a person or the progression of the </a:t>
            </a:r>
            <a:r>
              <a:rPr lang="en-US" sz="4200" dirty="0" smtClean="0"/>
              <a:t>disease</a:t>
            </a:r>
          </a:p>
          <a:p>
            <a:pPr marL="457200" lvl="1" indent="0">
              <a:buNone/>
            </a:pPr>
            <a:endParaRPr lang="en-US" sz="4200" dirty="0"/>
          </a:p>
          <a:p>
            <a:r>
              <a:rPr lang="en-US" sz="5500" dirty="0"/>
              <a:t>People, resources and materials flow through the compartments</a:t>
            </a:r>
          </a:p>
          <a:p>
            <a:pPr lvl="1"/>
            <a:r>
              <a:rPr lang="en-US" sz="4200" dirty="0"/>
              <a:t>People are modeled on an individual basis</a:t>
            </a:r>
          </a:p>
          <a:p>
            <a:pPr lvl="1"/>
            <a:r>
              <a:rPr lang="en-US" sz="4200" dirty="0"/>
              <a:t>Resources (Medicines, Supplies, Hospital Beds, Personnel) are associated with people and compartments</a:t>
            </a:r>
          </a:p>
          <a:p>
            <a:pPr lvl="1"/>
            <a:r>
              <a:rPr lang="en-US" sz="4200" dirty="0"/>
              <a:t>Materials are associated with vaccine and other resource production</a:t>
            </a:r>
            <a:r>
              <a:rPr lang="en-US" sz="4200" dirty="0" smtClean="0"/>
              <a:t>.</a:t>
            </a:r>
            <a:endParaRPr lang="en-US" dirty="0"/>
          </a:p>
        </p:txBody>
      </p:sp>
      <p:grpSp>
        <p:nvGrpSpPr>
          <p:cNvPr id="4" name="Group 3" descr="People move from one compartment to another, with possible loops and finally exiting the simulation." title="Compartmental Movement"/>
          <p:cNvGrpSpPr/>
          <p:nvPr/>
        </p:nvGrpSpPr>
        <p:grpSpPr>
          <a:xfrm>
            <a:off x="1783082" y="1047750"/>
            <a:ext cx="4998718" cy="413661"/>
            <a:chOff x="1342342" y="5638799"/>
            <a:chExt cx="4998718" cy="413661"/>
          </a:xfrm>
        </p:grpSpPr>
        <p:sp>
          <p:nvSpPr>
            <p:cNvPr id="11" name="TextBox 10" descr="A person enters the simulation" title="Entry"/>
            <p:cNvSpPr txBox="1"/>
            <p:nvPr/>
          </p:nvSpPr>
          <p:spPr>
            <a:xfrm>
              <a:off x="1342342" y="566362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Entry</a:t>
              </a:r>
            </a:p>
          </p:txBody>
        </p:sp>
        <p:cxnSp>
          <p:nvCxnSpPr>
            <p:cNvPr id="12" name="Straight Arrow Connector 11" descr="Person starts in Compartment S" title="Person Arrives"/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2144165" y="5847445"/>
              <a:ext cx="484735" cy="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 title="Compartment S"/>
            <p:cNvSpPr/>
            <p:nvPr/>
          </p:nvSpPr>
          <p:spPr>
            <a:xfrm>
              <a:off x="2628900" y="5642429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13" name="Straight Arrow Connector 12" descr="Person move from Compartment S to Compartment I" title="Compartment Change"/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3162300" y="5843816"/>
              <a:ext cx="571500" cy="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 title="Compartment I"/>
            <p:cNvSpPr/>
            <p:nvPr/>
          </p:nvSpPr>
          <p:spPr>
            <a:xfrm>
              <a:off x="3733800" y="5638800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cxnSp>
          <p:nvCxnSpPr>
            <p:cNvPr id="14" name="Straight Arrow Connector 13" descr="Person move from Compartment I to Compartment R" title="Compartment Change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267200" y="5843816"/>
              <a:ext cx="4590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 title="Compartment R"/>
            <p:cNvSpPr/>
            <p:nvPr/>
          </p:nvSpPr>
          <p:spPr>
            <a:xfrm>
              <a:off x="4726287" y="5638800"/>
              <a:ext cx="533400" cy="4100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8" name="Connector: Elbow 13" descr="Person move from Compartment R back to Compartment S" title="Compartment Change"/>
            <p:cNvCxnSpPr>
              <a:stCxn id="7" idx="0"/>
              <a:endCxn id="5" idx="0"/>
            </p:cNvCxnSpPr>
            <p:nvPr/>
          </p:nvCxnSpPr>
          <p:spPr>
            <a:xfrm rot="16200000" flipH="1" flipV="1">
              <a:off x="3942479" y="4591920"/>
              <a:ext cx="3629" cy="2097387"/>
            </a:xfrm>
            <a:prstGeom prst="bentConnector3">
              <a:avLst>
                <a:gd name="adj1" fmla="val -62992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 descr="Person exits Compartment R and leaves the simulation" title="Person Departs"/>
            <p:cNvCxnSpPr>
              <a:stCxn id="7" idx="3"/>
              <a:endCxn id="9" idx="1"/>
            </p:cNvCxnSpPr>
            <p:nvPr/>
          </p:nvCxnSpPr>
          <p:spPr>
            <a:xfrm flipV="1">
              <a:off x="5259687" y="5843815"/>
              <a:ext cx="4590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 descr="A person exits the simulation" title="Exit"/>
            <p:cNvSpPr txBox="1"/>
            <p:nvPr/>
          </p:nvSpPr>
          <p:spPr>
            <a:xfrm>
              <a:off x="5718774" y="565914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Compartments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305800" cy="2590799"/>
          </a:xfrm>
        </p:spPr>
        <p:txBody>
          <a:bodyPr>
            <a:normAutofit/>
          </a:bodyPr>
          <a:lstStyle/>
          <a:p>
            <a:r>
              <a:rPr lang="en-US" dirty="0" smtClean="0"/>
              <a:t>Regions</a:t>
            </a:r>
            <a:endParaRPr lang="en-US" dirty="0"/>
          </a:p>
          <a:p>
            <a:pPr lvl="1"/>
            <a:r>
              <a:rPr lang="en-US" dirty="0"/>
              <a:t>Similar to compartments</a:t>
            </a:r>
          </a:p>
          <a:p>
            <a:pPr lvl="1"/>
            <a:r>
              <a:rPr lang="en-US" dirty="0"/>
              <a:t>Have a geographic aspect</a:t>
            </a:r>
          </a:p>
          <a:p>
            <a:pPr lvl="1"/>
            <a:r>
              <a:rPr lang="en-US" dirty="0"/>
              <a:t>Help organize flow of resources</a:t>
            </a:r>
          </a:p>
          <a:p>
            <a:r>
              <a:rPr lang="en-US" dirty="0"/>
              <a:t>Materials Producers</a:t>
            </a:r>
          </a:p>
          <a:p>
            <a:pPr lvl="1"/>
            <a:r>
              <a:rPr lang="en-US" dirty="0"/>
              <a:t>Model the manufacture of resources from raw materials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the Modeler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Written in Java</a:t>
            </a:r>
          </a:p>
          <a:p>
            <a:pPr lvl="1"/>
            <a:r>
              <a:rPr lang="en-US" dirty="0"/>
              <a:t>Well documented code base</a:t>
            </a:r>
          </a:p>
          <a:p>
            <a:pPr lvl="1"/>
            <a:r>
              <a:rPr lang="en-US" dirty="0"/>
              <a:t>Procedural style requires no advanced programming</a:t>
            </a:r>
          </a:p>
          <a:p>
            <a:r>
              <a:rPr lang="en-US" dirty="0"/>
              <a:t>Modelers build compartments and regions</a:t>
            </a:r>
          </a:p>
          <a:p>
            <a:pPr lvl="1"/>
            <a:r>
              <a:rPr lang="en-US" dirty="0"/>
              <a:t>Full support for future event planning</a:t>
            </a:r>
          </a:p>
          <a:p>
            <a:pPr lvl="1"/>
            <a:r>
              <a:rPr lang="en-US" dirty="0"/>
              <a:t>Resource and population tracking is automatic</a:t>
            </a:r>
          </a:p>
          <a:p>
            <a:pPr lvl="1"/>
            <a:r>
              <a:rPr lang="en-US" dirty="0"/>
              <a:t>All data is maintained by GCM</a:t>
            </a:r>
          </a:p>
          <a:p>
            <a:pPr lvl="1"/>
            <a:r>
              <a:rPr lang="en-US" dirty="0"/>
              <a:t>Modeler supplies the business logic for how people and resources flow</a:t>
            </a:r>
          </a:p>
          <a:p>
            <a:r>
              <a:rPr lang="en-US" dirty="0"/>
              <a:t>Wide array of reporting options</a:t>
            </a:r>
          </a:p>
          <a:p>
            <a:pPr lvl="1"/>
            <a:r>
              <a:rPr lang="en-US" dirty="0"/>
              <a:t>Includes custom reporting when needed</a:t>
            </a:r>
          </a:p>
          <a:p>
            <a:r>
              <a:rPr lang="en-US" dirty="0"/>
              <a:t>Experiment control</a:t>
            </a:r>
          </a:p>
          <a:p>
            <a:pPr lvl="1"/>
            <a:r>
              <a:rPr lang="en-US" dirty="0"/>
              <a:t>Stochastics</a:t>
            </a:r>
          </a:p>
          <a:p>
            <a:pPr lvl="1"/>
            <a:r>
              <a:rPr lang="en-US" dirty="0"/>
              <a:t>Scenarios and Replications</a:t>
            </a:r>
          </a:p>
        </p:txBody>
      </p:sp>
    </p:spTree>
    <p:extLst>
      <p:ext uri="{BB962C8B-B14F-4D97-AF65-F5344CB8AC3E}">
        <p14:creationId xmlns:p14="http://schemas.microsoft.com/office/powerpoint/2010/main" val="34591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GCM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100 lines of Java code to get started</a:t>
            </a:r>
          </a:p>
          <a:p>
            <a:r>
              <a:rPr lang="en-US" dirty="0"/>
              <a:t>Models can be built piecemeal</a:t>
            </a:r>
          </a:p>
          <a:p>
            <a:pPr lvl="1"/>
            <a:r>
              <a:rPr lang="en-US" dirty="0"/>
              <a:t>Fidelity added as needed</a:t>
            </a:r>
          </a:p>
          <a:p>
            <a:pPr lvl="1"/>
            <a:r>
              <a:rPr lang="en-US" dirty="0"/>
              <a:t>Population is easily scaled</a:t>
            </a:r>
          </a:p>
          <a:p>
            <a:r>
              <a:rPr lang="en-US" dirty="0"/>
              <a:t>Runtime</a:t>
            </a:r>
          </a:p>
          <a:p>
            <a:pPr lvl="1"/>
            <a:r>
              <a:rPr lang="en-US" dirty="0"/>
              <a:t>Replications typically execute in milliseconds</a:t>
            </a:r>
          </a:p>
          <a:p>
            <a:pPr lvl="1"/>
            <a:r>
              <a:rPr lang="en-US" dirty="0"/>
              <a:t>Complex scenarios with a large number of replications execute in minutes to a few hours</a:t>
            </a:r>
          </a:p>
          <a:p>
            <a:r>
              <a:rPr lang="en-US" dirty="0"/>
              <a:t>Analysis supported</a:t>
            </a:r>
          </a:p>
          <a:p>
            <a:pPr lvl="1"/>
            <a:r>
              <a:rPr lang="en-US" dirty="0"/>
              <a:t>Multiple tab-delimited reports</a:t>
            </a:r>
          </a:p>
          <a:p>
            <a:pPr lvl="1"/>
            <a:r>
              <a:rPr lang="en-US" dirty="0"/>
              <a:t>R and other statistics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05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R1">
      <a:dk1>
        <a:srgbClr val="102B62"/>
      </a:dk1>
      <a:lt1>
        <a:sysClr val="window" lastClr="FFFFFF"/>
      </a:lt1>
      <a:dk2>
        <a:srgbClr val="1F497D"/>
      </a:dk2>
      <a:lt2>
        <a:srgbClr val="EEECE1"/>
      </a:lt2>
      <a:accent1>
        <a:srgbClr val="5482E1"/>
      </a:accent1>
      <a:accent2>
        <a:srgbClr val="C9C9C9"/>
      </a:accent2>
      <a:accent3>
        <a:srgbClr val="00BCB8"/>
      </a:accent3>
      <a:accent4>
        <a:srgbClr val="C15853"/>
      </a:accent4>
      <a:accent5>
        <a:srgbClr val="BACCF3"/>
      </a:accent5>
      <a:accent6>
        <a:srgbClr val="B7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On-screen Show (16:9)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General Compartmental Model GCM 3.0.0</vt:lpstr>
      <vt:lpstr>Audience</vt:lpstr>
      <vt:lpstr>Compartments</vt:lpstr>
      <vt:lpstr>Compartments Cont.</vt:lpstr>
      <vt:lpstr>Supporting the Modeler</vt:lpstr>
      <vt:lpstr>GCM In Practice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2018-04-18T17:41:34Z</dcterms:created>
  <dcterms:modified xsi:type="dcterms:W3CDTF">2020-05-06T18:39:50Z</dcterms:modified>
</cp:coreProperties>
</file>