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8" r:id="rId12"/>
    <p:sldId id="283" r:id="rId13"/>
    <p:sldId id="284" r:id="rId14"/>
    <p:sldId id="285" r:id="rId15"/>
    <p:sldId id="286" r:id="rId16"/>
    <p:sldId id="28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DBD8"/>
    <a:srgbClr val="009999"/>
    <a:srgbClr val="102B62"/>
    <a:srgbClr val="273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425" autoAdjust="0"/>
  </p:normalViewPr>
  <p:slideViewPr>
    <p:cSldViewPr>
      <p:cViewPr varScale="1">
        <p:scale>
          <a:sx n="128" d="100"/>
          <a:sy n="128" d="100"/>
        </p:scale>
        <p:origin x="158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89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8F377-1D4D-4E55-BA23-B4C88B08AE0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D02E8-D589-462B-8871-E4027AE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232C-A669-41A2-B224-8DB9E51725E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72B32-1A00-43DB-BBB8-B81738A4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72B32-1A00-43DB-BBB8-B81738A487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72B32-1A00-43DB-BBB8-B81738A487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74031"/>
            <a:ext cx="7772400" cy="1102519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102B62"/>
                </a:solidFill>
              </a:defRPr>
            </a:lvl1pPr>
          </a:lstStyle>
          <a:p>
            <a:r>
              <a:rPr lang="en-US" dirty="0" smtClean="0"/>
              <a:t>Title, Arial Bold, 32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3850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 b="1" baseline="0">
                <a:solidFill>
                  <a:srgbClr val="102B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Month DD, YYYY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297913"/>
            <a:ext cx="1968549" cy="849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352550"/>
          </a:xfrm>
          <a:prstGeom prst="rect">
            <a:avLst/>
          </a:prstGeom>
        </p:spPr>
      </p:pic>
      <p:pic>
        <p:nvPicPr>
          <p:cNvPr id="9" name="Picture 8" descr="Department of Health and Human Services logo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6675"/>
            <a:ext cx="1219200" cy="1219200"/>
          </a:xfrm>
          <a:prstGeom prst="rect">
            <a:avLst/>
          </a:prstGeom>
        </p:spPr>
      </p:pic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4200" y="438150"/>
            <a:ext cx="1968549" cy="4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3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 baseline="0">
                <a:solidFill>
                  <a:srgbClr val="102B62"/>
                </a:solidFill>
              </a:defRPr>
            </a:lvl1pPr>
          </a:lstStyle>
          <a:p>
            <a:r>
              <a:rPr lang="en-US" dirty="0" smtClean="0"/>
              <a:t>Different title per slide, Arial 28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3950"/>
            <a:ext cx="8229600" cy="3276599"/>
          </a:xfrm>
        </p:spPr>
        <p:txBody>
          <a:bodyPr/>
          <a:lstStyle>
            <a:lvl1pPr marL="342900" indent="-342900">
              <a:buSzPct val="125000"/>
              <a:buFont typeface="Arial" panose="020B0604020202020204" pitchFamily="34" charset="0"/>
              <a:buChar char="•"/>
              <a:defRPr sz="2200">
                <a:solidFill>
                  <a:srgbClr val="102B6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rgbClr val="102B62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102B62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0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7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102B62"/>
                </a:solidFill>
              </a:defRPr>
            </a:lvl1pPr>
          </a:lstStyle>
          <a:p>
            <a:r>
              <a:rPr lang="en-US" dirty="0" smtClean="0"/>
              <a:t>Different title per slide, Arial 28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32766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>
                <a:solidFill>
                  <a:srgbClr val="102B6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rgbClr val="102B62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102B62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3276600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en-US" sz="20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lang="en-US" sz="18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3" name="Picture 12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33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102B62"/>
                </a:solidFill>
              </a:defRPr>
            </a:lvl1pPr>
          </a:lstStyle>
          <a:p>
            <a:r>
              <a:rPr lang="en-US" dirty="0" smtClean="0"/>
              <a:t>Different title per slide, Arial 28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1" name="Picture 10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2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9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Different title per slide, Arial 28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459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 baseline="0">
          <a:solidFill>
            <a:srgbClr val="273D77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5000"/>
        <a:buFont typeface="Arial" panose="020B0604020202020204" pitchFamily="34" charset="0"/>
        <a:buChar char="•"/>
        <a:defRPr sz="2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18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Compartmental Model</a:t>
            </a:r>
            <a:br>
              <a:rPr lang="en-US" dirty="0" smtClean="0"/>
            </a:br>
            <a:r>
              <a:rPr lang="en-US" dirty="0" smtClean="0"/>
              <a:t>GCM 3.0.0</a:t>
            </a:r>
            <a:br>
              <a:rPr lang="en-US" dirty="0" smtClean="0"/>
            </a:br>
            <a:r>
              <a:rPr lang="en-US" dirty="0" smtClean="0"/>
              <a:t>Model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Shawn Hatch</a:t>
            </a:r>
          </a:p>
          <a:p>
            <a:r>
              <a:rPr lang="en-US" smtClean="0"/>
              <a:t>May 06,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343400" cy="3086099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Resources represent discrete amounts of:</a:t>
            </a:r>
          </a:p>
          <a:p>
            <a:pPr lvl="1"/>
            <a:r>
              <a:rPr lang="en-US" sz="1400" dirty="0"/>
              <a:t>Medicines</a:t>
            </a:r>
          </a:p>
          <a:p>
            <a:pPr lvl="1"/>
            <a:r>
              <a:rPr lang="en-US" sz="1400" dirty="0"/>
              <a:t>Supplies</a:t>
            </a:r>
          </a:p>
          <a:p>
            <a:pPr lvl="1"/>
            <a:r>
              <a:rPr lang="en-US" sz="1400" dirty="0"/>
              <a:t>Hospital Beds</a:t>
            </a:r>
          </a:p>
          <a:p>
            <a:pPr lvl="1"/>
            <a:r>
              <a:rPr lang="en-US" sz="1400" dirty="0"/>
              <a:t>Personnel</a:t>
            </a:r>
          </a:p>
          <a:p>
            <a:r>
              <a:rPr lang="en-US" sz="1800" dirty="0"/>
              <a:t>Regions</a:t>
            </a:r>
          </a:p>
          <a:p>
            <a:pPr lvl="1"/>
            <a:r>
              <a:rPr lang="en-US" sz="1400" dirty="0"/>
              <a:t>Create, Destroy and Hold Inventory</a:t>
            </a:r>
          </a:p>
          <a:p>
            <a:r>
              <a:rPr lang="en-US" sz="1800" dirty="0"/>
              <a:t>People</a:t>
            </a:r>
          </a:p>
          <a:p>
            <a:pPr lvl="1"/>
            <a:r>
              <a:rPr lang="en-US" sz="1400" dirty="0"/>
              <a:t>Possess or consume resources</a:t>
            </a:r>
          </a:p>
          <a:p>
            <a:r>
              <a:rPr lang="en-US" sz="1800" dirty="0"/>
              <a:t>Compartments</a:t>
            </a:r>
          </a:p>
          <a:p>
            <a:pPr lvl="1"/>
            <a:r>
              <a:rPr lang="en-US" sz="1400" dirty="0"/>
              <a:t>Distribute resources to people</a:t>
            </a:r>
          </a:p>
          <a:p>
            <a:pPr lvl="1"/>
            <a:r>
              <a:rPr lang="en-US" sz="1400" dirty="0"/>
              <a:t>Return non-consumable or durable resources from people to the region</a:t>
            </a:r>
          </a:p>
          <a:p>
            <a:pPr lvl="1"/>
            <a:r>
              <a:rPr lang="en-US" sz="1400" dirty="0"/>
              <a:t>Expend resources for people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19600" y="4838298"/>
            <a:ext cx="561975" cy="273844"/>
          </a:xfrm>
          <a:prstGeom prst="rect">
            <a:avLst/>
          </a:prstGeom>
        </p:spPr>
        <p:txBody>
          <a:bodyPr/>
          <a:lstStyle/>
          <a:p>
            <a:fld id="{BE4CF738-C9AB-4C6E-AA65-E4E34C4A4411}" type="slidenum">
              <a:rPr lang="en-US" smtClean="0"/>
              <a:t>10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4978" y="2552955"/>
            <a:ext cx="1600528" cy="475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Compartment</a:t>
            </a:r>
            <a:endParaRPr lang="en-US" dirty="0"/>
          </a:p>
        </p:txBody>
      </p:sp>
      <p:cxnSp>
        <p:nvCxnSpPr>
          <p:cNvPr id="24" name="Connector: Elbow 13"/>
          <p:cNvCxnSpPr>
            <a:stCxn id="34" idx="1"/>
            <a:endCxn id="37" idx="1"/>
          </p:cNvCxnSpPr>
          <p:nvPr/>
        </p:nvCxnSpPr>
        <p:spPr>
          <a:xfrm rot="10800000" flipH="1" flipV="1">
            <a:off x="5943600" y="2228850"/>
            <a:ext cx="1378" cy="1133603"/>
          </a:xfrm>
          <a:prstGeom prst="curvedConnector3">
            <a:avLst>
              <a:gd name="adj1" fmla="val -4490159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8200" y="265715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43600" y="2000250"/>
            <a:ext cx="1589712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944978" y="3124455"/>
            <a:ext cx="1600528" cy="475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Person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79114" y="12089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Destroy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765702" y="12001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248401" y="417195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Expend</a:t>
            </a:r>
          </a:p>
        </p:txBody>
      </p:sp>
      <p:cxnSp>
        <p:nvCxnSpPr>
          <p:cNvPr id="64" name="Straight Arrow Connector 63"/>
          <p:cNvCxnSpPr>
            <a:cxnSpLocks/>
            <a:stCxn id="37" idx="2"/>
            <a:endCxn id="63" idx="0"/>
          </p:cNvCxnSpPr>
          <p:nvPr/>
        </p:nvCxnSpPr>
        <p:spPr>
          <a:xfrm flipH="1">
            <a:off x="6731867" y="3600451"/>
            <a:ext cx="13375" cy="571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13"/>
          <p:cNvCxnSpPr>
            <a:stCxn id="61" idx="2"/>
            <a:endCxn id="34" idx="1"/>
          </p:cNvCxnSpPr>
          <p:nvPr/>
        </p:nvCxnSpPr>
        <p:spPr>
          <a:xfrm rot="16200000" flipH="1">
            <a:off x="5244258" y="1529508"/>
            <a:ext cx="659368" cy="73931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Connector: Elbow 13"/>
          <p:cNvCxnSpPr>
            <a:stCxn id="34" idx="3"/>
            <a:endCxn id="56" idx="2"/>
          </p:cNvCxnSpPr>
          <p:nvPr/>
        </p:nvCxnSpPr>
        <p:spPr>
          <a:xfrm flipV="1">
            <a:off x="7533312" y="1578233"/>
            <a:ext cx="635680" cy="65061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Connector: Elbow 13"/>
          <p:cNvCxnSpPr>
            <a:stCxn id="37" idx="3"/>
            <a:endCxn id="34" idx="3"/>
          </p:cNvCxnSpPr>
          <p:nvPr/>
        </p:nvCxnSpPr>
        <p:spPr>
          <a:xfrm flipH="1" flipV="1">
            <a:off x="7533312" y="2228850"/>
            <a:ext cx="12194" cy="1133603"/>
          </a:xfrm>
          <a:prstGeom prst="curvedConnector3">
            <a:avLst>
              <a:gd name="adj1" fmla="val -50241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848237" y="26524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78591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cxnSpLocks/>
            <a:stCxn id="18" idx="2"/>
            <a:endCxn id="34" idx="0"/>
          </p:cNvCxnSpPr>
          <p:nvPr/>
        </p:nvCxnSpPr>
        <p:spPr>
          <a:xfrm flipH="1">
            <a:off x="6967056" y="1980946"/>
            <a:ext cx="881181" cy="150520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77000" y="3790950"/>
            <a:ext cx="1589712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324600" y="3638550"/>
            <a:ext cx="1589712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343400" cy="3086099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Materials </a:t>
            </a:r>
            <a:r>
              <a:rPr lang="en-US" sz="1800" dirty="0"/>
              <a:t>represent </a:t>
            </a:r>
            <a:r>
              <a:rPr lang="en-US" sz="1800" dirty="0" smtClean="0"/>
              <a:t>continuous amounts of unprocessed constituents of resources</a:t>
            </a:r>
            <a:endParaRPr lang="en-US" sz="1800" dirty="0"/>
          </a:p>
          <a:p>
            <a:pPr lvl="1"/>
            <a:r>
              <a:rPr lang="en-US" sz="1400" dirty="0" smtClean="0"/>
              <a:t>Often used to model vaccine production</a:t>
            </a:r>
            <a:endParaRPr lang="en-US" sz="1400" dirty="0"/>
          </a:p>
          <a:p>
            <a:r>
              <a:rPr lang="en-US" sz="1800" dirty="0" smtClean="0"/>
              <a:t>Material Producers</a:t>
            </a:r>
            <a:endParaRPr lang="en-US" sz="1800" dirty="0"/>
          </a:p>
          <a:p>
            <a:pPr lvl="1"/>
            <a:r>
              <a:rPr lang="en-US" sz="1400" dirty="0" smtClean="0"/>
              <a:t>Can create materials</a:t>
            </a:r>
          </a:p>
          <a:p>
            <a:pPr lvl="1"/>
            <a:r>
              <a:rPr lang="en-US" sz="1400" dirty="0" smtClean="0"/>
              <a:t>Convert materials to other materials</a:t>
            </a:r>
          </a:p>
          <a:p>
            <a:pPr lvl="1"/>
            <a:r>
              <a:rPr lang="en-US" sz="1400" dirty="0" smtClean="0"/>
              <a:t>Convert materials to resources</a:t>
            </a:r>
          </a:p>
          <a:p>
            <a:pPr lvl="1"/>
            <a:r>
              <a:rPr lang="en-US" sz="1400" dirty="0" smtClean="0"/>
              <a:t>Use a batching mechanism to group materials for resource production</a:t>
            </a:r>
          </a:p>
          <a:p>
            <a:pPr lvl="1"/>
            <a:r>
              <a:rPr lang="en-US" sz="1400" dirty="0" smtClean="0"/>
              <a:t>Can exchange materials with other materials producers</a:t>
            </a:r>
          </a:p>
          <a:p>
            <a:r>
              <a:rPr lang="en-US" sz="1800" dirty="0"/>
              <a:t>Regions</a:t>
            </a:r>
          </a:p>
          <a:p>
            <a:pPr lvl="1"/>
            <a:r>
              <a:rPr lang="en-US" sz="1400" dirty="0"/>
              <a:t>Receive resources from materials producers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19600" y="4838298"/>
            <a:ext cx="561975" cy="273844"/>
          </a:xfrm>
          <a:prstGeom prst="rect">
            <a:avLst/>
          </a:prstGeom>
        </p:spPr>
        <p:txBody>
          <a:bodyPr/>
          <a:lstStyle/>
          <a:p>
            <a:fld id="{BE4CF738-C9AB-4C6E-AA65-E4E34C4A4411}" type="slidenum">
              <a:rPr lang="en-US" smtClean="0"/>
              <a:t>11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81272" y="1514995"/>
            <a:ext cx="1600528" cy="475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Producer</a:t>
            </a:r>
            <a:endParaRPr lang="en-US" dirty="0"/>
          </a:p>
        </p:txBody>
      </p:sp>
      <p:cxnSp>
        <p:nvCxnSpPr>
          <p:cNvPr id="24" name="Connector: Elbow 13"/>
          <p:cNvCxnSpPr>
            <a:stCxn id="18" idx="0"/>
            <a:endCxn id="22" idx="0"/>
          </p:cNvCxnSpPr>
          <p:nvPr/>
        </p:nvCxnSpPr>
        <p:spPr>
          <a:xfrm rot="16200000" flipH="1" flipV="1">
            <a:off x="6909864" y="576621"/>
            <a:ext cx="10045" cy="1866701"/>
          </a:xfrm>
          <a:prstGeom prst="curvedConnector3">
            <a:avLst>
              <a:gd name="adj1" fmla="val -22757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0800" y="234315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72200" y="3486150"/>
            <a:ext cx="1589712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Regions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324600" y="83081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cxnSp>
        <p:nvCxnSpPr>
          <p:cNvPr id="64" name="Straight Arrow Connector 63"/>
          <p:cNvCxnSpPr>
            <a:cxnSpLocks/>
            <a:stCxn id="22" idx="2"/>
            <a:endCxn id="34" idx="0"/>
          </p:cNvCxnSpPr>
          <p:nvPr/>
        </p:nvCxnSpPr>
        <p:spPr>
          <a:xfrm>
            <a:off x="5981536" y="1990991"/>
            <a:ext cx="985520" cy="149515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13"/>
          <p:cNvCxnSpPr>
            <a:stCxn id="22" idx="2"/>
            <a:endCxn id="18" idx="2"/>
          </p:cNvCxnSpPr>
          <p:nvPr/>
        </p:nvCxnSpPr>
        <p:spPr>
          <a:xfrm rot="5400000" flipH="1" flipV="1">
            <a:off x="6909863" y="1052618"/>
            <a:ext cx="10045" cy="1866701"/>
          </a:xfrm>
          <a:prstGeom prst="curvedConnector3">
            <a:avLst>
              <a:gd name="adj1" fmla="val -22757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47973" y="1504950"/>
            <a:ext cx="1600528" cy="475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0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are Observable</a:t>
            </a:r>
            <a:br>
              <a:rPr lang="en-US" dirty="0"/>
            </a:br>
            <a:r>
              <a:rPr lang="en-US" sz="2400" dirty="0"/>
              <a:t>Observation is the cornerstone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Properties are not just for people</a:t>
            </a:r>
          </a:p>
          <a:p>
            <a:pPr lvl="1"/>
            <a:r>
              <a:rPr lang="en-US" dirty="0"/>
              <a:t>Regions </a:t>
            </a:r>
          </a:p>
          <a:p>
            <a:pPr lvl="1"/>
            <a:r>
              <a:rPr lang="en-US" dirty="0"/>
              <a:t>Compartments 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/>
              <a:t>Materials </a:t>
            </a:r>
            <a:r>
              <a:rPr lang="en-US" dirty="0" smtClean="0"/>
              <a:t>Producers</a:t>
            </a:r>
            <a:endParaRPr lang="en-US" dirty="0"/>
          </a:p>
          <a:p>
            <a:pPr lvl="1"/>
            <a:r>
              <a:rPr lang="en-US" dirty="0" smtClean="0"/>
              <a:t>Global</a:t>
            </a:r>
          </a:p>
          <a:p>
            <a:r>
              <a:rPr lang="en-US" dirty="0" smtClean="0"/>
              <a:t>Changes </a:t>
            </a:r>
            <a:r>
              <a:rPr lang="en-US" dirty="0"/>
              <a:t>to a property value can be observed by any component(Global, Region, </a:t>
            </a:r>
            <a:r>
              <a:rPr lang="en-US" dirty="0" smtClean="0"/>
              <a:t>Compartment, Materials Producer)</a:t>
            </a:r>
            <a:endParaRPr lang="en-US" dirty="0"/>
          </a:p>
          <a:p>
            <a:pPr lvl="1"/>
            <a:r>
              <a:rPr lang="en-US" dirty="0"/>
              <a:t>Components can register to watch a property value</a:t>
            </a:r>
          </a:p>
          <a:p>
            <a:pPr lvl="1"/>
            <a:r>
              <a:rPr lang="en-US" dirty="0"/>
              <a:t>GCM alerts the component that is watching a property when that property changes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 compartment can observe newly arriving people</a:t>
            </a:r>
          </a:p>
          <a:p>
            <a:pPr lvl="1"/>
            <a:r>
              <a:rPr lang="en-US" dirty="0"/>
              <a:t>A region can observe inventory changes brought on by compartments distributing resources</a:t>
            </a:r>
          </a:p>
          <a:p>
            <a:pPr lvl="1"/>
            <a:r>
              <a:rPr lang="en-US" dirty="0"/>
              <a:t>A global component can observe the number of people who are symptomatic and take an action when some number of cases is reached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19600" y="4838298"/>
            <a:ext cx="561975" cy="273844"/>
          </a:xfrm>
          <a:prstGeom prst="rect">
            <a:avLst/>
          </a:prstGeom>
        </p:spPr>
        <p:txBody>
          <a:bodyPr/>
          <a:lstStyle/>
          <a:p>
            <a:fld id="{BE4CF738-C9AB-4C6E-AA65-E4E34C4A44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Replications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Scenarios represent the state of the Model (World) when the model begins</a:t>
            </a:r>
          </a:p>
          <a:p>
            <a:r>
              <a:rPr lang="en-US" dirty="0"/>
              <a:t>Scenarios are formed of </a:t>
            </a:r>
          </a:p>
          <a:p>
            <a:pPr lvl="1"/>
            <a:r>
              <a:rPr lang="en-US" dirty="0"/>
              <a:t>Global Components</a:t>
            </a:r>
          </a:p>
          <a:p>
            <a:pPr lvl="1"/>
            <a:r>
              <a:rPr lang="en-US" dirty="0"/>
              <a:t>Regions </a:t>
            </a:r>
          </a:p>
          <a:p>
            <a:pPr lvl="1"/>
            <a:r>
              <a:rPr lang="en-US" dirty="0" smtClean="0"/>
              <a:t>Compartments</a:t>
            </a:r>
          </a:p>
          <a:p>
            <a:pPr lvl="1"/>
            <a:r>
              <a:rPr lang="en-US" dirty="0" smtClean="0"/>
              <a:t>Materials Producers </a:t>
            </a:r>
            <a:endParaRPr lang="en-US" dirty="0"/>
          </a:p>
          <a:p>
            <a:pPr lvl="1"/>
            <a:r>
              <a:rPr lang="en-US" dirty="0"/>
              <a:t>Initial Resource Levels</a:t>
            </a:r>
          </a:p>
          <a:p>
            <a:pPr lvl="1"/>
            <a:r>
              <a:rPr lang="en-US" dirty="0"/>
              <a:t>Initial Population</a:t>
            </a:r>
          </a:p>
          <a:p>
            <a:pPr lvl="1"/>
            <a:r>
              <a:rPr lang="en-US" dirty="0"/>
              <a:t>Property Values</a:t>
            </a:r>
          </a:p>
          <a:p>
            <a:r>
              <a:rPr lang="en-US" dirty="0"/>
              <a:t>Replications are the starting (seed) values of random number generation</a:t>
            </a:r>
          </a:p>
          <a:p>
            <a:r>
              <a:rPr lang="en-US" dirty="0"/>
              <a:t>Scenarios and Replications are used in combination to determine sensitivity of the model to stochastics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19600" y="4838298"/>
            <a:ext cx="561975" cy="273844"/>
          </a:xfrm>
          <a:prstGeom prst="rect">
            <a:avLst/>
          </a:prstGeom>
        </p:spPr>
        <p:txBody>
          <a:bodyPr/>
          <a:lstStyle/>
          <a:p>
            <a:fld id="{BE4CF738-C9AB-4C6E-AA65-E4E34C4A44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8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0151"/>
            <a:ext cx="8229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Experiments are formed of sets of related scenarios and replications</a:t>
            </a:r>
          </a:p>
          <a:p>
            <a:r>
              <a:rPr lang="en-US" dirty="0"/>
              <a:t>GCM provides the modeler with the means to efficiently specify alternate values for properties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Modeler specifies values for campaign start day{5,10,15}</a:t>
            </a:r>
          </a:p>
          <a:p>
            <a:pPr lvl="2"/>
            <a:r>
              <a:rPr lang="en-US" dirty="0"/>
              <a:t>Modeler specifies values for efficacy {0.7,0.8,0.9,1.0}</a:t>
            </a:r>
          </a:p>
          <a:p>
            <a:pPr lvl="2"/>
            <a:r>
              <a:rPr lang="en-US" dirty="0"/>
              <a:t>GCM creates 12 scenarios from the various combinations</a:t>
            </a:r>
          </a:p>
          <a:p>
            <a:r>
              <a:rPr lang="en-US" dirty="0"/>
              <a:t>GCM allows the modeler to combine variant values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Modeler specifies values for x{1,2,5,10}</a:t>
            </a:r>
          </a:p>
          <a:p>
            <a:pPr lvl="2"/>
            <a:r>
              <a:rPr lang="en-US" dirty="0"/>
              <a:t>Modeler specifies values for y{A,B,C,D}</a:t>
            </a:r>
          </a:p>
          <a:p>
            <a:pPr lvl="2"/>
            <a:r>
              <a:rPr lang="en-US" dirty="0"/>
              <a:t>GCM creates 4 scenarios from:{1,A},{2,B},{3,C},{4,D}</a:t>
            </a:r>
          </a:p>
          <a:p>
            <a:r>
              <a:rPr lang="en-US" dirty="0"/>
              <a:t>GCM executes the experiment in a multi-threaded manner and reduces total run time for the modeler</a:t>
            </a:r>
          </a:p>
          <a:p>
            <a:pPr lvl="1"/>
            <a:r>
              <a:rPr lang="en-US" dirty="0"/>
              <a:t>Modeler bares </a:t>
            </a:r>
            <a:r>
              <a:rPr lang="en-US" dirty="0" smtClean="0"/>
              <a:t>reduced </a:t>
            </a:r>
            <a:r>
              <a:rPr lang="en-US" dirty="0"/>
              <a:t>concurrency burden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19600" y="4838298"/>
            <a:ext cx="561975" cy="273844"/>
          </a:xfrm>
          <a:prstGeom prst="rect">
            <a:avLst/>
          </a:prstGeom>
        </p:spPr>
        <p:txBody>
          <a:bodyPr/>
          <a:lstStyle/>
          <a:p>
            <a:fld id="{BE4CF738-C9AB-4C6E-AA65-E4E34C4A44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1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Complete set of common reports covering all model activities</a:t>
            </a:r>
          </a:p>
          <a:p>
            <a:r>
              <a:rPr lang="en-US" dirty="0"/>
              <a:t>Ease of use for modeler</a:t>
            </a:r>
          </a:p>
          <a:p>
            <a:r>
              <a:rPr lang="en-US" dirty="0"/>
              <a:t>Managed by GCM</a:t>
            </a:r>
          </a:p>
          <a:p>
            <a:r>
              <a:rPr lang="en-US"/>
              <a:t>Includes </a:t>
            </a:r>
            <a:r>
              <a:rPr lang="en-US" dirty="0"/>
              <a:t>relevant info about experimental configuration</a:t>
            </a:r>
          </a:p>
          <a:p>
            <a:pPr lvl="1"/>
            <a:r>
              <a:rPr lang="en-US" dirty="0"/>
              <a:t> scenario id</a:t>
            </a:r>
          </a:p>
          <a:p>
            <a:pPr lvl="1"/>
            <a:r>
              <a:rPr lang="en-US" dirty="0"/>
              <a:t> replication id</a:t>
            </a:r>
          </a:p>
          <a:p>
            <a:pPr lvl="1"/>
            <a:r>
              <a:rPr lang="en-US" dirty="0"/>
              <a:t> independent experiment variables</a:t>
            </a:r>
          </a:p>
          <a:p>
            <a:r>
              <a:rPr lang="en-US" dirty="0"/>
              <a:t>Additional Custom Reports can be provided by the modeler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19600" y="4838298"/>
            <a:ext cx="561975" cy="273844"/>
          </a:xfrm>
          <a:prstGeom prst="rect">
            <a:avLst/>
          </a:prstGeom>
        </p:spPr>
        <p:txBody>
          <a:bodyPr/>
          <a:lstStyle/>
          <a:p>
            <a:fld id="{BE4CF738-C9AB-4C6E-AA65-E4E34C4A44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6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19600" y="4767264"/>
            <a:ext cx="561975" cy="273844"/>
          </a:xfrm>
          <a:prstGeom prst="rect">
            <a:avLst/>
          </a:prstGeom>
        </p:spPr>
        <p:txBody>
          <a:bodyPr/>
          <a:lstStyle/>
          <a:p>
            <a:fld id="{BE4CF738-C9AB-4C6E-AA65-E4E34C4A44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8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document is to provide GCM users an overview of how to use the GCM system:</a:t>
            </a:r>
          </a:p>
          <a:p>
            <a:pPr lvl="1"/>
            <a:r>
              <a:rPr lang="en-US" dirty="0"/>
              <a:t>Synopsis of key modeling concepts</a:t>
            </a:r>
          </a:p>
          <a:p>
            <a:pPr lvl="1"/>
            <a:r>
              <a:rPr lang="en-US" dirty="0"/>
              <a:t>Review of framework elements used to build compartment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19600" y="4767264"/>
            <a:ext cx="561975" cy="273844"/>
          </a:xfrm>
          <a:prstGeom prst="rect">
            <a:avLst/>
          </a:prstGeom>
        </p:spPr>
        <p:txBody>
          <a:bodyPr/>
          <a:lstStyle/>
          <a:p>
            <a:fld id="{BE4CF738-C9AB-4C6E-AA65-E4E34C4A44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4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Compartments and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GCM is a compartmental model</a:t>
            </a:r>
          </a:p>
          <a:p>
            <a:pPr lvl="1"/>
            <a:r>
              <a:rPr lang="en-US" dirty="0"/>
              <a:t>Compartments represent a general state in the propagation of a biological disease</a:t>
            </a:r>
          </a:p>
          <a:p>
            <a:pPr lvl="1"/>
            <a:r>
              <a:rPr lang="en-US" dirty="0"/>
              <a:t>People move from one compartment to another</a:t>
            </a:r>
          </a:p>
          <a:p>
            <a:pPr lvl="1"/>
            <a:r>
              <a:rPr lang="en-US" dirty="0"/>
              <a:t>People may be added or removed from a model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19600" y="4767264"/>
            <a:ext cx="561975" cy="273844"/>
          </a:xfrm>
          <a:prstGeom prst="rect">
            <a:avLst/>
          </a:prstGeom>
        </p:spPr>
        <p:txBody>
          <a:bodyPr/>
          <a:lstStyle/>
          <a:p>
            <a:fld id="{BE4CF738-C9AB-4C6E-AA65-E4E34C4A441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300287" y="3326798"/>
            <a:ext cx="4945819" cy="387952"/>
            <a:chOff x="1300287" y="4310739"/>
            <a:chExt cx="4945819" cy="517269"/>
          </a:xfrm>
        </p:grpSpPr>
        <p:sp>
          <p:nvSpPr>
            <p:cNvPr id="5" name="Rectangle 4"/>
            <p:cNvSpPr/>
            <p:nvPr/>
          </p:nvSpPr>
          <p:spPr>
            <a:xfrm>
              <a:off x="2586845" y="4314369"/>
              <a:ext cx="533400" cy="4100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91745" y="4310740"/>
              <a:ext cx="533400" cy="4100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84232" y="4310740"/>
              <a:ext cx="533400" cy="4100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10" name="Connector: Elbow 13"/>
            <p:cNvCxnSpPr>
              <a:stCxn id="9" idx="0"/>
              <a:endCxn id="5" idx="0"/>
            </p:cNvCxnSpPr>
            <p:nvPr/>
          </p:nvCxnSpPr>
          <p:spPr>
            <a:xfrm rot="16200000" flipH="1" flipV="1">
              <a:off x="3900424" y="3263860"/>
              <a:ext cx="3629" cy="2097387"/>
            </a:xfrm>
            <a:prstGeom prst="bentConnector3">
              <a:avLst>
                <a:gd name="adj1" fmla="val -629925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76719" y="4331090"/>
              <a:ext cx="569387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Exit</a:t>
              </a:r>
            </a:p>
          </p:txBody>
        </p:sp>
        <p:cxnSp>
          <p:nvCxnSpPr>
            <p:cNvPr id="12" name="Straight Arrow Connector 11"/>
            <p:cNvCxnSpPr>
              <a:stCxn id="9" idx="3"/>
              <a:endCxn id="11" idx="1"/>
            </p:cNvCxnSpPr>
            <p:nvPr/>
          </p:nvCxnSpPr>
          <p:spPr>
            <a:xfrm>
              <a:off x="5217632" y="4515756"/>
              <a:ext cx="459087" cy="615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00287" y="4335566"/>
              <a:ext cx="723275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cxnSp>
          <p:nvCxnSpPr>
            <p:cNvPr id="14" name="Straight Arrow Connector 13"/>
            <p:cNvCxnSpPr>
              <a:cxnSpLocks/>
              <a:stCxn id="13" idx="3"/>
              <a:endCxn id="5" idx="1"/>
            </p:cNvCxnSpPr>
            <p:nvPr/>
          </p:nvCxnSpPr>
          <p:spPr>
            <a:xfrm flipV="1">
              <a:off x="2023562" y="4519386"/>
              <a:ext cx="563283" cy="624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3120245" y="4515756"/>
              <a:ext cx="571500" cy="36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225145" y="4515756"/>
              <a:ext cx="4590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74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Compartments and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Compartments are active and People are passive</a:t>
            </a:r>
          </a:p>
          <a:p>
            <a:pPr lvl="1"/>
            <a:r>
              <a:rPr lang="en-US" sz="1800" dirty="0"/>
              <a:t>Compartments are relatively few in number (usually&lt;20)</a:t>
            </a:r>
          </a:p>
          <a:p>
            <a:pPr lvl="1"/>
            <a:r>
              <a:rPr lang="en-US" sz="1800" dirty="0"/>
              <a:t>Compartments are created at the start of the simulation</a:t>
            </a:r>
          </a:p>
          <a:p>
            <a:pPr lvl="1"/>
            <a:r>
              <a:rPr lang="en-US" sz="1800" dirty="0"/>
              <a:t>People are numerous (potentially 350M) and can be created at any time</a:t>
            </a:r>
          </a:p>
          <a:p>
            <a:pPr lvl="1"/>
            <a:r>
              <a:rPr lang="en-US" sz="1800" dirty="0"/>
              <a:t>Compartments contain the logic by which people move through model</a:t>
            </a:r>
          </a:p>
          <a:p>
            <a:pPr lvl="1"/>
            <a:r>
              <a:rPr lang="en-US" sz="1800" dirty="0"/>
              <a:t>People are represented as data values and do not act of their own accord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19600" y="4767264"/>
            <a:ext cx="561975" cy="273844"/>
          </a:xfrm>
          <a:prstGeom prst="rect">
            <a:avLst/>
          </a:prstGeom>
        </p:spPr>
        <p:txBody>
          <a:bodyPr/>
          <a:lstStyle/>
          <a:p>
            <a:fld id="{BE4CF738-C9AB-4C6E-AA65-E4E34C4A441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779508"/>
            <a:ext cx="533400" cy="3075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6622" y="3446689"/>
            <a:ext cx="1600200" cy="1028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Flow Logic</a:t>
            </a:r>
          </a:p>
        </p:txBody>
      </p:sp>
      <p:cxnSp>
        <p:nvCxnSpPr>
          <p:cNvPr id="16" name="Straight Arrow Connector 15"/>
          <p:cNvCxnSpPr>
            <a:cxnSpLocks/>
            <a:stCxn id="5" idx="3"/>
            <a:endCxn id="7" idx="1"/>
          </p:cNvCxnSpPr>
          <p:nvPr/>
        </p:nvCxnSpPr>
        <p:spPr>
          <a:xfrm>
            <a:off x="1600200" y="3933269"/>
            <a:ext cx="2436422" cy="27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934200" y="3807277"/>
            <a:ext cx="533400" cy="3075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30" name="Straight Arrow Connector 29"/>
          <p:cNvCxnSpPr>
            <a:cxnSpLocks/>
            <a:stCxn id="7" idx="3"/>
            <a:endCxn id="29" idx="1"/>
          </p:cNvCxnSpPr>
          <p:nvPr/>
        </p:nvCxnSpPr>
        <p:spPr>
          <a:xfrm>
            <a:off x="5636822" y="3961039"/>
            <a:ext cx="1297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842541" y="3829050"/>
            <a:ext cx="304800" cy="2185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sp>
        <p:nvSpPr>
          <p:cNvPr id="36" name="Oval 35"/>
          <p:cNvSpPr/>
          <p:nvPr/>
        </p:nvSpPr>
        <p:spPr>
          <a:xfrm>
            <a:off x="2514600" y="3824009"/>
            <a:ext cx="304800" cy="2185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sp>
        <p:nvSpPr>
          <p:cNvPr id="37" name="Oval 36"/>
          <p:cNvSpPr/>
          <p:nvPr/>
        </p:nvSpPr>
        <p:spPr>
          <a:xfrm>
            <a:off x="3200400" y="3832816"/>
            <a:ext cx="304800" cy="2185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sp>
        <p:nvSpPr>
          <p:cNvPr id="38" name="Oval 37"/>
          <p:cNvSpPr/>
          <p:nvPr/>
        </p:nvSpPr>
        <p:spPr>
          <a:xfrm>
            <a:off x="6133111" y="3846622"/>
            <a:ext cx="304800" cy="2185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sp>
        <p:nvSpPr>
          <p:cNvPr id="39" name="Oval 38"/>
          <p:cNvSpPr/>
          <p:nvPr/>
        </p:nvSpPr>
        <p:spPr>
          <a:xfrm>
            <a:off x="4049349" y="4256870"/>
            <a:ext cx="304800" cy="2185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sp>
        <p:nvSpPr>
          <p:cNvPr id="40" name="Oval 39"/>
          <p:cNvSpPr/>
          <p:nvPr/>
        </p:nvSpPr>
        <p:spPr>
          <a:xfrm>
            <a:off x="4366876" y="4256870"/>
            <a:ext cx="304800" cy="2185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sp>
        <p:nvSpPr>
          <p:cNvPr id="41" name="Oval 40"/>
          <p:cNvSpPr/>
          <p:nvPr/>
        </p:nvSpPr>
        <p:spPr>
          <a:xfrm>
            <a:off x="4696595" y="4256870"/>
            <a:ext cx="304800" cy="2185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sp>
        <p:nvSpPr>
          <p:cNvPr id="42" name="Oval 41"/>
          <p:cNvSpPr/>
          <p:nvPr/>
        </p:nvSpPr>
        <p:spPr>
          <a:xfrm>
            <a:off x="5001395" y="4256870"/>
            <a:ext cx="304800" cy="2185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sp>
        <p:nvSpPr>
          <p:cNvPr id="43" name="Oval 42"/>
          <p:cNvSpPr/>
          <p:nvPr/>
        </p:nvSpPr>
        <p:spPr>
          <a:xfrm>
            <a:off x="5306195" y="4256870"/>
            <a:ext cx="304800" cy="2185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15893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cxnSpLocks/>
            <a:stCxn id="7" idx="3"/>
            <a:endCxn id="22" idx="1"/>
          </p:cNvCxnSpPr>
          <p:nvPr/>
        </p:nvCxnSpPr>
        <p:spPr>
          <a:xfrm flipV="1">
            <a:off x="4201748" y="3669468"/>
            <a:ext cx="1839869" cy="29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have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People possess properties individual to each person</a:t>
            </a:r>
          </a:p>
          <a:p>
            <a:r>
              <a:rPr lang="en-US" sz="2000" dirty="0"/>
              <a:t>Properties are usually numbers or Boolean values but may be of any type</a:t>
            </a:r>
          </a:p>
          <a:p>
            <a:r>
              <a:rPr lang="en-US" sz="2000" dirty="0"/>
              <a:t>Compartments use properties to decide:</a:t>
            </a:r>
          </a:p>
          <a:p>
            <a:pPr lvl="1"/>
            <a:r>
              <a:rPr lang="en-US" sz="1800" dirty="0"/>
              <a:t>When a person may move to another compartment</a:t>
            </a:r>
          </a:p>
          <a:p>
            <a:pPr lvl="1"/>
            <a:r>
              <a:rPr lang="en-US" sz="1800" dirty="0"/>
              <a:t>Which compartment will be next</a:t>
            </a:r>
          </a:p>
          <a:p>
            <a:pPr lvl="1"/>
            <a:r>
              <a:rPr lang="en-US" sz="1800" dirty="0"/>
              <a:t>Changes to property values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4816" y="3700385"/>
            <a:ext cx="435383" cy="2429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599" y="3562350"/>
            <a:ext cx="1306149" cy="8127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  <a:p>
            <a:pPr algn="ctr"/>
            <a:r>
              <a:rPr lang="en-US" sz="1400" dirty="0"/>
              <a:t>Flow Logic</a:t>
            </a:r>
          </a:p>
        </p:txBody>
      </p:sp>
      <p:cxnSp>
        <p:nvCxnSpPr>
          <p:cNvPr id="16" name="Straight Arrow Connector 15"/>
          <p:cNvCxnSpPr>
            <a:cxnSpLocks/>
            <a:stCxn id="5" idx="3"/>
            <a:endCxn id="7" idx="1"/>
          </p:cNvCxnSpPr>
          <p:nvPr/>
        </p:nvCxnSpPr>
        <p:spPr>
          <a:xfrm>
            <a:off x="1600199" y="3821868"/>
            <a:ext cx="1295400" cy="14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19800" y="4095750"/>
            <a:ext cx="435383" cy="2429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C4</a:t>
            </a:r>
          </a:p>
        </p:txBody>
      </p:sp>
      <p:cxnSp>
        <p:nvCxnSpPr>
          <p:cNvPr id="30" name="Straight Arrow Connector 29"/>
          <p:cNvCxnSpPr>
            <a:cxnSpLocks/>
            <a:stCxn id="7" idx="3"/>
            <a:endCxn id="29" idx="1"/>
          </p:cNvCxnSpPr>
          <p:nvPr/>
        </p:nvCxnSpPr>
        <p:spPr>
          <a:xfrm>
            <a:off x="4201748" y="3968724"/>
            <a:ext cx="1818052" cy="248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898551" y="3770704"/>
            <a:ext cx="248790" cy="17264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sp>
        <p:nvSpPr>
          <p:cNvPr id="38" name="Oval 37"/>
          <p:cNvSpPr/>
          <p:nvPr/>
        </p:nvSpPr>
        <p:spPr>
          <a:xfrm>
            <a:off x="5142708" y="4038308"/>
            <a:ext cx="248790" cy="17264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sp>
        <p:nvSpPr>
          <p:cNvPr id="39" name="Oval 38"/>
          <p:cNvSpPr/>
          <p:nvPr/>
        </p:nvSpPr>
        <p:spPr>
          <a:xfrm>
            <a:off x="2971800" y="4227904"/>
            <a:ext cx="248790" cy="17264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sp>
        <p:nvSpPr>
          <p:cNvPr id="40" name="Oval 39"/>
          <p:cNvSpPr/>
          <p:nvPr/>
        </p:nvSpPr>
        <p:spPr>
          <a:xfrm>
            <a:off x="3289327" y="4227904"/>
            <a:ext cx="248790" cy="17264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sp>
        <p:nvSpPr>
          <p:cNvPr id="41" name="Oval 40"/>
          <p:cNvSpPr/>
          <p:nvPr/>
        </p:nvSpPr>
        <p:spPr>
          <a:xfrm>
            <a:off x="3619046" y="4227904"/>
            <a:ext cx="248790" cy="17264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sp>
        <p:nvSpPr>
          <p:cNvPr id="42" name="Oval 41"/>
          <p:cNvSpPr/>
          <p:nvPr/>
        </p:nvSpPr>
        <p:spPr>
          <a:xfrm>
            <a:off x="3923846" y="4227904"/>
            <a:ext cx="248790" cy="17264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sp>
        <p:nvSpPr>
          <p:cNvPr id="43" name="Oval 42"/>
          <p:cNvSpPr/>
          <p:nvPr/>
        </p:nvSpPr>
        <p:spPr>
          <a:xfrm>
            <a:off x="4105359" y="3867150"/>
            <a:ext cx="248790" cy="17264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sp>
        <p:nvSpPr>
          <p:cNvPr id="22" name="Rectangle 21"/>
          <p:cNvSpPr/>
          <p:nvPr/>
        </p:nvSpPr>
        <p:spPr>
          <a:xfrm>
            <a:off x="6041617" y="3547985"/>
            <a:ext cx="435383" cy="2429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C3</a:t>
            </a:r>
          </a:p>
        </p:txBody>
      </p:sp>
      <p:sp>
        <p:nvSpPr>
          <p:cNvPr id="24" name="Oval 23"/>
          <p:cNvSpPr/>
          <p:nvPr/>
        </p:nvSpPr>
        <p:spPr>
          <a:xfrm>
            <a:off x="5142708" y="3714750"/>
            <a:ext cx="248790" cy="17264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43468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Compartments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Compartments plan for the future transitions:</a:t>
            </a:r>
          </a:p>
          <a:p>
            <a:pPr lvl="1"/>
            <a:r>
              <a:rPr lang="en-US" dirty="0"/>
              <a:t>When to move a person to a new compartment</a:t>
            </a:r>
          </a:p>
          <a:p>
            <a:pPr lvl="1"/>
            <a:r>
              <a:rPr lang="en-US" dirty="0"/>
              <a:t>When to change a person’s properties</a:t>
            </a:r>
          </a:p>
          <a:p>
            <a:pPr lvl="1"/>
            <a:r>
              <a:rPr lang="en-US" dirty="0"/>
              <a:t>When to add or remove a person from the model</a:t>
            </a:r>
          </a:p>
          <a:p>
            <a:r>
              <a:rPr lang="en-US" dirty="0"/>
              <a:t>Planning is simple but flexible</a:t>
            </a:r>
          </a:p>
          <a:p>
            <a:pPr lvl="1"/>
            <a:r>
              <a:rPr lang="en-US" dirty="0"/>
              <a:t>Plans are registered with GCM</a:t>
            </a:r>
          </a:p>
          <a:p>
            <a:pPr lvl="1"/>
            <a:r>
              <a:rPr lang="en-US" dirty="0"/>
              <a:t>When the plan is ready, GCM alerts the component</a:t>
            </a:r>
          </a:p>
          <a:p>
            <a:pPr lvl="1"/>
            <a:r>
              <a:rPr lang="en-US" dirty="0"/>
              <a:t>Plans can be reviewed or cancelled </a:t>
            </a:r>
          </a:p>
          <a:p>
            <a:pPr lvl="1"/>
            <a:r>
              <a:rPr lang="en-US" dirty="0"/>
              <a:t>Plans are private to the compartment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19600" y="4838298"/>
            <a:ext cx="561975" cy="273844"/>
          </a:xfrm>
          <a:prstGeom prst="rect">
            <a:avLst/>
          </a:prstGeom>
        </p:spPr>
        <p:txBody>
          <a:bodyPr/>
          <a:lstStyle/>
          <a:p>
            <a:fld id="{BE4CF738-C9AB-4C6E-AA65-E4E34C4A44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9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946"/>
            <a:ext cx="8229600" cy="3394472"/>
          </a:xfrm>
        </p:spPr>
        <p:txBody>
          <a:bodyPr/>
          <a:lstStyle/>
          <a:p>
            <a:r>
              <a:rPr lang="en-US" dirty="0"/>
              <a:t>Regions represent distinct localities</a:t>
            </a:r>
          </a:p>
          <a:p>
            <a:pPr lvl="1"/>
            <a:r>
              <a:rPr lang="en-US" dirty="0"/>
              <a:t>Counties, urban vs. rural, hospitals, etc.</a:t>
            </a:r>
          </a:p>
          <a:p>
            <a:r>
              <a:rPr lang="en-US" dirty="0"/>
              <a:t>Like Compartments:</a:t>
            </a:r>
          </a:p>
          <a:p>
            <a:pPr lvl="1"/>
            <a:r>
              <a:rPr lang="en-US" dirty="0"/>
              <a:t>Active</a:t>
            </a:r>
          </a:p>
          <a:p>
            <a:pPr lvl="1"/>
            <a:r>
              <a:rPr lang="en-US" dirty="0"/>
              <a:t>Can make plans</a:t>
            </a:r>
          </a:p>
          <a:p>
            <a:pPr lvl="1"/>
            <a:r>
              <a:rPr lang="en-US" dirty="0"/>
              <a:t>Move people from one region to another</a:t>
            </a:r>
          </a:p>
          <a:p>
            <a:r>
              <a:rPr lang="en-US" dirty="0"/>
              <a:t>Regions generate resources </a:t>
            </a:r>
          </a:p>
          <a:p>
            <a:pPr lvl="1"/>
            <a:r>
              <a:rPr lang="en-US" dirty="0"/>
              <a:t>(Resources are presented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19600" y="4838298"/>
            <a:ext cx="561975" cy="273844"/>
          </a:xfrm>
          <a:prstGeom prst="rect">
            <a:avLst/>
          </a:prstGeom>
        </p:spPr>
        <p:txBody>
          <a:bodyPr/>
          <a:lstStyle/>
          <a:p>
            <a:fld id="{BE4CF738-C9AB-4C6E-AA65-E4E34C4A44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3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modeling behaviors do not align well with either regions or compartments</a:t>
            </a:r>
          </a:p>
          <a:p>
            <a:pPr lvl="1"/>
            <a:r>
              <a:rPr lang="en-US" dirty="0"/>
              <a:t>Example: Setting up the initial population distribution amongst the regions and compartments</a:t>
            </a:r>
          </a:p>
          <a:p>
            <a:pPr lvl="1"/>
            <a:r>
              <a:rPr lang="en-US" dirty="0"/>
              <a:t>Example: Applying PEP or vaccine to an entire population</a:t>
            </a:r>
          </a:p>
          <a:p>
            <a:pPr lvl="1"/>
            <a:r>
              <a:rPr lang="en-US" dirty="0"/>
              <a:t>Example: Changing global policies in reaction to evolving awareness</a:t>
            </a:r>
          </a:p>
          <a:p>
            <a:r>
              <a:rPr lang="en-US" dirty="0"/>
              <a:t>Global Components solve global level problems</a:t>
            </a:r>
          </a:p>
          <a:p>
            <a:pPr lvl="1"/>
            <a:r>
              <a:rPr lang="en-US" dirty="0"/>
              <a:t>Can make </a:t>
            </a:r>
            <a:r>
              <a:rPr lang="en-US" dirty="0" smtClean="0"/>
              <a:t>plans like other components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19600" y="4838298"/>
            <a:ext cx="561975" cy="273844"/>
          </a:xfrm>
          <a:prstGeom prst="rect">
            <a:avLst/>
          </a:prstGeom>
        </p:spPr>
        <p:txBody>
          <a:bodyPr/>
          <a:lstStyle/>
          <a:p>
            <a:fld id="{BE4CF738-C9AB-4C6E-AA65-E4E34C4A44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3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Producer </a:t>
            </a:r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Material Producers </a:t>
            </a:r>
            <a:r>
              <a:rPr lang="en-US" dirty="0"/>
              <a:t>represent distinct </a:t>
            </a:r>
            <a:r>
              <a:rPr lang="en-US" dirty="0" smtClean="0"/>
              <a:t>resource manufacturing facilities</a:t>
            </a:r>
            <a:endParaRPr lang="en-US" dirty="0"/>
          </a:p>
          <a:p>
            <a:r>
              <a:rPr lang="en-US" dirty="0" smtClean="0"/>
              <a:t>Like </a:t>
            </a:r>
            <a:r>
              <a:rPr lang="en-US" dirty="0"/>
              <a:t>Compartments:</a:t>
            </a:r>
          </a:p>
          <a:p>
            <a:pPr lvl="1"/>
            <a:r>
              <a:rPr lang="en-US" dirty="0"/>
              <a:t>Active</a:t>
            </a:r>
          </a:p>
          <a:p>
            <a:pPr lvl="1"/>
            <a:r>
              <a:rPr lang="en-US" dirty="0"/>
              <a:t>Can make plans</a:t>
            </a:r>
          </a:p>
          <a:p>
            <a:pPr lvl="1"/>
            <a:r>
              <a:rPr lang="en-US" dirty="0"/>
              <a:t>Move people from one region to another</a:t>
            </a:r>
          </a:p>
          <a:p>
            <a:r>
              <a:rPr lang="en-US" dirty="0" smtClean="0"/>
              <a:t>Convert materials into resources </a:t>
            </a:r>
            <a:endParaRPr lang="en-US" dirty="0"/>
          </a:p>
          <a:p>
            <a:pPr lvl="1"/>
            <a:r>
              <a:rPr lang="en-US" dirty="0" smtClean="0"/>
              <a:t>(Materials </a:t>
            </a:r>
            <a:r>
              <a:rPr lang="en-US" dirty="0"/>
              <a:t>are presented later)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19600" y="4838298"/>
            <a:ext cx="561975" cy="273844"/>
          </a:xfrm>
          <a:prstGeom prst="rect">
            <a:avLst/>
          </a:prstGeom>
        </p:spPr>
        <p:txBody>
          <a:bodyPr/>
          <a:lstStyle/>
          <a:p>
            <a:fld id="{BE4CF738-C9AB-4C6E-AA65-E4E34C4A44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4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R1">
      <a:dk1>
        <a:srgbClr val="102B62"/>
      </a:dk1>
      <a:lt1>
        <a:sysClr val="window" lastClr="FFFFFF"/>
      </a:lt1>
      <a:dk2>
        <a:srgbClr val="1F497D"/>
      </a:dk2>
      <a:lt2>
        <a:srgbClr val="EEECE1"/>
      </a:lt2>
      <a:accent1>
        <a:srgbClr val="5482E1"/>
      </a:accent1>
      <a:accent2>
        <a:srgbClr val="C9C9C9"/>
      </a:accent2>
      <a:accent3>
        <a:srgbClr val="00BCB8"/>
      </a:accent3>
      <a:accent4>
        <a:srgbClr val="C15853"/>
      </a:accent4>
      <a:accent5>
        <a:srgbClr val="BACCF3"/>
      </a:accent5>
      <a:accent6>
        <a:srgbClr val="B7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Microsoft Office PowerPoint</Application>
  <PresentationFormat>On-screen Show (16:9)</PresentationFormat>
  <Paragraphs>178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General Compartmental Model GCM 3.0.0 Model Overview</vt:lpstr>
      <vt:lpstr>Audience</vt:lpstr>
      <vt:lpstr>Compartments and People</vt:lpstr>
      <vt:lpstr>Compartments and People</vt:lpstr>
      <vt:lpstr>People have properties</vt:lpstr>
      <vt:lpstr>Compartments Plan</vt:lpstr>
      <vt:lpstr>Regions</vt:lpstr>
      <vt:lpstr>Global Components</vt:lpstr>
      <vt:lpstr>Material Producer Components</vt:lpstr>
      <vt:lpstr>Resources</vt:lpstr>
      <vt:lpstr>Materials</vt:lpstr>
      <vt:lpstr>Properties are Observable Observation is the cornerstone of action</vt:lpstr>
      <vt:lpstr>Scenarios and Replications</vt:lpstr>
      <vt:lpstr>Experiments</vt:lpstr>
      <vt:lpstr>Reports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2018-04-18T17:41:34Z</dcterms:created>
  <dcterms:modified xsi:type="dcterms:W3CDTF">2020-05-06T18:37:50Z</dcterms:modified>
</cp:coreProperties>
</file>