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3BAFC-A28F-4A0C-8CAD-B0491B0DE9F6}" v="77" dt="2024-02-06T22:24:01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F0D1-35E7-521E-58BE-3D8AEC9A6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1C535-CC06-72FC-3373-26DFD322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7FD7-30EB-1A57-B691-C62F42B1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CBA1-A2D5-BE76-5809-7B431565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F5E8-DE91-A218-1EFC-C47DAFCB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53EA-DCDF-FFF2-F253-FA232421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D9C8D-3121-7DFE-9245-11476C4C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89FD-4C8B-B219-C9EF-0DCA511E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4C88-BCB9-35C9-C074-3FD150A3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DA38-4B08-7170-390D-FAA2722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FC05B-A74A-FA52-855A-B509236B2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68F8B-7904-998B-C36C-DC24877F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1B59-F913-2C4E-1EC1-8784E368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D26F-E1FA-C783-0F8B-E5174221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E410-7B85-3E1F-7399-FB0EB333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E0C-32D3-4C42-FAF9-F1C62B0A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14A3-1137-BD7F-ECC5-3FDD8118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9A8A-C4CB-9E4D-A21B-C49EF541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FFF1-C86C-FABC-9340-8C832D8A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F24E-0786-3F9B-EA61-DC973F00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8B51-7227-1CB6-8FDD-6172FAB8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DFF85-1333-591C-A500-1DF213D0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A671-BA27-1152-9BBE-9B8B61F9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23D5-6578-5DB0-68C5-52A66F3F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ABBC-D29C-9D08-91C0-3B1FDBD3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5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F584-9DCA-E0F8-155F-FC86EF13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D8CC-1B9B-7531-C0CA-2ADD955D0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9C7C9-CC3B-8A2E-C13F-3B63DB0E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ACD01-B430-823B-CA35-EE184E3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339E-A2D7-2653-C885-5B4883C4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AB3C8-515C-4194-5820-736DC115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9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E2F2-4131-620C-B495-46F3E2FC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C88B-7A56-CA1E-7163-22118CB5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067C7-1F7A-922E-F835-F08A49D5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1195E-FD5F-16B4-AC18-28A4CEF9C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AA2C3-1258-BC57-EFAF-7574196BB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23A7F-4B5E-C642-FD19-15A942A3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14808-6FEA-2BED-00F5-3874997A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0B63F-D1B5-5375-6E6C-0853E778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B31-2B85-EAC5-8484-B77EC207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E8CE8-2852-78AB-267F-B6DC8567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C7D8C-3C4C-E067-BFC1-EFE7D61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B9ADE-0CEE-FE15-A0FA-9AFF2029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DA796-D774-90FD-A395-B9CA2FC4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9A06D-C897-13DA-D09B-1B08BA2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A029-57E6-1CB8-7061-E7CDB0A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9D29-26C3-7F09-8B35-6ECEAE58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CCF-A18C-FAEE-5BA8-F90DDECD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CF959-2ED2-9B78-1D7F-E5E57066C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8C73-762F-7B6F-9696-F8EF4DF8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62FD-754F-0A91-C607-F5CEB6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5627C-4A6F-D40B-AC5A-22A9808D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7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60D-621A-2EE0-490F-DD94D776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073B8-0E4A-DDD7-D639-A07F4A499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4DF7-91C9-0C70-B18D-2E425AE68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A018D-A6F1-8CA4-92E0-729F017E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F23D-AB76-02C8-25D4-8B07C7EA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52A13-5460-3B60-2C8C-F6FF1F66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3B4E6-B039-0813-5E46-DACD928A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B5F6-257B-2031-EEE5-2172288D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21B8-D8B2-D4F2-8C92-C6D4DACB5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0B2C-2F14-4453-A27B-673FF233319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C648B-B51E-3602-87EC-9414B71A3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7D25-57FF-A3EB-C6B5-DF8843218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D450-36A0-40DA-9437-00003AE1BC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46988-C15F-5AA6-49C9-3ECEAC33D26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3900" y="6642100"/>
            <a:ext cx="612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84914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Brace 10">
            <a:extLst>
              <a:ext uri="{FF2B5EF4-FFF2-40B4-BE49-F238E27FC236}">
                <a16:creationId xmlns:a16="http://schemas.microsoft.com/office/drawing/2014/main" id="{567DDF84-D9B1-CB97-B2B0-48B3457A49A1}"/>
              </a:ext>
            </a:extLst>
          </p:cNvPr>
          <p:cNvSpPr/>
          <p:nvPr/>
        </p:nvSpPr>
        <p:spPr>
          <a:xfrm>
            <a:off x="7340472" y="1425644"/>
            <a:ext cx="154935" cy="10128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C4DD377-7BA3-A75D-DF51-26A15595AF7A}"/>
              </a:ext>
            </a:extLst>
          </p:cNvPr>
          <p:cNvSpPr/>
          <p:nvPr/>
        </p:nvSpPr>
        <p:spPr>
          <a:xfrm>
            <a:off x="9273155" y="1514597"/>
            <a:ext cx="142994" cy="7946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AC1880A-0B25-CD1F-687A-177FBA0B1AFA}"/>
              </a:ext>
            </a:extLst>
          </p:cNvPr>
          <p:cNvSpPr/>
          <p:nvPr/>
        </p:nvSpPr>
        <p:spPr>
          <a:xfrm rot="5400000">
            <a:off x="6257297" y="725563"/>
            <a:ext cx="158750" cy="14356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0DB145-9DC8-ADCD-FE60-D3C928197725}"/>
              </a:ext>
            </a:extLst>
          </p:cNvPr>
          <p:cNvSpPr/>
          <p:nvPr/>
        </p:nvSpPr>
        <p:spPr>
          <a:xfrm>
            <a:off x="10411553" y="299948"/>
            <a:ext cx="1708747" cy="260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Manual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EE8C83-3BFD-EEDF-DAF0-FEA9CF1FDCE2}"/>
              </a:ext>
            </a:extLst>
          </p:cNvPr>
          <p:cNvSpPr/>
          <p:nvPr/>
        </p:nvSpPr>
        <p:spPr>
          <a:xfrm>
            <a:off x="10411553" y="604748"/>
            <a:ext cx="1708747" cy="260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Customization Required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75EFC8-0990-BBF5-3D54-F0EB0AE89C41}"/>
              </a:ext>
            </a:extLst>
          </p:cNvPr>
          <p:cNvSpPr/>
          <p:nvPr/>
        </p:nvSpPr>
        <p:spPr>
          <a:xfrm>
            <a:off x="10411553" y="909548"/>
            <a:ext cx="1708747" cy="2600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Automated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B7B617-E8C5-9E6F-3BEA-E27D4EF61678}"/>
              </a:ext>
            </a:extLst>
          </p:cNvPr>
          <p:cNvSpPr/>
          <p:nvPr/>
        </p:nvSpPr>
        <p:spPr>
          <a:xfrm>
            <a:off x="377505" y="1271901"/>
            <a:ext cx="1291498" cy="679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Receive and unzip FDMS bulk download folder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C10095E-3025-8B53-A0D5-B6C647B8A607}"/>
              </a:ext>
            </a:extLst>
          </p:cNvPr>
          <p:cNvSpPr/>
          <p:nvPr/>
        </p:nvSpPr>
        <p:spPr>
          <a:xfrm>
            <a:off x="1700821" y="1337508"/>
            <a:ext cx="136884" cy="5538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A61E7B-D96E-77C8-CCBA-755E7A4AB9E9}"/>
              </a:ext>
            </a:extLst>
          </p:cNvPr>
          <p:cNvSpPr/>
          <p:nvPr/>
        </p:nvSpPr>
        <p:spPr>
          <a:xfrm>
            <a:off x="1910740" y="1482417"/>
            <a:ext cx="1291498" cy="4088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Sort content by file type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E2306F8-D424-8C15-A71F-8B7992D23A22}"/>
              </a:ext>
            </a:extLst>
          </p:cNvPr>
          <p:cNvSpPr/>
          <p:nvPr/>
        </p:nvSpPr>
        <p:spPr>
          <a:xfrm>
            <a:off x="3211070" y="884564"/>
            <a:ext cx="174010" cy="16460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5D91E5-1676-94FD-D65F-0ECE53860DE7}"/>
              </a:ext>
            </a:extLst>
          </p:cNvPr>
          <p:cNvSpPr/>
          <p:nvPr/>
        </p:nvSpPr>
        <p:spPr>
          <a:xfrm>
            <a:off x="3424563" y="1423920"/>
            <a:ext cx="1749259" cy="2361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Convert Excel, Doc, etc.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5D7194-127D-3427-5F9C-C545302382AA}"/>
              </a:ext>
            </a:extLst>
          </p:cNvPr>
          <p:cNvSpPr/>
          <p:nvPr/>
        </p:nvSpPr>
        <p:spPr>
          <a:xfrm>
            <a:off x="3431223" y="1989517"/>
            <a:ext cx="1749259" cy="5411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Images converted to Docx locally using Adobe Acrobat, and reuploaded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700C05-ED05-5EBD-F3E8-131FE9A3B428}"/>
              </a:ext>
            </a:extLst>
          </p:cNvPr>
          <p:cNvSpPr/>
          <p:nvPr/>
        </p:nvSpPr>
        <p:spPr>
          <a:xfrm>
            <a:off x="3424563" y="1694117"/>
            <a:ext cx="1749259" cy="2361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Check for novel file types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37D171E8-8454-A082-7789-69D7ACB80CDF}"/>
              </a:ext>
            </a:extLst>
          </p:cNvPr>
          <p:cNvSpPr/>
          <p:nvPr/>
        </p:nvSpPr>
        <p:spPr>
          <a:xfrm>
            <a:off x="5265738" y="1158401"/>
            <a:ext cx="136884" cy="15066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785BDC-4F84-A7A9-000F-082722B69F39}"/>
              </a:ext>
            </a:extLst>
          </p:cNvPr>
          <p:cNvSpPr/>
          <p:nvPr/>
        </p:nvSpPr>
        <p:spPr>
          <a:xfrm>
            <a:off x="3424563" y="1150727"/>
            <a:ext cx="1749259" cy="2361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Docx remain unchanged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5A1D07-4C8B-29CC-D60D-51CE76B3C8DC}"/>
              </a:ext>
            </a:extLst>
          </p:cNvPr>
          <p:cNvSpPr/>
          <p:nvPr/>
        </p:nvSpPr>
        <p:spPr>
          <a:xfrm>
            <a:off x="3424563" y="884564"/>
            <a:ext cx="1749259" cy="2361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Html remain unchanged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B17EAA-9233-DBED-6EEC-EBE4B34BD6BE}"/>
              </a:ext>
            </a:extLst>
          </p:cNvPr>
          <p:cNvSpPr/>
          <p:nvPr/>
        </p:nvSpPr>
        <p:spPr>
          <a:xfrm>
            <a:off x="5491235" y="900335"/>
            <a:ext cx="1749259" cy="4126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Scrape html for comment and meta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CDA17D-93CA-9971-947D-707C2BD9F98F}"/>
              </a:ext>
            </a:extLst>
          </p:cNvPr>
          <p:cNvSpPr txBox="1"/>
          <p:nvPr/>
        </p:nvSpPr>
        <p:spPr>
          <a:xfrm>
            <a:off x="1236717" y="986110"/>
            <a:ext cx="2186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‘</a:t>
            </a:r>
            <a:r>
              <a:rPr lang="en-US" sz="1200" i="1" dirty="0" err="1"/>
              <a:t>move_files_to_subfolder.ipynb</a:t>
            </a:r>
            <a:r>
              <a:rPr lang="en-US" sz="1200" i="1" dirty="0"/>
              <a:t>’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10DBA72A-C6D0-4CFA-D2DC-7638C7FBE302}"/>
              </a:ext>
            </a:extLst>
          </p:cNvPr>
          <p:cNvSpPr/>
          <p:nvPr/>
        </p:nvSpPr>
        <p:spPr>
          <a:xfrm>
            <a:off x="5267259" y="932001"/>
            <a:ext cx="136884" cy="1716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CF44CE-4A94-12B2-085E-8EE700D99669}"/>
              </a:ext>
            </a:extLst>
          </p:cNvPr>
          <p:cNvSpPr/>
          <p:nvPr/>
        </p:nvSpPr>
        <p:spPr>
          <a:xfrm>
            <a:off x="5500023" y="1576915"/>
            <a:ext cx="1749259" cy="9282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Load corresponding attachments into pandas, duplicating comment rows with multiple attachments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889D7A-3EA0-4054-CC57-A414A2125C15}"/>
              </a:ext>
            </a:extLst>
          </p:cNvPr>
          <p:cNvSpPr/>
          <p:nvPr/>
        </p:nvSpPr>
        <p:spPr>
          <a:xfrm>
            <a:off x="7557906" y="1051372"/>
            <a:ext cx="1629225" cy="3759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Saved all text ‘2023_scrape.pkl’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AC1F7A-768C-A4C1-FCE4-5CA2271B673B}"/>
              </a:ext>
            </a:extLst>
          </p:cNvPr>
          <p:cNvSpPr/>
          <p:nvPr/>
        </p:nvSpPr>
        <p:spPr>
          <a:xfrm>
            <a:off x="9484415" y="1626517"/>
            <a:ext cx="1746504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Save flagged comments, and corresponding documents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CD7A9D-342F-2BEF-E6BA-B9A64594DA4A}"/>
              </a:ext>
            </a:extLst>
          </p:cNvPr>
          <p:cNvSpPr/>
          <p:nvPr/>
        </p:nvSpPr>
        <p:spPr>
          <a:xfrm>
            <a:off x="7569625" y="1514229"/>
            <a:ext cx="1617507" cy="795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Flag attachments for manual review. Based on attachment count and threshold levels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2D4D09AE-82D9-3DD9-43D4-E92193FE9D65}"/>
              </a:ext>
            </a:extLst>
          </p:cNvPr>
          <p:cNvSpPr/>
          <p:nvPr/>
        </p:nvSpPr>
        <p:spPr>
          <a:xfrm rot="5400000">
            <a:off x="10308097" y="1414462"/>
            <a:ext cx="126782" cy="17465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132A3C-474A-DFF3-5732-6AA83ACFE354}"/>
              </a:ext>
            </a:extLst>
          </p:cNvPr>
          <p:cNvSpPr/>
          <p:nvPr/>
        </p:nvSpPr>
        <p:spPr>
          <a:xfrm>
            <a:off x="9495295" y="2412994"/>
            <a:ext cx="1746504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Client determines which flagged attachment to include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E34161B9-A02A-FF78-59F8-CFE1F2DE2B3B}"/>
              </a:ext>
            </a:extLst>
          </p:cNvPr>
          <p:cNvSpPr/>
          <p:nvPr/>
        </p:nvSpPr>
        <p:spPr>
          <a:xfrm rot="5400000">
            <a:off x="8315595" y="1659087"/>
            <a:ext cx="125566" cy="16175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75B4F7-8BF1-398B-DFFD-B45ACFF39B98}"/>
              </a:ext>
            </a:extLst>
          </p:cNvPr>
          <p:cNvSpPr/>
          <p:nvPr/>
        </p:nvSpPr>
        <p:spPr>
          <a:xfrm>
            <a:off x="7569624" y="2589851"/>
            <a:ext cx="1617508" cy="365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Team reviews for easy formatting fixes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F268C-4895-2943-D70F-1CFDFFF2BBE7}"/>
              </a:ext>
            </a:extLst>
          </p:cNvPr>
          <p:cNvSpPr txBox="1"/>
          <p:nvPr/>
        </p:nvSpPr>
        <p:spPr>
          <a:xfrm>
            <a:off x="3431222" y="524353"/>
            <a:ext cx="380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1" dirty="0">
                <a:solidFill>
                  <a:srgbClr val="000000"/>
                </a:solidFill>
                <a:effectLst/>
                <a:latin typeface="WordVisi_MSFontService"/>
              </a:rPr>
              <a:t>‘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WordVisi_MSFontService"/>
              </a:rPr>
              <a:t>clean_raw_data.ipynb</a:t>
            </a:r>
            <a:r>
              <a:rPr lang="en-US" sz="1200" i="1" dirty="0"/>
              <a:t>’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92C6D-7F1A-64CD-7650-0D90D64CE116}"/>
              </a:ext>
            </a:extLst>
          </p:cNvPr>
          <p:cNvSpPr txBox="1"/>
          <p:nvPr/>
        </p:nvSpPr>
        <p:spPr>
          <a:xfrm>
            <a:off x="10411553" y="41342"/>
            <a:ext cx="17087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Relevant code file</a:t>
            </a:r>
            <a:r>
              <a:rPr lang="en-US" sz="1200" dirty="0"/>
              <a:t>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6981C6-0654-3D17-1D27-A839ACABF620}"/>
              </a:ext>
            </a:extLst>
          </p:cNvPr>
          <p:cNvSpPr/>
          <p:nvPr/>
        </p:nvSpPr>
        <p:spPr>
          <a:xfrm>
            <a:off x="9267342" y="1053661"/>
            <a:ext cx="142994" cy="374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8E58E46-4666-E401-7875-A090A170F95F}"/>
              </a:ext>
            </a:extLst>
          </p:cNvPr>
          <p:cNvSpPr/>
          <p:nvPr/>
        </p:nvSpPr>
        <p:spPr>
          <a:xfrm rot="5400000">
            <a:off x="10308097" y="2200939"/>
            <a:ext cx="126782" cy="17465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C4D5BD-0366-45E4-390C-197A07E994AA}"/>
              </a:ext>
            </a:extLst>
          </p:cNvPr>
          <p:cNvSpPr/>
          <p:nvPr/>
        </p:nvSpPr>
        <p:spPr>
          <a:xfrm>
            <a:off x="3431987" y="2603394"/>
            <a:ext cx="1745137" cy="226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Debug file conversion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2C8A01-F5DB-D222-1707-D02982C3FD48}"/>
              </a:ext>
            </a:extLst>
          </p:cNvPr>
          <p:cNvSpPr/>
          <p:nvPr/>
        </p:nvSpPr>
        <p:spPr>
          <a:xfrm>
            <a:off x="9495295" y="3228843"/>
            <a:ext cx="1746504" cy="7331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Count and remove duplicate comments and attachments, and flagged exclusions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4A9D9A-2BF4-BD9A-B26B-27FA05923C99}"/>
              </a:ext>
            </a:extLst>
          </p:cNvPr>
          <p:cNvSpPr/>
          <p:nvPr/>
        </p:nvSpPr>
        <p:spPr>
          <a:xfrm>
            <a:off x="9519423" y="4195716"/>
            <a:ext cx="1746504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Review longest attachments for unidentified duplicates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98FE55DF-E014-0C2C-D72B-D195F47854DC}"/>
              </a:ext>
            </a:extLst>
          </p:cNvPr>
          <p:cNvSpPr/>
          <p:nvPr/>
        </p:nvSpPr>
        <p:spPr>
          <a:xfrm rot="16200000">
            <a:off x="10308097" y="3205590"/>
            <a:ext cx="126782" cy="17465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2C8A99B-A1A9-233A-1CC1-3B558557BD56}"/>
              </a:ext>
            </a:extLst>
          </p:cNvPr>
          <p:cNvCxnSpPr>
            <a:endCxn id="72" idx="3"/>
          </p:cNvCxnSpPr>
          <p:nvPr/>
        </p:nvCxnSpPr>
        <p:spPr>
          <a:xfrm rot="16200000" flipH="1">
            <a:off x="10930636" y="4134745"/>
            <a:ext cx="646452" cy="24130"/>
          </a:xfrm>
          <a:prstGeom prst="bentConnector4">
            <a:avLst>
              <a:gd name="adj1" fmla="val -2803"/>
              <a:gd name="adj2" fmla="val 10473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C9C128F-BFB9-A606-365E-5778CFF64BAB}"/>
              </a:ext>
            </a:extLst>
          </p:cNvPr>
          <p:cNvSpPr/>
          <p:nvPr/>
        </p:nvSpPr>
        <p:spPr>
          <a:xfrm>
            <a:off x="7560745" y="3609320"/>
            <a:ext cx="1673590" cy="2933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Flag translation needs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9AB4AA0E-686C-7BD4-CEC7-614144989553}"/>
              </a:ext>
            </a:extLst>
          </p:cNvPr>
          <p:cNvSpPr/>
          <p:nvPr/>
        </p:nvSpPr>
        <p:spPr>
          <a:xfrm rot="16200000">
            <a:off x="6408040" y="3884703"/>
            <a:ext cx="51557" cy="14356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82D9874-6091-7DD7-17BF-51C41E0B432C}"/>
              </a:ext>
            </a:extLst>
          </p:cNvPr>
          <p:cNvSpPr/>
          <p:nvPr/>
        </p:nvSpPr>
        <p:spPr>
          <a:xfrm>
            <a:off x="5562147" y="4663885"/>
            <a:ext cx="1749259" cy="2063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Input ChatGPT word limit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29CD0AB-25CF-8795-EA93-5A7D92455D3E}"/>
              </a:ext>
            </a:extLst>
          </p:cNvPr>
          <p:cNvSpPr/>
          <p:nvPr/>
        </p:nvSpPr>
        <p:spPr>
          <a:xfrm>
            <a:off x="5555170" y="3569071"/>
            <a:ext cx="1749259" cy="9282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Combine comment and attachments, then chunk to fit within word limit of selected ChatGPT model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9C5D67EE-69FE-CA2A-8F7D-2A75380CCF3F}"/>
              </a:ext>
            </a:extLst>
          </p:cNvPr>
          <p:cNvSpPr/>
          <p:nvPr/>
        </p:nvSpPr>
        <p:spPr>
          <a:xfrm rot="5400000">
            <a:off x="8347820" y="3204922"/>
            <a:ext cx="125566" cy="16175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B34947-9011-99D4-FDD6-4249105A4FCD}"/>
              </a:ext>
            </a:extLst>
          </p:cNvPr>
          <p:cNvSpPr/>
          <p:nvPr/>
        </p:nvSpPr>
        <p:spPr>
          <a:xfrm>
            <a:off x="7589210" y="4113939"/>
            <a:ext cx="1673590" cy="2933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Translation via ChatGPT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415B296A-31C4-2675-EB34-24204223F00C}"/>
              </a:ext>
            </a:extLst>
          </p:cNvPr>
          <p:cNvSpPr/>
          <p:nvPr/>
        </p:nvSpPr>
        <p:spPr>
          <a:xfrm rot="10800000">
            <a:off x="9301916" y="3620056"/>
            <a:ext cx="123397" cy="3004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AE7EDADB-7BDD-73F0-9FA1-71FA4F783C3E}"/>
              </a:ext>
            </a:extLst>
          </p:cNvPr>
          <p:cNvSpPr/>
          <p:nvPr/>
        </p:nvSpPr>
        <p:spPr>
          <a:xfrm rot="10800000">
            <a:off x="7364145" y="3736772"/>
            <a:ext cx="136884" cy="5538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BAEAB49F-F379-AB05-84E3-BFB29BB92F68}"/>
              </a:ext>
            </a:extLst>
          </p:cNvPr>
          <p:cNvSpPr/>
          <p:nvPr/>
        </p:nvSpPr>
        <p:spPr>
          <a:xfrm rot="10800000">
            <a:off x="5339249" y="3600294"/>
            <a:ext cx="136884" cy="5538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FE0BFC-2EC8-B5CB-92ED-A125B9DDDDB5}"/>
              </a:ext>
            </a:extLst>
          </p:cNvPr>
          <p:cNvSpPr/>
          <p:nvPr/>
        </p:nvSpPr>
        <p:spPr>
          <a:xfrm>
            <a:off x="3548958" y="3566796"/>
            <a:ext cx="1673590" cy="2933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Send to ChatGPT</a:t>
            </a: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6CC87B9D-8553-D9FF-6E0E-72A9BCCFA4AB}"/>
              </a:ext>
            </a:extLst>
          </p:cNvPr>
          <p:cNvSpPr/>
          <p:nvPr/>
        </p:nvSpPr>
        <p:spPr>
          <a:xfrm rot="16200000">
            <a:off x="4374680" y="3291156"/>
            <a:ext cx="91899" cy="14356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10B1918-CA36-C98C-848C-7CDE00AB3A99}"/>
              </a:ext>
            </a:extLst>
          </p:cNvPr>
          <p:cNvSpPr/>
          <p:nvPr/>
        </p:nvSpPr>
        <p:spPr>
          <a:xfrm>
            <a:off x="3548959" y="4116483"/>
            <a:ext cx="1673590" cy="229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ChatGPT prompt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3FBBB8A9-FCAE-A475-B03E-23CC12C6ADB4}"/>
              </a:ext>
            </a:extLst>
          </p:cNvPr>
          <p:cNvSpPr/>
          <p:nvPr/>
        </p:nvSpPr>
        <p:spPr>
          <a:xfrm rot="16200000">
            <a:off x="4374679" y="3802962"/>
            <a:ext cx="91899" cy="14356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68F1DBE-13E1-29B5-C143-6D56B86DE124}"/>
              </a:ext>
            </a:extLst>
          </p:cNvPr>
          <p:cNvSpPr/>
          <p:nvPr/>
        </p:nvSpPr>
        <p:spPr>
          <a:xfrm>
            <a:off x="3548958" y="4628289"/>
            <a:ext cx="1673590" cy="2299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Topic List</a:t>
            </a: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5AB30F46-4E5A-A650-98F5-B7F587A42FBA}"/>
              </a:ext>
            </a:extLst>
          </p:cNvPr>
          <p:cNvSpPr/>
          <p:nvPr/>
        </p:nvSpPr>
        <p:spPr>
          <a:xfrm>
            <a:off x="3315127" y="3566796"/>
            <a:ext cx="151866" cy="3025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A5DEACF-61E7-8C57-3B85-1FB704AE8D30}"/>
              </a:ext>
            </a:extLst>
          </p:cNvPr>
          <p:cNvSpPr/>
          <p:nvPr/>
        </p:nvSpPr>
        <p:spPr>
          <a:xfrm>
            <a:off x="1910740" y="3509039"/>
            <a:ext cx="1291498" cy="4088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Combine </a:t>
            </a:r>
            <a:r>
              <a:rPr lang="en-US" sz="1200" dirty="0" err="1"/>
              <a:t>Jsons</a:t>
            </a:r>
            <a:r>
              <a:rPr lang="en-US" sz="1200" dirty="0"/>
              <a:t> into pandas file </a:t>
            </a: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62D823BB-1608-ECEE-230B-3A325DCAD539}"/>
              </a:ext>
            </a:extLst>
          </p:cNvPr>
          <p:cNvSpPr/>
          <p:nvPr/>
        </p:nvSpPr>
        <p:spPr>
          <a:xfrm rot="16200000">
            <a:off x="2532006" y="3444707"/>
            <a:ext cx="91899" cy="11285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F33C531-3495-2019-8131-09BEB31F32CC}"/>
              </a:ext>
            </a:extLst>
          </p:cNvPr>
          <p:cNvSpPr/>
          <p:nvPr/>
        </p:nvSpPr>
        <p:spPr>
          <a:xfrm>
            <a:off x="1910740" y="4116482"/>
            <a:ext cx="1315584" cy="376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Triage ChatGPT errors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D335987A-127D-833C-3FD3-5CBED890E35F}"/>
              </a:ext>
            </a:extLst>
          </p:cNvPr>
          <p:cNvSpPr/>
          <p:nvPr/>
        </p:nvSpPr>
        <p:spPr>
          <a:xfrm>
            <a:off x="1737760" y="3509039"/>
            <a:ext cx="99945" cy="4539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25EB41-8FED-24DE-92A0-8F19BD24B654}"/>
              </a:ext>
            </a:extLst>
          </p:cNvPr>
          <p:cNvSpPr/>
          <p:nvPr/>
        </p:nvSpPr>
        <p:spPr>
          <a:xfrm>
            <a:off x="420416" y="4044355"/>
            <a:ext cx="1291498" cy="4284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Report on topic crosswalks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2A50154B-3074-EE4C-C792-6667C5750E04}"/>
              </a:ext>
            </a:extLst>
          </p:cNvPr>
          <p:cNvCxnSpPr>
            <a:stCxn id="114" idx="2"/>
            <a:endCxn id="108" idx="1"/>
          </p:cNvCxnSpPr>
          <p:nvPr/>
        </p:nvCxnSpPr>
        <p:spPr>
          <a:xfrm rot="16200000" flipH="1">
            <a:off x="2172353" y="3366654"/>
            <a:ext cx="270416" cy="2482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104A82-F1E2-61D8-D707-A158EEED477C}"/>
              </a:ext>
            </a:extLst>
          </p:cNvPr>
          <p:cNvSpPr/>
          <p:nvPr/>
        </p:nvSpPr>
        <p:spPr>
          <a:xfrm>
            <a:off x="410876" y="3531038"/>
            <a:ext cx="1291498" cy="4284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Reformat into long data frame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DDD6EBD-F4E4-7749-D215-92F71AD01C5E}"/>
              </a:ext>
            </a:extLst>
          </p:cNvPr>
          <p:cNvSpPr/>
          <p:nvPr/>
        </p:nvSpPr>
        <p:spPr>
          <a:xfrm>
            <a:off x="477765" y="5283718"/>
            <a:ext cx="1291498" cy="56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Identify and sort unreturned segments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1A2F87F-1F6C-4891-BCEA-4579D5EB1780}"/>
              </a:ext>
            </a:extLst>
          </p:cNvPr>
          <p:cNvCxnSpPr>
            <a:stCxn id="117" idx="1"/>
            <a:endCxn id="118" idx="1"/>
          </p:cNvCxnSpPr>
          <p:nvPr/>
        </p:nvCxnSpPr>
        <p:spPr>
          <a:xfrm rot="10800000" flipH="1" flipV="1">
            <a:off x="410875" y="3745282"/>
            <a:ext cx="66889" cy="1820106"/>
          </a:xfrm>
          <a:prstGeom prst="bentConnector3">
            <a:avLst>
              <a:gd name="adj1" fmla="val -3417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2555D5E5-6FA0-39A1-7037-65974DEE2390}"/>
              </a:ext>
            </a:extLst>
          </p:cNvPr>
          <p:cNvSpPr/>
          <p:nvPr/>
        </p:nvSpPr>
        <p:spPr>
          <a:xfrm>
            <a:off x="244980" y="3588585"/>
            <a:ext cx="151866" cy="3025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B632612-A997-3B77-119A-6890873FB1C7}"/>
              </a:ext>
            </a:extLst>
          </p:cNvPr>
          <p:cNvCxnSpPr>
            <a:stCxn id="52" idx="3"/>
            <a:endCxn id="64" idx="3"/>
          </p:cNvCxnSpPr>
          <p:nvPr/>
        </p:nvCxnSpPr>
        <p:spPr>
          <a:xfrm>
            <a:off x="9187131" y="1239335"/>
            <a:ext cx="2054668" cy="2356070"/>
          </a:xfrm>
          <a:prstGeom prst="bentConnector3">
            <a:avLst>
              <a:gd name="adj1" fmla="val 1111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196DA98-E12E-3B3D-EE37-8F9F3DC81973}"/>
              </a:ext>
            </a:extLst>
          </p:cNvPr>
          <p:cNvSpPr/>
          <p:nvPr/>
        </p:nvSpPr>
        <p:spPr>
          <a:xfrm>
            <a:off x="2029044" y="5283719"/>
            <a:ext cx="1291498" cy="5726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Match exact terms and bill numbers</a:t>
            </a:r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0E7B7419-4235-1871-983B-25959FB207FE}"/>
              </a:ext>
            </a:extLst>
          </p:cNvPr>
          <p:cNvSpPr/>
          <p:nvPr/>
        </p:nvSpPr>
        <p:spPr>
          <a:xfrm rot="16200000">
            <a:off x="2657684" y="5405654"/>
            <a:ext cx="91899" cy="11078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82458B9-D092-F12F-2B1D-05D7C649E804}"/>
              </a:ext>
            </a:extLst>
          </p:cNvPr>
          <p:cNvSpPr/>
          <p:nvPr/>
        </p:nvSpPr>
        <p:spPr>
          <a:xfrm>
            <a:off x="2032505" y="6067101"/>
            <a:ext cx="1291499" cy="2299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Term and bill lists</a:t>
            </a:r>
          </a:p>
        </p:txBody>
      </p:sp>
      <p:sp>
        <p:nvSpPr>
          <p:cNvPr id="132" name="Right Brace 131">
            <a:extLst>
              <a:ext uri="{FF2B5EF4-FFF2-40B4-BE49-F238E27FC236}">
                <a16:creationId xmlns:a16="http://schemas.microsoft.com/office/drawing/2014/main" id="{69D7AA93-B2CD-57CD-984E-8897E74C74FA}"/>
              </a:ext>
            </a:extLst>
          </p:cNvPr>
          <p:cNvSpPr/>
          <p:nvPr/>
        </p:nvSpPr>
        <p:spPr>
          <a:xfrm>
            <a:off x="1849541" y="5283704"/>
            <a:ext cx="136884" cy="5538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CD78DB-610D-D4D5-19A9-137B9EB24C57}"/>
              </a:ext>
            </a:extLst>
          </p:cNvPr>
          <p:cNvSpPr/>
          <p:nvPr/>
        </p:nvSpPr>
        <p:spPr>
          <a:xfrm>
            <a:off x="3551436" y="5283212"/>
            <a:ext cx="1749259" cy="95118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General Cleaning: e.g. fixing formatting, dropping other topics when otherwise categorized </a:t>
            </a:r>
          </a:p>
        </p:txBody>
      </p:sp>
      <p:sp>
        <p:nvSpPr>
          <p:cNvPr id="134" name="Right Brace 133">
            <a:extLst>
              <a:ext uri="{FF2B5EF4-FFF2-40B4-BE49-F238E27FC236}">
                <a16:creationId xmlns:a16="http://schemas.microsoft.com/office/drawing/2014/main" id="{3DFA2C77-66DF-5B06-5FC6-44A79F293A10}"/>
              </a:ext>
            </a:extLst>
          </p:cNvPr>
          <p:cNvSpPr/>
          <p:nvPr/>
        </p:nvSpPr>
        <p:spPr>
          <a:xfrm>
            <a:off x="3349641" y="5285848"/>
            <a:ext cx="136884" cy="5538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25A2A11-9730-1C6E-5FBA-630F4AD8CE65}"/>
              </a:ext>
            </a:extLst>
          </p:cNvPr>
          <p:cNvSpPr/>
          <p:nvPr/>
        </p:nvSpPr>
        <p:spPr>
          <a:xfrm>
            <a:off x="5591213" y="5277712"/>
            <a:ext cx="1749259" cy="5225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Roll up consecutive segments per topic</a:t>
            </a:r>
          </a:p>
        </p:txBody>
      </p:sp>
      <p:sp>
        <p:nvSpPr>
          <p:cNvPr id="136" name="Right Brace 135">
            <a:extLst>
              <a:ext uri="{FF2B5EF4-FFF2-40B4-BE49-F238E27FC236}">
                <a16:creationId xmlns:a16="http://schemas.microsoft.com/office/drawing/2014/main" id="{B6B6C4DC-A209-5B08-20E1-5C66455B0CFC}"/>
              </a:ext>
            </a:extLst>
          </p:cNvPr>
          <p:cNvSpPr/>
          <p:nvPr/>
        </p:nvSpPr>
        <p:spPr>
          <a:xfrm>
            <a:off x="5367237" y="5309377"/>
            <a:ext cx="164352" cy="5225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F6CC53ED-25F9-7C41-9739-A78709BBD410}"/>
              </a:ext>
            </a:extLst>
          </p:cNvPr>
          <p:cNvSpPr/>
          <p:nvPr/>
        </p:nvSpPr>
        <p:spPr>
          <a:xfrm>
            <a:off x="7393554" y="5277711"/>
            <a:ext cx="164352" cy="10556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6D38FF-2926-B813-B791-E7B13D40B91E}"/>
              </a:ext>
            </a:extLst>
          </p:cNvPr>
          <p:cNvSpPr/>
          <p:nvPr/>
        </p:nvSpPr>
        <p:spPr>
          <a:xfrm>
            <a:off x="7619377" y="6186127"/>
            <a:ext cx="1629225" cy="2933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Add meta data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CD507734-E83C-B8E4-422F-02923D9BF945}"/>
              </a:ext>
            </a:extLst>
          </p:cNvPr>
          <p:cNvCxnSpPr>
            <a:cxnSpLocks/>
            <a:stCxn id="52" idx="3"/>
            <a:endCxn id="140" idx="2"/>
          </p:cNvCxnSpPr>
          <p:nvPr/>
        </p:nvCxnSpPr>
        <p:spPr>
          <a:xfrm flipH="1">
            <a:off x="8433990" y="1239335"/>
            <a:ext cx="753141" cy="5240174"/>
          </a:xfrm>
          <a:prstGeom prst="bentConnector4">
            <a:avLst>
              <a:gd name="adj1" fmla="val -329667"/>
              <a:gd name="adj2" fmla="val 1043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37BCBB4-95F1-AC3B-E77D-0A5E6969A825}"/>
              </a:ext>
            </a:extLst>
          </p:cNvPr>
          <p:cNvSpPr/>
          <p:nvPr/>
        </p:nvSpPr>
        <p:spPr>
          <a:xfrm>
            <a:off x="9519424" y="6186127"/>
            <a:ext cx="1746504" cy="2933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Save results in excel</a:t>
            </a:r>
          </a:p>
        </p:txBody>
      </p: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EF584DA2-5675-7131-2540-C11DCBA66885}"/>
              </a:ext>
            </a:extLst>
          </p:cNvPr>
          <p:cNvSpPr/>
          <p:nvPr/>
        </p:nvSpPr>
        <p:spPr>
          <a:xfrm rot="10800000">
            <a:off x="7402094" y="2603394"/>
            <a:ext cx="123631" cy="3524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916CAA4-ED45-0929-2442-606EF053D33B}"/>
              </a:ext>
            </a:extLst>
          </p:cNvPr>
          <p:cNvCxnSpPr>
            <a:stCxn id="58" idx="1"/>
            <a:endCxn id="49" idx="2"/>
          </p:cNvCxnSpPr>
          <p:nvPr/>
        </p:nvCxnSpPr>
        <p:spPr>
          <a:xfrm rot="10800000" flipV="1">
            <a:off x="4304556" y="2772824"/>
            <a:ext cx="3265068" cy="57420"/>
          </a:xfrm>
          <a:prstGeom prst="bentConnector4">
            <a:avLst>
              <a:gd name="adj1" fmla="val 36638"/>
              <a:gd name="adj2" fmla="val 3302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DBBA720-5A4C-83DD-4D7C-3E96788DAFC7}"/>
              </a:ext>
            </a:extLst>
          </p:cNvPr>
          <p:cNvSpPr txBox="1"/>
          <p:nvPr/>
        </p:nvSpPr>
        <p:spPr>
          <a:xfrm>
            <a:off x="1719694" y="3138410"/>
            <a:ext cx="1673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‘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WordVisi_MSFontService"/>
              </a:rPr>
              <a:t>gpt_parallel.py</a:t>
            </a:r>
            <a:r>
              <a:rPr lang="en-US" sz="1200" i="1" dirty="0"/>
              <a:t>’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953F267-2901-3BCD-96D5-D1B8C706B8D0}"/>
              </a:ext>
            </a:extLst>
          </p:cNvPr>
          <p:cNvSpPr txBox="1"/>
          <p:nvPr/>
        </p:nvSpPr>
        <p:spPr>
          <a:xfrm>
            <a:off x="5591213" y="3251469"/>
            <a:ext cx="3628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‘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WordVisi_MSFontService"/>
              </a:rPr>
              <a:t>data_processing.py</a:t>
            </a:r>
            <a:r>
              <a:rPr lang="en-US" sz="1200" i="1" dirty="0"/>
              <a:t>’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54A6957-D47A-040E-A379-CCD52E4BCF2B}"/>
              </a:ext>
            </a:extLst>
          </p:cNvPr>
          <p:cNvSpPr txBox="1"/>
          <p:nvPr/>
        </p:nvSpPr>
        <p:spPr>
          <a:xfrm>
            <a:off x="-346000" y="5035805"/>
            <a:ext cx="2769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‘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WordVisi_MSFontService"/>
              </a:rPr>
              <a:t>segment_return.py</a:t>
            </a:r>
            <a:r>
              <a:rPr lang="en-US" sz="1200" i="1" dirty="0"/>
              <a:t>’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261352C-1B6D-DE85-F8D0-7C5F011C31DE}"/>
              </a:ext>
            </a:extLst>
          </p:cNvPr>
          <p:cNvSpPr txBox="1"/>
          <p:nvPr/>
        </p:nvSpPr>
        <p:spPr>
          <a:xfrm>
            <a:off x="557197" y="4985326"/>
            <a:ext cx="87056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‘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WordVisi_MSFontService"/>
              </a:rPr>
              <a:t>postgpt.py</a:t>
            </a:r>
            <a:r>
              <a:rPr lang="en-US" sz="1200" i="1" dirty="0"/>
              <a:t>’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B822A4D-B1E6-1EFF-B15A-1DD7DB0B0B35}"/>
              </a:ext>
            </a:extLst>
          </p:cNvPr>
          <p:cNvSpPr txBox="1"/>
          <p:nvPr/>
        </p:nvSpPr>
        <p:spPr>
          <a:xfrm>
            <a:off x="7530856" y="712484"/>
            <a:ext cx="3433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‘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WordVisi_MSFontService"/>
              </a:rPr>
              <a:t>data_processing.py</a:t>
            </a:r>
            <a:r>
              <a:rPr lang="en-US" sz="1200" i="1" dirty="0"/>
              <a:t>’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E9964B-CDAB-8AF2-9E1C-413B19B562AD}"/>
              </a:ext>
            </a:extLst>
          </p:cNvPr>
          <p:cNvSpPr txBox="1"/>
          <p:nvPr/>
        </p:nvSpPr>
        <p:spPr>
          <a:xfrm>
            <a:off x="142043" y="135564"/>
            <a:ext cx="380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Workflow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D3524-D742-BAAD-9879-137501314C90}"/>
              </a:ext>
            </a:extLst>
          </p:cNvPr>
          <p:cNvSpPr/>
          <p:nvPr/>
        </p:nvSpPr>
        <p:spPr>
          <a:xfrm>
            <a:off x="7619376" y="5411135"/>
            <a:ext cx="1629225" cy="6555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Randomly sample maximal number of segments per Topic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8A6A3B-05D5-2D56-F6F7-1A2B1E599D5B}"/>
              </a:ext>
            </a:extLst>
          </p:cNvPr>
          <p:cNvCxnSpPr>
            <a:stCxn id="95" idx="3"/>
            <a:endCxn id="10" idx="0"/>
          </p:cNvCxnSpPr>
          <p:nvPr/>
        </p:nvCxnSpPr>
        <p:spPr>
          <a:xfrm>
            <a:off x="7311406" y="4767042"/>
            <a:ext cx="1122583" cy="644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2D5C89B-235D-0968-6825-CBCAF092421B}"/>
              </a:ext>
            </a:extLst>
          </p:cNvPr>
          <p:cNvSpPr/>
          <p:nvPr/>
        </p:nvSpPr>
        <p:spPr>
          <a:xfrm>
            <a:off x="9291153" y="5810952"/>
            <a:ext cx="142994" cy="262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3DE66B-FA8A-6745-85BF-B93F65DCE9B1}"/>
              </a:ext>
            </a:extLst>
          </p:cNvPr>
          <p:cNvSpPr/>
          <p:nvPr/>
        </p:nvSpPr>
        <p:spPr>
          <a:xfrm>
            <a:off x="9519424" y="5810952"/>
            <a:ext cx="1746504" cy="29338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ChatGPT Summaries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AE060D7-C8D6-7A4C-713F-292B56FD1A46}"/>
              </a:ext>
            </a:extLst>
          </p:cNvPr>
          <p:cNvSpPr/>
          <p:nvPr/>
        </p:nvSpPr>
        <p:spPr>
          <a:xfrm rot="5400000">
            <a:off x="10363612" y="5029200"/>
            <a:ext cx="91899" cy="14356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76755D-E3A2-A77F-9121-C8BE6B5D519E}"/>
              </a:ext>
            </a:extLst>
          </p:cNvPr>
          <p:cNvSpPr/>
          <p:nvPr/>
        </p:nvSpPr>
        <p:spPr>
          <a:xfrm>
            <a:off x="9519423" y="5453125"/>
            <a:ext cx="1746504" cy="229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ChatGPT prompt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FB625F26-E0AD-5AEA-706E-6D642D80DE77}"/>
              </a:ext>
            </a:extLst>
          </p:cNvPr>
          <p:cNvSpPr/>
          <p:nvPr/>
        </p:nvSpPr>
        <p:spPr>
          <a:xfrm>
            <a:off x="9301916" y="6203883"/>
            <a:ext cx="142994" cy="2626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48D2B5F1-F945-FF8F-2DFE-2B13DCEAFB73}"/>
              </a:ext>
            </a:extLst>
          </p:cNvPr>
          <p:cNvSpPr/>
          <p:nvPr/>
        </p:nvSpPr>
        <p:spPr>
          <a:xfrm rot="5400000">
            <a:off x="10356321" y="4671375"/>
            <a:ext cx="91899" cy="14356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F29D77-1B18-4413-C50C-A7A92D322789}"/>
              </a:ext>
            </a:extLst>
          </p:cNvPr>
          <p:cNvSpPr/>
          <p:nvPr/>
        </p:nvSpPr>
        <p:spPr>
          <a:xfrm>
            <a:off x="9512132" y="5095300"/>
            <a:ext cx="1746504" cy="2299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Topics to Summarize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FC490D-E429-87F3-7D06-852CF495EF51}"/>
              </a:ext>
            </a:extLst>
          </p:cNvPr>
          <p:cNvSpPr txBox="1"/>
          <p:nvPr/>
        </p:nvSpPr>
        <p:spPr>
          <a:xfrm>
            <a:off x="9161597" y="4849826"/>
            <a:ext cx="26195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‘create_summaries.py’</a:t>
            </a:r>
            <a:r>
              <a:rPr lang="en-US" sz="1200" dirty="0">
                <a:solidFill>
                  <a:schemeClr val="lt1"/>
                </a:solidFill>
              </a:rPr>
              <a:t>’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2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8BCCC66F-AB48-C9C5-2451-2A333EC85575}"/>
              </a:ext>
            </a:extLst>
          </p:cNvPr>
          <p:cNvSpPr txBox="1"/>
          <p:nvPr/>
        </p:nvSpPr>
        <p:spPr>
          <a:xfrm>
            <a:off x="173824" y="173202"/>
            <a:ext cx="6344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AWS-Azure-OpenAI Cloud Infrastructure Diagram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644AC3F-122C-249E-5614-6BB7798C10A3}"/>
              </a:ext>
            </a:extLst>
          </p:cNvPr>
          <p:cNvGrpSpPr/>
          <p:nvPr/>
        </p:nvGrpSpPr>
        <p:grpSpPr>
          <a:xfrm>
            <a:off x="273050" y="1576920"/>
            <a:ext cx="12017030" cy="4950880"/>
            <a:chOff x="273050" y="1576920"/>
            <a:chExt cx="12017030" cy="495088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AE0646C-B734-89F1-789F-6E7F22DF16B3}"/>
                </a:ext>
              </a:extLst>
            </p:cNvPr>
            <p:cNvGrpSpPr/>
            <p:nvPr/>
          </p:nvGrpSpPr>
          <p:grpSpPr>
            <a:xfrm>
              <a:off x="273050" y="1576920"/>
              <a:ext cx="11687185" cy="4950880"/>
              <a:chOff x="273050" y="1576920"/>
              <a:chExt cx="11687185" cy="495088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6F5018D0-FEF6-71FB-BE15-32C64B4AD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1900" y="5055299"/>
                <a:ext cx="661600" cy="52326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77B0B31-2A8C-1A80-6D54-DF1902495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29000" y="5065012"/>
                <a:ext cx="661600" cy="52326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05411F-FF83-FE8A-E078-4A2C675A7836}"/>
                  </a:ext>
                </a:extLst>
              </p:cNvPr>
              <p:cNvSpPr/>
              <p:nvPr/>
            </p:nvSpPr>
            <p:spPr>
              <a:xfrm>
                <a:off x="381000" y="2921000"/>
                <a:ext cx="3022600" cy="3606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3D1CD-06A2-08A5-637B-5DF313FDEF11}"/>
                  </a:ext>
                </a:extLst>
              </p:cNvPr>
              <p:cNvSpPr txBox="1"/>
              <p:nvPr/>
            </p:nvSpPr>
            <p:spPr>
              <a:xfrm>
                <a:off x="273050" y="3048754"/>
                <a:ext cx="135890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AWS Cloud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19AFC9-A572-3F72-2C8F-25DAA180B82B}"/>
                  </a:ext>
                </a:extLst>
              </p:cNvPr>
              <p:cNvSpPr/>
              <p:nvPr/>
            </p:nvSpPr>
            <p:spPr>
              <a:xfrm>
                <a:off x="444502" y="3441577"/>
                <a:ext cx="2838450" cy="3009900"/>
              </a:xfrm>
              <a:prstGeom prst="rect">
                <a:avLst/>
              </a:prstGeom>
              <a:solidFill>
                <a:schemeClr val="bg1"/>
              </a:solidFill>
              <a:ln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004D5-E001-03C4-2E57-AC6F92F2F198}"/>
                  </a:ext>
                </a:extLst>
              </p:cNvPr>
              <p:cNvSpPr txBox="1"/>
              <p:nvPr/>
            </p:nvSpPr>
            <p:spPr>
              <a:xfrm>
                <a:off x="304801" y="3532667"/>
                <a:ext cx="118110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Region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E35DB7-AF75-882E-7580-EB52EBE17BB0}"/>
                  </a:ext>
                </a:extLst>
              </p:cNvPr>
              <p:cNvSpPr/>
              <p:nvPr/>
            </p:nvSpPr>
            <p:spPr>
              <a:xfrm>
                <a:off x="571500" y="3792724"/>
                <a:ext cx="1765301" cy="25445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AAA038-6566-ED80-9917-EAF12F4FC6B9}"/>
                  </a:ext>
                </a:extLst>
              </p:cNvPr>
              <p:cNvSpPr txBox="1"/>
              <p:nvPr/>
            </p:nvSpPr>
            <p:spPr>
              <a:xfrm>
                <a:off x="542496" y="3843440"/>
                <a:ext cx="17653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Virtual Machine Instance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786B8C-C91E-3814-ECD6-A52CF16526C8}"/>
                  </a:ext>
                </a:extLst>
              </p:cNvPr>
              <p:cNvSpPr txBox="1"/>
              <p:nvPr/>
            </p:nvSpPr>
            <p:spPr>
              <a:xfrm>
                <a:off x="431798" y="6016137"/>
                <a:ext cx="135890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3.135.240.113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4BEA91D-E418-E875-CA09-0B95E8B06CFF}"/>
                  </a:ext>
                </a:extLst>
              </p:cNvPr>
              <p:cNvGrpSpPr/>
              <p:nvPr/>
            </p:nvGrpSpPr>
            <p:grpSpPr>
              <a:xfrm>
                <a:off x="2273302" y="4733776"/>
                <a:ext cx="1047749" cy="857821"/>
                <a:chOff x="2830598" y="3429000"/>
                <a:chExt cx="1181101" cy="1053293"/>
              </a:xfrm>
            </p:grpSpPr>
            <p:sp>
              <p:nvSpPr>
                <p:cNvPr id="9" name="Rectangle: Beveled 8">
                  <a:extLst>
                    <a:ext uri="{FF2B5EF4-FFF2-40B4-BE49-F238E27FC236}">
                      <a16:creationId xmlns:a16="http://schemas.microsoft.com/office/drawing/2014/main" id="{19E101F1-6991-938E-BA46-49377D46860E}"/>
                    </a:ext>
                  </a:extLst>
                </p:cNvPr>
                <p:cNvSpPr/>
                <p:nvPr/>
              </p:nvSpPr>
              <p:spPr>
                <a:xfrm>
                  <a:off x="3124200" y="3429000"/>
                  <a:ext cx="635000" cy="584200"/>
                </a:xfrm>
                <a:prstGeom prst="bevel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F86948-A2FD-B5FE-9929-8E8E2986165C}"/>
                    </a:ext>
                  </a:extLst>
                </p:cNvPr>
                <p:cNvSpPr txBox="1"/>
                <p:nvPr/>
              </p:nvSpPr>
              <p:spPr>
                <a:xfrm>
                  <a:off x="2830598" y="4020628"/>
                  <a:ext cx="118110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i="1" dirty="0"/>
                    <a:t>AWS Transit Gateway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BAC036-0B35-D979-DE49-5546CA4FE865}"/>
                  </a:ext>
                </a:extLst>
              </p:cNvPr>
              <p:cNvSpPr txBox="1"/>
              <p:nvPr/>
            </p:nvSpPr>
            <p:spPr>
              <a:xfrm>
                <a:off x="596901" y="4760600"/>
                <a:ext cx="19558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2023_scrape.pkl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data_processing.py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gpt_parallel.py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create_summaries.py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EFBE74-132E-F0BF-2B02-4E61F4235AA2}"/>
                  </a:ext>
                </a:extLst>
              </p:cNvPr>
              <p:cNvSpPr/>
              <p:nvPr/>
            </p:nvSpPr>
            <p:spPr>
              <a:xfrm>
                <a:off x="5321301" y="2921000"/>
                <a:ext cx="2905067" cy="3606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D77129-953F-E151-1B4D-57AF8F7912DB}"/>
                  </a:ext>
                </a:extLst>
              </p:cNvPr>
              <p:cNvSpPr/>
              <p:nvPr/>
            </p:nvSpPr>
            <p:spPr>
              <a:xfrm>
                <a:off x="9658245" y="1576920"/>
                <a:ext cx="2301990" cy="495087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77C7CF5-58A6-CB4D-77E5-C7B06B20A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6931" y="1612745"/>
                <a:ext cx="1009791" cy="54300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B3EE89C-EA79-B26C-54EC-7D24EEA66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00" y="2461143"/>
                <a:ext cx="723963" cy="42675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502FB2F-55BA-AF41-601A-D63C43C04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1301" y="2418336"/>
                <a:ext cx="457199" cy="40444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DEEC6E-45E4-D848-FAE6-0C008F3C40BC}"/>
                  </a:ext>
                </a:extLst>
              </p:cNvPr>
              <p:cNvSpPr txBox="1"/>
              <p:nvPr/>
            </p:nvSpPr>
            <p:spPr>
              <a:xfrm>
                <a:off x="5041899" y="3053781"/>
                <a:ext cx="118110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Azure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71679C2-2BD8-0417-49EB-33FB65E8E177}"/>
                  </a:ext>
                </a:extLst>
              </p:cNvPr>
              <p:cNvSpPr/>
              <p:nvPr/>
            </p:nvSpPr>
            <p:spPr>
              <a:xfrm>
                <a:off x="5421282" y="3428998"/>
                <a:ext cx="2733738" cy="2984377"/>
              </a:xfrm>
              <a:prstGeom prst="rect">
                <a:avLst/>
              </a:prstGeom>
              <a:solidFill>
                <a:schemeClr val="bg1"/>
              </a:solidFill>
              <a:ln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8239C1-DCD5-0BA8-2343-798F250B297C}"/>
                  </a:ext>
                </a:extLst>
              </p:cNvPr>
              <p:cNvSpPr txBox="1"/>
              <p:nvPr/>
            </p:nvSpPr>
            <p:spPr>
              <a:xfrm>
                <a:off x="5305363" y="3447106"/>
                <a:ext cx="118110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Azure Region</a:t>
                </a:r>
              </a:p>
            </p:txBody>
          </p:sp>
          <p:sp>
            <p:nvSpPr>
              <p:cNvPr id="26" name="Circle: Hollow 25">
                <a:extLst>
                  <a:ext uri="{FF2B5EF4-FFF2-40B4-BE49-F238E27FC236}">
                    <a16:creationId xmlns:a16="http://schemas.microsoft.com/office/drawing/2014/main" id="{63AC598D-BB48-8940-D8B0-89F316E32C52}"/>
                  </a:ext>
                </a:extLst>
              </p:cNvPr>
              <p:cNvSpPr/>
              <p:nvPr/>
            </p:nvSpPr>
            <p:spPr>
              <a:xfrm>
                <a:off x="5556250" y="4699000"/>
                <a:ext cx="444500" cy="485159"/>
              </a:xfrm>
              <a:prstGeom prst="don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7846DB-EF9B-0168-99CF-E7EF55C127DD}"/>
                  </a:ext>
                </a:extLst>
              </p:cNvPr>
              <p:cNvSpPr txBox="1"/>
              <p:nvPr/>
            </p:nvSpPr>
            <p:spPr>
              <a:xfrm>
                <a:off x="5305363" y="5169377"/>
                <a:ext cx="10319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Azure VPN Gateway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988A1C4-AE6F-3648-6915-4240C82AAE6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3097060" y="4971668"/>
                <a:ext cx="245919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loud 30">
                <a:extLst>
                  <a:ext uri="{FF2B5EF4-FFF2-40B4-BE49-F238E27FC236}">
                    <a16:creationId xmlns:a16="http://schemas.microsoft.com/office/drawing/2014/main" id="{D1FAAD77-3250-45D2-43CF-601D85E78748}"/>
                  </a:ext>
                </a:extLst>
              </p:cNvPr>
              <p:cNvSpPr/>
              <p:nvPr/>
            </p:nvSpPr>
            <p:spPr>
              <a:xfrm>
                <a:off x="4013202" y="4699000"/>
                <a:ext cx="709834" cy="523265"/>
              </a:xfrm>
              <a:prstGeom prst="clou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B90A34-0BB7-B763-E770-AD926F327654}"/>
                  </a:ext>
                </a:extLst>
              </p:cNvPr>
              <p:cNvSpPr txBox="1"/>
              <p:nvPr/>
            </p:nvSpPr>
            <p:spPr>
              <a:xfrm>
                <a:off x="3721909" y="5244337"/>
                <a:ext cx="118110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Internet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91B510-CD91-F91E-A4C2-C9237E47696C}"/>
                  </a:ext>
                </a:extLst>
              </p:cNvPr>
              <p:cNvSpPr txBox="1"/>
              <p:nvPr/>
            </p:nvSpPr>
            <p:spPr>
              <a:xfrm>
                <a:off x="3112182" y="4672492"/>
                <a:ext cx="118110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IP-SEC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F101AA-69E5-1FA8-AF40-4CED56D35C2B}"/>
                  </a:ext>
                </a:extLst>
              </p:cNvPr>
              <p:cNvSpPr txBox="1"/>
              <p:nvPr/>
            </p:nvSpPr>
            <p:spPr>
              <a:xfrm>
                <a:off x="4419600" y="4672790"/>
                <a:ext cx="118110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IP-SEC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028F72-17CC-0B4A-570A-CFF60198687E}"/>
                  </a:ext>
                </a:extLst>
              </p:cNvPr>
              <p:cNvSpPr/>
              <p:nvPr/>
            </p:nvSpPr>
            <p:spPr>
              <a:xfrm>
                <a:off x="6337301" y="4021936"/>
                <a:ext cx="1737417" cy="2271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0CE22B-18F4-8E56-A545-97E16694BEC7}"/>
                  </a:ext>
                </a:extLst>
              </p:cNvPr>
              <p:cNvSpPr txBox="1"/>
              <p:nvPr/>
            </p:nvSpPr>
            <p:spPr>
              <a:xfrm>
                <a:off x="6275421" y="4040044"/>
                <a:ext cx="173741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Virtural</a:t>
                </a:r>
                <a:r>
                  <a:rPr lang="en-US" sz="1200" i="1" dirty="0"/>
                  <a:t> Network (VNET)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4754633-5D1A-F8C6-8A80-3CA794D517DA}"/>
                  </a:ext>
                </a:extLst>
              </p:cNvPr>
              <p:cNvSpPr/>
              <p:nvPr/>
            </p:nvSpPr>
            <p:spPr>
              <a:xfrm>
                <a:off x="6559549" y="4781317"/>
                <a:ext cx="1358902" cy="8497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/>
                  <a:t>Virtual Machine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F30D9B09-11F1-9C97-563B-F38C9750D604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 flipV="1">
                <a:off x="8132745" y="2714477"/>
                <a:ext cx="1624186" cy="1520489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AF05A21-D210-1275-103C-EC05C52B336B}"/>
                  </a:ext>
                </a:extLst>
              </p:cNvPr>
              <p:cNvSpPr/>
              <p:nvPr/>
            </p:nvSpPr>
            <p:spPr>
              <a:xfrm>
                <a:off x="8039931" y="4178177"/>
                <a:ext cx="92814" cy="11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A0E63C3-A7AE-572D-04FB-FD367F77F562}"/>
                  </a:ext>
                </a:extLst>
              </p:cNvPr>
              <p:cNvSpPr txBox="1"/>
              <p:nvPr/>
            </p:nvSpPr>
            <p:spPr>
              <a:xfrm>
                <a:off x="8769828" y="3928528"/>
                <a:ext cx="8066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Private Endpoint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D004EAC-AE49-233E-46B3-6AB582BD19AD}"/>
                  </a:ext>
                </a:extLst>
              </p:cNvPr>
              <p:cNvGrpSpPr/>
              <p:nvPr/>
            </p:nvGrpSpPr>
            <p:grpSpPr>
              <a:xfrm>
                <a:off x="8040326" y="4648922"/>
                <a:ext cx="1727933" cy="486343"/>
                <a:chOff x="8040326" y="5106122"/>
                <a:chExt cx="1727933" cy="486343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2BAF9A9-F534-7ED7-C635-20DF71867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74718" y="5120339"/>
                  <a:ext cx="1693541" cy="325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FA4DE9E-AFAF-9969-8A13-D66FA4987457}"/>
                    </a:ext>
                  </a:extLst>
                </p:cNvPr>
                <p:cNvSpPr/>
                <p:nvPr/>
              </p:nvSpPr>
              <p:spPr>
                <a:xfrm>
                  <a:off x="8040326" y="5106122"/>
                  <a:ext cx="92814" cy="1135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AD03E4D-436A-47F2-850D-AF08468D3EEB}"/>
                    </a:ext>
                  </a:extLst>
                </p:cNvPr>
                <p:cNvSpPr txBox="1"/>
                <p:nvPr/>
              </p:nvSpPr>
              <p:spPr>
                <a:xfrm>
                  <a:off x="8247916" y="5130800"/>
                  <a:ext cx="80662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i="1" dirty="0"/>
                    <a:t>Private Endpoint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32F7B19-1DFF-4C5D-B0F2-52661B10BDF1}"/>
                  </a:ext>
                </a:extLst>
              </p:cNvPr>
              <p:cNvGrpSpPr/>
              <p:nvPr/>
            </p:nvGrpSpPr>
            <p:grpSpPr>
              <a:xfrm>
                <a:off x="8039745" y="5806775"/>
                <a:ext cx="1728924" cy="504243"/>
                <a:chOff x="8014180" y="5759811"/>
                <a:chExt cx="1728924" cy="504243"/>
              </a:xfrm>
            </p:grpSpPr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72A5BCD9-0EC9-0B6A-6AFD-023ED4660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9153" y="5811113"/>
                  <a:ext cx="169395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CA9E004-B4EC-A435-A689-DDF2243C08B3}"/>
                    </a:ext>
                  </a:extLst>
                </p:cNvPr>
                <p:cNvSpPr/>
                <p:nvPr/>
              </p:nvSpPr>
              <p:spPr>
                <a:xfrm>
                  <a:off x="8014180" y="5759811"/>
                  <a:ext cx="92814" cy="11357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603D775-0831-3805-05EF-C457A0107EAE}"/>
                    </a:ext>
                  </a:extLst>
                </p:cNvPr>
                <p:cNvSpPr txBox="1"/>
                <p:nvPr/>
              </p:nvSpPr>
              <p:spPr>
                <a:xfrm>
                  <a:off x="8247915" y="5802389"/>
                  <a:ext cx="80662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i="1" dirty="0"/>
                    <a:t>Private Endpoint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8E0229E-25D9-BE92-B168-FCFDACB0889E}"/>
                  </a:ext>
                </a:extLst>
              </p:cNvPr>
              <p:cNvGrpSpPr/>
              <p:nvPr/>
            </p:nvGrpSpPr>
            <p:grpSpPr>
              <a:xfrm>
                <a:off x="9458270" y="2231967"/>
                <a:ext cx="2457037" cy="904799"/>
                <a:chOff x="9458270" y="1406601"/>
                <a:chExt cx="2457037" cy="904799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15C0C00-692E-CA8F-69C4-F06FA65C5B83}"/>
                    </a:ext>
                  </a:extLst>
                </p:cNvPr>
                <p:cNvSpPr/>
                <p:nvPr/>
              </p:nvSpPr>
              <p:spPr>
                <a:xfrm>
                  <a:off x="9771987" y="1406601"/>
                  <a:ext cx="2143320" cy="90479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33753CA3-23FB-F581-99F8-ABB5653F93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98217" y="1448651"/>
                  <a:ext cx="1609800" cy="268300"/>
                </a:xfrm>
                <a:prstGeom prst="rect">
                  <a:avLst/>
                </a:prstGeom>
              </p:spPr>
            </p:pic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355ED73-F62E-3E16-87A8-270A8BE11D31}"/>
                    </a:ext>
                  </a:extLst>
                </p:cNvPr>
                <p:cNvSpPr/>
                <p:nvPr/>
              </p:nvSpPr>
              <p:spPr>
                <a:xfrm>
                  <a:off x="9830743" y="1716951"/>
                  <a:ext cx="2018357" cy="53094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4E0CD18-23AC-2892-68AD-8D6D16768186}"/>
                    </a:ext>
                  </a:extLst>
                </p:cNvPr>
                <p:cNvSpPr txBox="1"/>
                <p:nvPr/>
              </p:nvSpPr>
              <p:spPr>
                <a:xfrm>
                  <a:off x="9458270" y="1682400"/>
                  <a:ext cx="125730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i="1" dirty="0"/>
                    <a:t>Model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8D41933-5FA0-B03E-944C-96C50C228731}"/>
                    </a:ext>
                  </a:extLst>
                </p:cNvPr>
                <p:cNvSpPr txBox="1"/>
                <p:nvPr/>
              </p:nvSpPr>
              <p:spPr>
                <a:xfrm>
                  <a:off x="9641240" y="1906126"/>
                  <a:ext cx="171306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71450" indent="-171450" algn="ctr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Language-Ingest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8C5CBF2-3B22-0E74-8B9C-FCF972C2447B}"/>
                  </a:ext>
                </a:extLst>
              </p:cNvPr>
              <p:cNvGrpSpPr/>
              <p:nvPr/>
            </p:nvGrpSpPr>
            <p:grpSpPr>
              <a:xfrm>
                <a:off x="9458270" y="3221206"/>
                <a:ext cx="2460679" cy="1645113"/>
                <a:chOff x="9458270" y="2408301"/>
                <a:chExt cx="2460679" cy="1645113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0691AE5-0045-5FBF-D9C3-4BC5766FB04E}"/>
                    </a:ext>
                  </a:extLst>
                </p:cNvPr>
                <p:cNvSpPr/>
                <p:nvPr/>
              </p:nvSpPr>
              <p:spPr>
                <a:xfrm>
                  <a:off x="9768260" y="2408301"/>
                  <a:ext cx="2150689" cy="164511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732DD10F-2468-25EB-25C4-C5338A4991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98462" y="2451955"/>
                  <a:ext cx="1558919" cy="289441"/>
                </a:xfrm>
                <a:prstGeom prst="rect">
                  <a:avLst/>
                </a:prstGeom>
              </p:spPr>
            </p:pic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E8AF209-9F6B-CF69-6811-8E8B9473EAD6}"/>
                    </a:ext>
                  </a:extLst>
                </p:cNvPr>
                <p:cNvSpPr/>
                <p:nvPr/>
              </p:nvSpPr>
              <p:spPr>
                <a:xfrm>
                  <a:off x="9830743" y="2771237"/>
                  <a:ext cx="2018357" cy="119717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69F1C7E-ACE9-1A81-564B-E35C1D827CD3}"/>
                    </a:ext>
                  </a:extLst>
                </p:cNvPr>
                <p:cNvSpPr txBox="1"/>
                <p:nvPr/>
              </p:nvSpPr>
              <p:spPr>
                <a:xfrm>
                  <a:off x="9458270" y="2736685"/>
                  <a:ext cx="125730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i="1" dirty="0"/>
                    <a:t>Model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18ED117-139D-104E-A350-F0D531D85F4B}"/>
                    </a:ext>
                  </a:extLst>
                </p:cNvPr>
                <p:cNvSpPr txBox="1"/>
                <p:nvPr/>
              </p:nvSpPr>
              <p:spPr>
                <a:xfrm>
                  <a:off x="9859747" y="2931137"/>
                  <a:ext cx="1789757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ohs-gpt4-1106-preview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ohs-gpt4-1106-1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ohs-gpt4-1106-2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ohs-gpt4-1106-3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ohs-gpt4-1106-4</a:t>
                  </a: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7FCFB68-64A0-3D4C-5B87-457A2B812448}"/>
                  </a:ext>
                </a:extLst>
              </p:cNvPr>
              <p:cNvGrpSpPr/>
              <p:nvPr/>
            </p:nvGrpSpPr>
            <p:grpSpPr>
              <a:xfrm>
                <a:off x="9458270" y="4960390"/>
                <a:ext cx="2460679" cy="1452985"/>
                <a:chOff x="9458270" y="4960390"/>
                <a:chExt cx="2460679" cy="1452985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0FA1861-15D1-DF1D-7B8F-8AA8E0F1E02B}"/>
                    </a:ext>
                  </a:extLst>
                </p:cNvPr>
                <p:cNvSpPr/>
                <p:nvPr/>
              </p:nvSpPr>
              <p:spPr>
                <a:xfrm>
                  <a:off x="9768260" y="4960390"/>
                  <a:ext cx="2150689" cy="145298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33CD004-1D2A-60C5-E26F-561927AA5265}"/>
                    </a:ext>
                  </a:extLst>
                </p:cNvPr>
                <p:cNvSpPr/>
                <p:nvPr/>
              </p:nvSpPr>
              <p:spPr>
                <a:xfrm>
                  <a:off x="9830743" y="5323326"/>
                  <a:ext cx="2018357" cy="101397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3694D19-4E4D-AD41-2A58-E40FBC319BE9}"/>
                    </a:ext>
                  </a:extLst>
                </p:cNvPr>
                <p:cNvSpPr txBox="1"/>
                <p:nvPr/>
              </p:nvSpPr>
              <p:spPr>
                <a:xfrm>
                  <a:off x="9458270" y="5288774"/>
                  <a:ext cx="125730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i="1" dirty="0"/>
                    <a:t>Model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24A1838-6D6E-8923-560D-152407455F3A}"/>
                    </a:ext>
                  </a:extLst>
                </p:cNvPr>
                <p:cNvSpPr txBox="1"/>
                <p:nvPr/>
              </p:nvSpPr>
              <p:spPr>
                <a:xfrm>
                  <a:off x="9859747" y="5483226"/>
                  <a:ext cx="1951253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ohs-gpt4-1106-preview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ohs-gpt4-1106-preview-1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ohs-gpt4-1106-preview-2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i="1" dirty="0"/>
                    <a:t>ohs-gpt4-1106-preview-3</a:t>
                  </a:r>
                </a:p>
              </p:txBody>
            </p:sp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E5FAC2DE-BD70-1D8E-7788-B6E112EB8C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24622" y="4998032"/>
                  <a:ext cx="1747273" cy="283047"/>
                </a:xfrm>
                <a:prstGeom prst="rect">
                  <a:avLst/>
                </a:prstGeom>
              </p:spPr>
            </p:pic>
          </p:grp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69D2131-36C6-0DDC-50D7-5E9F6DFFFE01}"/>
                </a:ext>
              </a:extLst>
            </p:cNvPr>
            <p:cNvSpPr txBox="1"/>
            <p:nvPr/>
          </p:nvSpPr>
          <p:spPr>
            <a:xfrm>
              <a:off x="6857999" y="6044531"/>
              <a:ext cx="1358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10.0.0.0/16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2ACC17B-5D24-F1AB-694A-4C775A8B6B5D}"/>
                </a:ext>
              </a:extLst>
            </p:cNvPr>
            <p:cNvSpPr txBox="1"/>
            <p:nvPr/>
          </p:nvSpPr>
          <p:spPr>
            <a:xfrm>
              <a:off x="10931179" y="2336703"/>
              <a:ext cx="1358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10.0.0.6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C2778F8-681A-4463-141D-F2410B9B3B0B}"/>
                </a:ext>
              </a:extLst>
            </p:cNvPr>
            <p:cNvSpPr txBox="1"/>
            <p:nvPr/>
          </p:nvSpPr>
          <p:spPr>
            <a:xfrm>
              <a:off x="10890146" y="3380881"/>
              <a:ext cx="1358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10.0.0.10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16BB0F8-926F-0672-4BD6-38C5E90106FF}"/>
                </a:ext>
              </a:extLst>
            </p:cNvPr>
            <p:cNvSpPr txBox="1"/>
            <p:nvPr/>
          </p:nvSpPr>
          <p:spPr>
            <a:xfrm>
              <a:off x="10886626" y="5118932"/>
              <a:ext cx="1358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10.0.0.7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51076D-8BE2-993D-D016-2B2B4F25B365}"/>
                </a:ext>
              </a:extLst>
            </p:cNvPr>
            <p:cNvSpPr txBox="1"/>
            <p:nvPr/>
          </p:nvSpPr>
          <p:spPr>
            <a:xfrm>
              <a:off x="6871050" y="5385065"/>
              <a:ext cx="1358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10.0.0.13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DE1228-C509-9BF7-FAB3-B373A795A770}"/>
                </a:ext>
              </a:extLst>
            </p:cNvPr>
            <p:cNvSpPr txBox="1"/>
            <p:nvPr/>
          </p:nvSpPr>
          <p:spPr>
            <a:xfrm>
              <a:off x="6171640" y="4762823"/>
              <a:ext cx="1358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ohs-</a:t>
              </a:r>
              <a:r>
                <a:rPr lang="en-US" sz="1200" i="1" dirty="0" err="1"/>
                <a:t>vm</a:t>
              </a:r>
              <a:endParaRPr lang="en-US" sz="1200" i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E501161-7B91-083F-E21D-F78EFEFC12DC}"/>
                </a:ext>
              </a:extLst>
            </p:cNvPr>
            <p:cNvSpPr txBox="1"/>
            <p:nvPr/>
          </p:nvSpPr>
          <p:spPr>
            <a:xfrm>
              <a:off x="355600" y="4418721"/>
              <a:ext cx="14097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ohs-</a:t>
              </a:r>
              <a:r>
                <a:rPr lang="en-US" sz="1200" i="1" dirty="0" err="1"/>
                <a:t>vm</a:t>
              </a:r>
              <a:r>
                <a:rPr lang="en-US" sz="1200" i="1" dirty="0"/>
                <a:t>-</a:t>
              </a:r>
              <a:r>
                <a:rPr lang="en-US" sz="1200" i="1" dirty="0" err="1"/>
                <a:t>aws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0eb21b-c7ba-41ef-888d-2017ec9e135c" xsi:nil="true"/>
    <lcf76f155ced4ddcb4097134ff3c332f xmlns="e264c531-954e-4de5-8446-a7b225d8029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93977E8549549AF09E439FDCB2869" ma:contentTypeVersion="15" ma:contentTypeDescription="Create a new document." ma:contentTypeScope="" ma:versionID="e518a3f9907a4fdd004667352d901c01">
  <xsd:schema xmlns:xsd="http://www.w3.org/2001/XMLSchema" xmlns:xs="http://www.w3.org/2001/XMLSchema" xmlns:p="http://schemas.microsoft.com/office/2006/metadata/properties" xmlns:ns2="e264c531-954e-4de5-8446-a7b225d80293" xmlns:ns3="1d0eb21b-c7ba-41ef-888d-2017ec9e135c" targetNamespace="http://schemas.microsoft.com/office/2006/metadata/properties" ma:root="true" ma:fieldsID="af6ef1fef1efacfeca467c5af6bf2513" ns2:_="" ns3:_="">
    <xsd:import namespace="e264c531-954e-4de5-8446-a7b225d80293"/>
    <xsd:import namespace="1d0eb21b-c7ba-41ef-888d-2017ec9e1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4c531-954e-4de5-8446-a7b225d802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fba6fe22-92fc-4340-9dfe-c3685cff19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eb21b-c7ba-41ef-888d-2017ec9e135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f1fca35-e8eb-4fda-a069-2e2465cc01e2}" ma:internalName="TaxCatchAll" ma:showField="CatchAllData" ma:web="1d0eb21b-c7ba-41ef-888d-2017ec9e1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D5FB83-C08F-40F3-B98B-542B77B9FE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EE505C-3207-40DF-A985-BD5ECF703C09}">
  <ds:schemaRefs>
    <ds:schemaRef ds:uri="http://schemas.microsoft.com/office/2006/metadata/properties"/>
    <ds:schemaRef ds:uri="http://schemas.microsoft.com/office/infopath/2007/PartnerControls"/>
    <ds:schemaRef ds:uri="1d0eb21b-c7ba-41ef-888d-2017ec9e135c"/>
    <ds:schemaRef ds:uri="e264c531-954e-4de5-8446-a7b225d80293"/>
  </ds:schemaRefs>
</ds:datastoreItem>
</file>

<file path=customXml/itemProps3.xml><?xml version="1.0" encoding="utf-8"?>
<ds:datastoreItem xmlns:ds="http://schemas.openxmlformats.org/officeDocument/2006/customXml" ds:itemID="{C1702624-E4CA-4B17-9488-83BC15FA5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64c531-954e-4de5-8446-a7b225d80293"/>
    <ds:schemaRef ds:uri="1d0eb21b-c7ba-41ef-888d-2017ec9e13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377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WordVisi_MSFontService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Pinney</dc:creator>
  <cp:lastModifiedBy>Katy Barone</cp:lastModifiedBy>
  <cp:revision>9</cp:revision>
  <dcterms:created xsi:type="dcterms:W3CDTF">2023-12-06T16:35:51Z</dcterms:created>
  <dcterms:modified xsi:type="dcterms:W3CDTF">2024-03-13T15:28:31Z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0x01010083593977E8549549AF09E439FDCB2869</vt:lpwstr>
  </property>
  <property fmtid="{D5CDD505-2E9C-101B-9397-08002B2CF9AE}" pid="3" name="MSIP_Label_3aa8260a-7c37-4ae1-98c3-662065a2dc27_Enabled">
    <vt:lpwstr>true</vt:lpwstr>
  </property>
  <property fmtid="{D5CDD505-2E9C-101B-9397-08002B2CF9AE}" pid="4" name="MSIP_Label_3aa8260a-7c37-4ae1-98c3-662065a2dc27_SetDate">
    <vt:lpwstr>2023-12-06T17:11:53Z</vt:lpwstr>
  </property>
  <property fmtid="{D5CDD505-2E9C-101B-9397-08002B2CF9AE}" pid="5" name="MSIP_Label_3aa8260a-7c37-4ae1-98c3-662065a2dc27_Method">
    <vt:lpwstr>Standard</vt:lpwstr>
  </property>
  <property fmtid="{D5CDD505-2E9C-101B-9397-08002B2CF9AE}" pid="6" name="MSIP_Label_3aa8260a-7c37-4ae1-98c3-662065a2dc27_Name">
    <vt:lpwstr>Proprietary</vt:lpwstr>
  </property>
  <property fmtid="{D5CDD505-2E9C-101B-9397-08002B2CF9AE}" pid="7" name="MSIP_Label_3aa8260a-7c37-4ae1-98c3-662065a2dc27_SiteId">
    <vt:lpwstr>fbe35538-a5fc-4717-b821-ca7bca05353f</vt:lpwstr>
  </property>
  <property fmtid="{D5CDD505-2E9C-101B-9397-08002B2CF9AE}" pid="8" name="MSIP_Label_3aa8260a-7c37-4ae1-98c3-662065a2dc27_ActionId">
    <vt:lpwstr>56e35521-447d-4778-bde6-a862d4bf98c0</vt:lpwstr>
  </property>
  <property fmtid="{D5CDD505-2E9C-101B-9397-08002B2CF9AE}" pid="9" name="MSIP_Label_3aa8260a-7c37-4ae1-98c3-662065a2dc27_ContentBits">
    <vt:lpwstr>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Proprietary</vt:lpwstr>
  </property>
</Properties>
</file>