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EFBA06-7587-4E2A-BCD0-3ECFD528692D}"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267859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FBA06-7587-4E2A-BCD0-3ECFD528692D}"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405099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FBA06-7587-4E2A-BCD0-3ECFD528692D}"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47091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FBA06-7587-4E2A-BCD0-3ECFD528692D}"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257188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EFBA06-7587-4E2A-BCD0-3ECFD528692D}"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411115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EFBA06-7587-4E2A-BCD0-3ECFD528692D}"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74451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EFBA06-7587-4E2A-BCD0-3ECFD528692D}"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140346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EFBA06-7587-4E2A-BCD0-3ECFD528692D}"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303209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BA06-7587-4E2A-BCD0-3ECFD528692D}"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323335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FBA06-7587-4E2A-BCD0-3ECFD528692D}"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39881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FBA06-7587-4E2A-BCD0-3ECFD528692D}"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5A156-0B0F-4B3D-92BD-C0C1AD44C514}" type="slidenum">
              <a:rPr lang="en-US" smtClean="0"/>
              <a:t>‹#›</a:t>
            </a:fld>
            <a:endParaRPr lang="en-US"/>
          </a:p>
        </p:txBody>
      </p:sp>
    </p:spTree>
    <p:extLst>
      <p:ext uri="{BB962C8B-B14F-4D97-AF65-F5344CB8AC3E}">
        <p14:creationId xmlns:p14="http://schemas.microsoft.com/office/powerpoint/2010/main" val="369310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BA06-7587-4E2A-BCD0-3ECFD528692D}" type="datetimeFigureOut">
              <a:rPr lang="en-US" smtClean="0"/>
              <a:t>6/27/2018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5A156-0B0F-4B3D-92BD-C0C1AD44C514}" type="slidenum">
              <a:rPr lang="en-US" smtClean="0"/>
              <a:t>‹#›</a:t>
            </a:fld>
            <a:endParaRPr lang="en-US"/>
          </a:p>
        </p:txBody>
      </p:sp>
    </p:spTree>
    <p:extLst>
      <p:ext uri="{BB962C8B-B14F-4D97-AF65-F5344CB8AC3E}">
        <p14:creationId xmlns:p14="http://schemas.microsoft.com/office/powerpoint/2010/main" val="361150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22974"/>
            <a:ext cx="9144000" cy="2387600"/>
          </a:xfrm>
        </p:spPr>
        <p:txBody>
          <a:bodyPr/>
          <a:lstStyle/>
          <a:p>
            <a:r>
              <a:rPr lang="en-US" dirty="0"/>
              <a:t>DSColab Spring 2018 </a:t>
            </a:r>
            <a:br>
              <a:rPr lang="en-US" dirty="0"/>
            </a:br>
            <a:r>
              <a:rPr lang="en-US" sz="3600" dirty="0"/>
              <a:t>Midway Capstone </a:t>
            </a:r>
          </a:p>
        </p:txBody>
      </p:sp>
      <p:sp>
        <p:nvSpPr>
          <p:cNvPr id="3" name="Subtitle 2"/>
          <p:cNvSpPr>
            <a:spLocks noGrp="1"/>
          </p:cNvSpPr>
          <p:nvPr>
            <p:ph type="subTitle" idx="1"/>
          </p:nvPr>
        </p:nvSpPr>
        <p:spPr>
          <a:xfrm>
            <a:off x="3048000" y="4674699"/>
            <a:ext cx="9144000" cy="1655762"/>
          </a:xfrm>
        </p:spPr>
        <p:txBody>
          <a:bodyPr>
            <a:normAutofit/>
          </a:bodyPr>
          <a:lstStyle/>
          <a:p>
            <a:pPr algn="l"/>
            <a:endParaRPr lang="en-US" sz="2000" dirty="0">
              <a:latin typeface="+mj-lt"/>
            </a:endParaRPr>
          </a:p>
          <a:p>
            <a:pPr algn="r"/>
            <a:r>
              <a:rPr lang="en-US" sz="2000" dirty="0">
                <a:latin typeface="+mj-lt"/>
              </a:rPr>
              <a:t>Abhivyakti Sawarkar</a:t>
            </a:r>
          </a:p>
          <a:p>
            <a:pPr algn="r"/>
            <a:r>
              <a:rPr lang="en-US" sz="2000" dirty="0">
                <a:latin typeface="+mj-lt"/>
              </a:rPr>
              <a:t>FDA</a:t>
            </a:r>
          </a:p>
        </p:txBody>
      </p:sp>
      <p:pic>
        <p:nvPicPr>
          <p:cNvPr id="4" name="Picture 3"/>
          <p:cNvPicPr>
            <a:picLocks noChangeAspect="1"/>
          </p:cNvPicPr>
          <p:nvPr/>
        </p:nvPicPr>
        <p:blipFill>
          <a:blip r:embed="rId2"/>
          <a:stretch>
            <a:fillRect/>
          </a:stretch>
        </p:blipFill>
        <p:spPr>
          <a:xfrm>
            <a:off x="3168826" y="3191608"/>
            <a:ext cx="5854346" cy="3412519"/>
          </a:xfrm>
          <a:prstGeom prst="rect">
            <a:avLst/>
          </a:prstGeom>
        </p:spPr>
      </p:pic>
    </p:spTree>
    <p:extLst>
      <p:ext uri="{BB962C8B-B14F-4D97-AF65-F5344CB8AC3E}">
        <p14:creationId xmlns:p14="http://schemas.microsoft.com/office/powerpoint/2010/main" val="429216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Objectives</a:t>
            </a:r>
          </a:p>
        </p:txBody>
      </p:sp>
      <p:sp>
        <p:nvSpPr>
          <p:cNvPr id="3" name="Content Placeholder 2"/>
          <p:cNvSpPr>
            <a:spLocks noGrp="1"/>
          </p:cNvSpPr>
          <p:nvPr>
            <p:ph idx="1"/>
          </p:nvPr>
        </p:nvSpPr>
        <p:spPr/>
        <p:txBody>
          <a:bodyPr>
            <a:noAutofit/>
          </a:bodyPr>
          <a:lstStyle/>
          <a:p>
            <a:r>
              <a:rPr lang="en-US" sz="1800" dirty="0">
                <a:latin typeface="+mj-lt"/>
              </a:rPr>
              <a:t>To explore drug-causality and predict high causality narratives the FAERS dataset</a:t>
            </a:r>
          </a:p>
          <a:p>
            <a:pPr marL="0" indent="0">
              <a:buNone/>
            </a:pP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122240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Describe your dataset </a:t>
            </a:r>
          </a:p>
        </p:txBody>
      </p:sp>
      <p:sp>
        <p:nvSpPr>
          <p:cNvPr id="3" name="Content Placeholder 2"/>
          <p:cNvSpPr>
            <a:spLocks noGrp="1"/>
          </p:cNvSpPr>
          <p:nvPr>
            <p:ph idx="1"/>
          </p:nvPr>
        </p:nvSpPr>
        <p:spPr>
          <a:xfrm>
            <a:off x="326993" y="1690688"/>
            <a:ext cx="4552523" cy="4351338"/>
          </a:xfrm>
        </p:spPr>
        <p:txBody>
          <a:bodyPr>
            <a:normAutofit/>
          </a:bodyPr>
          <a:lstStyle/>
          <a:p>
            <a:r>
              <a:rPr lang="en-US" sz="1800" dirty="0">
                <a:latin typeface="+mj-lt"/>
              </a:rPr>
              <a:t>FDA’s Adverse Event Reporting System (FAERS) supports FDA's post-marketing safety surveillance program for all marketed drug and therapeutic biologic products.</a:t>
            </a:r>
          </a:p>
          <a:p>
            <a:endParaRPr lang="en-US" sz="1800" dirty="0">
              <a:latin typeface="+mj-lt"/>
            </a:endParaRPr>
          </a:p>
          <a:p>
            <a:r>
              <a:rPr lang="en-US" sz="1800" dirty="0">
                <a:latin typeface="+mj-lt"/>
              </a:rPr>
              <a:t>It contains adverse event reports FDA has received from manufacturers as required by regulation along with reports received directly from consumers and healthcare professionals. </a:t>
            </a:r>
          </a:p>
          <a:p>
            <a:endParaRPr lang="en-US" sz="1800" dirty="0">
              <a:latin typeface="+mj-lt"/>
            </a:endParaRPr>
          </a:p>
          <a:p>
            <a:endParaRPr lang="en-US" sz="1800" dirty="0">
              <a:latin typeface="+mj-lt"/>
            </a:endParaRPr>
          </a:p>
          <a:p>
            <a:endParaRPr lang="en-US" sz="1800" dirty="0">
              <a:latin typeface="+mj-lt"/>
            </a:endParaRPr>
          </a:p>
        </p:txBody>
      </p:sp>
      <p:pic>
        <p:nvPicPr>
          <p:cNvPr id="4" name="Picture 3"/>
          <p:cNvPicPr>
            <a:picLocks noChangeAspect="1"/>
          </p:cNvPicPr>
          <p:nvPr/>
        </p:nvPicPr>
        <p:blipFill>
          <a:blip r:embed="rId2"/>
          <a:stretch>
            <a:fillRect/>
          </a:stretch>
        </p:blipFill>
        <p:spPr>
          <a:xfrm>
            <a:off x="4942312" y="3861471"/>
            <a:ext cx="7217447" cy="2931136"/>
          </a:xfrm>
          <a:prstGeom prst="rect">
            <a:avLst/>
          </a:prstGeom>
        </p:spPr>
      </p:pic>
      <p:pic>
        <p:nvPicPr>
          <p:cNvPr id="5" name="Picture 4"/>
          <p:cNvPicPr>
            <a:picLocks noChangeAspect="1"/>
          </p:cNvPicPr>
          <p:nvPr/>
        </p:nvPicPr>
        <p:blipFill>
          <a:blip r:embed="rId3"/>
          <a:stretch>
            <a:fillRect/>
          </a:stretch>
        </p:blipFill>
        <p:spPr>
          <a:xfrm>
            <a:off x="5979075" y="825293"/>
            <a:ext cx="5161512" cy="2757610"/>
          </a:xfrm>
          <a:prstGeom prst="rect">
            <a:avLst/>
          </a:prstGeom>
        </p:spPr>
      </p:pic>
      <p:pic>
        <p:nvPicPr>
          <p:cNvPr id="6" name="Picture 5"/>
          <p:cNvPicPr>
            <a:picLocks noChangeAspect="1"/>
          </p:cNvPicPr>
          <p:nvPr/>
        </p:nvPicPr>
        <p:blipFill>
          <a:blip r:embed="rId4"/>
          <a:stretch>
            <a:fillRect/>
          </a:stretch>
        </p:blipFill>
        <p:spPr>
          <a:xfrm>
            <a:off x="6126178" y="165424"/>
            <a:ext cx="1636455" cy="443661"/>
          </a:xfrm>
          <a:prstGeom prst="rect">
            <a:avLst/>
          </a:prstGeom>
        </p:spPr>
      </p:pic>
      <p:pic>
        <p:nvPicPr>
          <p:cNvPr id="7" name="Picture 6"/>
          <p:cNvPicPr>
            <a:picLocks noChangeAspect="1"/>
          </p:cNvPicPr>
          <p:nvPr/>
        </p:nvPicPr>
        <p:blipFill>
          <a:blip r:embed="rId5"/>
          <a:stretch>
            <a:fillRect/>
          </a:stretch>
        </p:blipFill>
        <p:spPr>
          <a:xfrm>
            <a:off x="7762633" y="165424"/>
            <a:ext cx="1926655" cy="441379"/>
          </a:xfrm>
          <a:prstGeom prst="rect">
            <a:avLst/>
          </a:prstGeom>
        </p:spPr>
      </p:pic>
      <p:pic>
        <p:nvPicPr>
          <p:cNvPr id="8" name="Picture 7"/>
          <p:cNvPicPr>
            <a:picLocks noChangeAspect="1"/>
          </p:cNvPicPr>
          <p:nvPr/>
        </p:nvPicPr>
        <p:blipFill>
          <a:blip r:embed="rId6"/>
          <a:stretch>
            <a:fillRect/>
          </a:stretch>
        </p:blipFill>
        <p:spPr>
          <a:xfrm>
            <a:off x="9689288" y="165685"/>
            <a:ext cx="1451299" cy="460168"/>
          </a:xfrm>
          <a:prstGeom prst="rect">
            <a:avLst/>
          </a:prstGeom>
        </p:spPr>
      </p:pic>
    </p:spTree>
    <p:extLst>
      <p:ext uri="{BB962C8B-B14F-4D97-AF65-F5344CB8AC3E}">
        <p14:creationId xmlns:p14="http://schemas.microsoft.com/office/powerpoint/2010/main" val="213638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Describe your dataset </a:t>
            </a: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838200" y="182257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j-lt"/>
              </a:rPr>
              <a:t>FDA’s Adverse Event Reporting System (FAERS) supports FDA's post-marketing safety surveillance program for all marketed drug and therapeutic biologic products. </a:t>
            </a:r>
          </a:p>
          <a:p>
            <a:r>
              <a:rPr lang="en-US" sz="1800" dirty="0">
                <a:latin typeface="+mj-lt"/>
              </a:rPr>
              <a:t>It contains adverse event reports that FDA has received from manufacturers as required by regulation along with reports received directly from consumers and healthcare professionals. </a:t>
            </a:r>
          </a:p>
          <a:p>
            <a:r>
              <a:rPr lang="en-US" sz="1800" dirty="0">
                <a:latin typeface="+mj-lt"/>
              </a:rPr>
              <a:t>FAERS contains &gt;15 million narratives</a:t>
            </a:r>
          </a:p>
          <a:p>
            <a:r>
              <a:rPr lang="en-US" sz="1800" dirty="0">
                <a:latin typeface="+mj-lt"/>
              </a:rPr>
              <a:t>Pilot set - curated and human feature engineered set of FAERS narratives of 298 rows and 207 columns parred down to 298 x 14 relevant columns. </a:t>
            </a:r>
          </a:p>
          <a:p>
            <a:r>
              <a:rPr lang="en-US" sz="1800" dirty="0">
                <a:latin typeface="+mj-lt"/>
              </a:rPr>
              <a:t>Test set of 900 rows. Universe of 15M</a:t>
            </a:r>
          </a:p>
          <a:p>
            <a:endParaRPr lang="en-US" sz="1800" dirty="0">
              <a:latin typeface="+mj-lt"/>
            </a:endParaRPr>
          </a:p>
          <a:p>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168573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the problem and who is the end user?</a:t>
            </a:r>
          </a:p>
        </p:txBody>
      </p:sp>
      <p:sp>
        <p:nvSpPr>
          <p:cNvPr id="3" name="Content Placeholder 2"/>
          <p:cNvSpPr>
            <a:spLocks noGrp="1"/>
          </p:cNvSpPr>
          <p:nvPr>
            <p:ph idx="1"/>
          </p:nvPr>
        </p:nvSpPr>
        <p:spPr/>
        <p:txBody>
          <a:bodyPr>
            <a:normAutofit/>
          </a:bodyPr>
          <a:lstStyle/>
          <a:p>
            <a:r>
              <a:rPr lang="en-US" sz="1800" dirty="0">
                <a:latin typeface="+mj-lt"/>
              </a:rPr>
              <a:t>Safety signal reliability from post marketing safety surveillance requires confidence in “drug-causality” and hence prediction of high causality FAERS data (including narratives) is important. </a:t>
            </a:r>
          </a:p>
          <a:p>
            <a:r>
              <a:rPr lang="en-US" sz="1800" dirty="0">
                <a:latin typeface="+mj-lt"/>
              </a:rPr>
              <a:t>Linguistic landscape for FAERS narratives remains unexplored. </a:t>
            </a:r>
          </a:p>
          <a:p>
            <a:endParaRPr lang="en-US" sz="1800" dirty="0">
              <a:latin typeface="+mj-lt"/>
            </a:endParaRPr>
          </a:p>
          <a:p>
            <a:r>
              <a:rPr lang="en-US" sz="1800" dirty="0">
                <a:latin typeface="+mj-lt"/>
              </a:rPr>
              <a:t>End users: </a:t>
            </a:r>
          </a:p>
          <a:p>
            <a:pPr lvl="1"/>
            <a:r>
              <a:rPr lang="en-US" sz="1800" dirty="0">
                <a:latin typeface="+mj-lt"/>
              </a:rPr>
              <a:t>Regulatory decision makers </a:t>
            </a:r>
          </a:p>
          <a:p>
            <a:pPr lvl="1"/>
            <a:r>
              <a:rPr lang="en-US" sz="1800" dirty="0">
                <a:latin typeface="+mj-lt"/>
              </a:rPr>
              <a:t>Reviewers</a:t>
            </a:r>
          </a:p>
          <a:p>
            <a:pPr lvl="1"/>
            <a:r>
              <a:rPr lang="en-US" sz="1800" dirty="0">
                <a:latin typeface="+mj-lt"/>
              </a:rPr>
              <a:t>Office of Surveillance &amp; Epidemiology </a:t>
            </a:r>
          </a:p>
          <a:p>
            <a:pPr lvl="1"/>
            <a:r>
              <a:rPr lang="en-US" sz="1800" dirty="0">
                <a:latin typeface="+mj-lt"/>
              </a:rPr>
              <a:t>Office of Translational Sciences </a:t>
            </a:r>
          </a:p>
          <a:p>
            <a:endParaRPr lang="en-US" sz="1600" dirty="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425284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are the variables of interest and how are they distributed? </a:t>
            </a:r>
          </a:p>
        </p:txBody>
      </p:sp>
      <p:sp>
        <p:nvSpPr>
          <p:cNvPr id="3" name="Content Placeholder 2"/>
          <p:cNvSpPr>
            <a:spLocks noGrp="1"/>
          </p:cNvSpPr>
          <p:nvPr>
            <p:ph idx="1"/>
          </p:nvPr>
        </p:nvSpPr>
        <p:spPr/>
        <p:txBody>
          <a:bodyPr>
            <a:normAutofit/>
          </a:bodyPr>
          <a:lstStyle/>
          <a:p>
            <a:r>
              <a:rPr lang="en-US" sz="1800" dirty="0">
                <a:latin typeface="+mj-lt"/>
              </a:rPr>
              <a:t>Patients </a:t>
            </a:r>
          </a:p>
          <a:p>
            <a:r>
              <a:rPr lang="en-US" sz="1800" dirty="0">
                <a:latin typeface="+mj-lt"/>
              </a:rPr>
              <a:t>Drugs, Adverse Events, Patient outcomes</a:t>
            </a:r>
          </a:p>
          <a:p>
            <a:r>
              <a:rPr lang="en-US" sz="1800" dirty="0">
                <a:latin typeface="+mj-lt"/>
              </a:rPr>
              <a:t>Report Type</a:t>
            </a:r>
          </a:p>
          <a:p>
            <a:endParaRPr lang="en-US" sz="1800" dirty="0">
              <a:latin typeface="+mj-lt"/>
            </a:endParaRPr>
          </a:p>
          <a:p>
            <a:endParaRPr lang="en-US" sz="1800" dirty="0">
              <a:latin typeface="+mj-lt"/>
            </a:endParaRPr>
          </a:p>
          <a:p>
            <a:endParaRPr lang="en-US" sz="1800" dirty="0">
              <a:latin typeface="+mj-lt"/>
            </a:endParaRPr>
          </a:p>
          <a:p>
            <a:r>
              <a:rPr lang="en-US" sz="1800" dirty="0">
                <a:latin typeface="+mj-lt"/>
              </a:rPr>
              <a:t>Reporter</a:t>
            </a: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74526400"/>
              </p:ext>
            </p:extLst>
          </p:nvPr>
        </p:nvGraphicFramePr>
        <p:xfrm>
          <a:off x="2912207" y="4001294"/>
          <a:ext cx="2365129" cy="2101101"/>
        </p:xfrm>
        <a:graphic>
          <a:graphicData uri="http://schemas.openxmlformats.org/drawingml/2006/table">
            <a:tbl>
              <a:tblPr firstRow="1" bandRow="1">
                <a:tableStyleId>{00A15C55-8517-42AA-B614-E9B94910E393}</a:tableStyleId>
              </a:tblPr>
              <a:tblGrid>
                <a:gridCol w="1776044">
                  <a:extLst>
                    <a:ext uri="{9D8B030D-6E8A-4147-A177-3AD203B41FA5}">
                      <a16:colId xmlns:a16="http://schemas.microsoft.com/office/drawing/2014/main" val="570896056"/>
                    </a:ext>
                  </a:extLst>
                </a:gridCol>
                <a:gridCol w="589085">
                  <a:extLst>
                    <a:ext uri="{9D8B030D-6E8A-4147-A177-3AD203B41FA5}">
                      <a16:colId xmlns:a16="http://schemas.microsoft.com/office/drawing/2014/main" val="2398956188"/>
                    </a:ext>
                  </a:extLst>
                </a:gridCol>
              </a:tblGrid>
              <a:tr h="370840">
                <a:tc>
                  <a:txBody>
                    <a:bodyPr/>
                    <a:lstStyle/>
                    <a:p>
                      <a:r>
                        <a:rPr lang="en-US" sz="1400" dirty="0">
                          <a:latin typeface="+mj-lt"/>
                        </a:rPr>
                        <a:t>Reporter</a:t>
                      </a:r>
                    </a:p>
                  </a:txBody>
                  <a:tcPr/>
                </a:tc>
                <a:tc>
                  <a:txBody>
                    <a:bodyPr/>
                    <a:lstStyle/>
                    <a:p>
                      <a:r>
                        <a:rPr lang="en-US" sz="1400" dirty="0">
                          <a:latin typeface="+mj-lt"/>
                        </a:rPr>
                        <a:t>#</a:t>
                      </a:r>
                    </a:p>
                  </a:txBody>
                  <a:tcPr/>
                </a:tc>
                <a:extLst>
                  <a:ext uri="{0D108BD9-81ED-4DB2-BD59-A6C34878D82A}">
                    <a16:rowId xmlns:a16="http://schemas.microsoft.com/office/drawing/2014/main" val="3472236961"/>
                  </a:ext>
                </a:extLst>
              </a:tr>
              <a:tr h="244361">
                <a:tc>
                  <a:txBody>
                    <a:bodyPr/>
                    <a:lstStyle/>
                    <a:p>
                      <a:pPr algn="l" fontAlgn="b"/>
                      <a:r>
                        <a:rPr lang="en-US" sz="1400" u="none" strike="noStrike" dirty="0">
                          <a:effectLst/>
                          <a:latin typeface="+mj-lt"/>
                        </a:rPr>
                        <a:t>Consumer</a:t>
                      </a:r>
                      <a:endParaRPr lang="en-US" sz="1400" b="0" i="0" u="none" strike="noStrike" dirty="0">
                        <a:solidFill>
                          <a:srgbClr val="000000"/>
                        </a:solidFill>
                        <a:effectLst/>
                        <a:latin typeface="+mj-lt"/>
                      </a:endParaRPr>
                    </a:p>
                  </a:txBody>
                  <a:tcPr marL="7620" marR="7620" marT="7620" marB="0" anchor="b"/>
                </a:tc>
                <a:tc>
                  <a:txBody>
                    <a:bodyPr/>
                    <a:lstStyle/>
                    <a:p>
                      <a:pPr algn="l" fontAlgn="b"/>
                      <a:r>
                        <a:rPr lang="en-US" sz="1400" u="none" strike="noStrike">
                          <a:effectLst/>
                          <a:latin typeface="+mj-lt"/>
                        </a:rPr>
                        <a:t>106</a:t>
                      </a:r>
                      <a:endParaRPr lang="en-US" sz="14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3176464795"/>
                  </a:ext>
                </a:extLst>
              </a:tr>
              <a:tr h="307731">
                <a:tc>
                  <a:txBody>
                    <a:bodyPr/>
                    <a:lstStyle/>
                    <a:p>
                      <a:pPr algn="l" fontAlgn="b"/>
                      <a:r>
                        <a:rPr lang="en-US" sz="1400" u="none" strike="noStrike" dirty="0">
                          <a:effectLst/>
                          <a:latin typeface="+mj-lt"/>
                        </a:rPr>
                        <a:t>MD</a:t>
                      </a:r>
                      <a:endParaRPr lang="en-US" sz="1400" b="0" i="0" u="none" strike="noStrike" dirty="0">
                        <a:solidFill>
                          <a:srgbClr val="000000"/>
                        </a:solidFill>
                        <a:effectLst/>
                        <a:latin typeface="+mj-lt"/>
                      </a:endParaRPr>
                    </a:p>
                  </a:txBody>
                  <a:tcPr marL="7620" marR="7620" marT="7620" marB="0" anchor="b"/>
                </a:tc>
                <a:tc>
                  <a:txBody>
                    <a:bodyPr/>
                    <a:lstStyle/>
                    <a:p>
                      <a:pPr algn="l" fontAlgn="b"/>
                      <a:r>
                        <a:rPr lang="en-US" sz="1400" u="none" strike="noStrike" dirty="0">
                          <a:effectLst/>
                          <a:latin typeface="+mj-lt"/>
                        </a:rPr>
                        <a:t>81</a:t>
                      </a:r>
                      <a:endParaRPr lang="en-US" sz="14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978520443"/>
                  </a:ext>
                </a:extLst>
              </a:tr>
              <a:tr h="298939">
                <a:tc>
                  <a:txBody>
                    <a:bodyPr/>
                    <a:lstStyle/>
                    <a:p>
                      <a:pPr algn="l" fontAlgn="b"/>
                      <a:r>
                        <a:rPr lang="en-US" sz="1400" u="none" strike="noStrike" dirty="0">
                          <a:effectLst/>
                          <a:latin typeface="+mj-lt"/>
                        </a:rPr>
                        <a:t>Healthcare Professional</a:t>
                      </a:r>
                      <a:endParaRPr lang="en-US" sz="1400" b="0" i="0" u="none" strike="noStrike" dirty="0">
                        <a:solidFill>
                          <a:srgbClr val="000000"/>
                        </a:solidFill>
                        <a:effectLst/>
                        <a:latin typeface="+mj-lt"/>
                      </a:endParaRPr>
                    </a:p>
                  </a:txBody>
                  <a:tcPr marL="7620" marR="7620" marT="7620" marB="0" anchor="b"/>
                </a:tc>
                <a:tc>
                  <a:txBody>
                    <a:bodyPr/>
                    <a:lstStyle/>
                    <a:p>
                      <a:pPr algn="l" fontAlgn="b"/>
                      <a:r>
                        <a:rPr lang="en-US" sz="1400" u="none" strike="noStrike" dirty="0">
                          <a:effectLst/>
                          <a:latin typeface="+mj-lt"/>
                        </a:rPr>
                        <a:t>59</a:t>
                      </a:r>
                      <a:endParaRPr lang="en-US" sz="14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166806082"/>
                  </a:ext>
                </a:extLst>
              </a:tr>
              <a:tr h="316523">
                <a:tc>
                  <a:txBody>
                    <a:bodyPr/>
                    <a:lstStyle/>
                    <a:p>
                      <a:pPr algn="l" fontAlgn="b"/>
                      <a:r>
                        <a:rPr lang="en-US" sz="1400" u="none" strike="noStrike" dirty="0">
                          <a:effectLst/>
                          <a:latin typeface="+mj-lt"/>
                        </a:rPr>
                        <a:t>Pharmacist</a:t>
                      </a:r>
                      <a:endParaRPr lang="en-US" sz="1400" b="0" i="0" u="none" strike="noStrike" dirty="0">
                        <a:solidFill>
                          <a:srgbClr val="000000"/>
                        </a:solidFill>
                        <a:effectLst/>
                        <a:latin typeface="+mj-lt"/>
                      </a:endParaRPr>
                    </a:p>
                  </a:txBody>
                  <a:tcPr marL="7620" marR="7620" marT="7620" marB="0" anchor="b"/>
                </a:tc>
                <a:tc>
                  <a:txBody>
                    <a:bodyPr/>
                    <a:lstStyle/>
                    <a:p>
                      <a:pPr algn="l" fontAlgn="b"/>
                      <a:r>
                        <a:rPr lang="en-US" sz="1400" u="none" strike="noStrike" dirty="0">
                          <a:effectLst/>
                          <a:latin typeface="+mj-lt"/>
                        </a:rPr>
                        <a:t>23</a:t>
                      </a:r>
                      <a:endParaRPr lang="en-US" sz="14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781801576"/>
                  </a:ext>
                </a:extLst>
              </a:tr>
              <a:tr h="316523">
                <a:tc>
                  <a:txBody>
                    <a:bodyPr/>
                    <a:lstStyle/>
                    <a:p>
                      <a:pPr algn="l" fontAlgn="b"/>
                      <a:r>
                        <a:rPr lang="en-US" sz="1400" u="none" strike="noStrike" dirty="0">
                          <a:effectLst/>
                          <a:latin typeface="+mj-lt"/>
                        </a:rPr>
                        <a:t>Lawyer</a:t>
                      </a:r>
                      <a:endParaRPr lang="en-US" sz="1400" b="0" i="0" u="none" strike="noStrike" dirty="0">
                        <a:solidFill>
                          <a:srgbClr val="000000"/>
                        </a:solidFill>
                        <a:effectLst/>
                        <a:latin typeface="+mj-lt"/>
                      </a:endParaRPr>
                    </a:p>
                  </a:txBody>
                  <a:tcPr marL="7620" marR="7620" marT="7620" marB="0" anchor="b"/>
                </a:tc>
                <a:tc>
                  <a:txBody>
                    <a:bodyPr/>
                    <a:lstStyle/>
                    <a:p>
                      <a:pPr algn="l" fontAlgn="b"/>
                      <a:r>
                        <a:rPr lang="en-US" sz="1400" u="none" strike="noStrike" dirty="0">
                          <a:effectLst/>
                          <a:latin typeface="+mj-lt"/>
                        </a:rPr>
                        <a:t>1</a:t>
                      </a:r>
                      <a:endParaRPr lang="en-US" sz="14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249913000"/>
                  </a:ext>
                </a:extLst>
              </a:tr>
              <a:tr h="246184">
                <a:tc>
                  <a:txBody>
                    <a:bodyPr/>
                    <a:lstStyle/>
                    <a:p>
                      <a:pPr algn="l" fontAlgn="b"/>
                      <a:r>
                        <a:rPr lang="en-US" sz="1400" u="none" strike="noStrike" dirty="0">
                          <a:effectLst/>
                          <a:latin typeface="+mj-lt"/>
                        </a:rPr>
                        <a:t>Registered Nurse</a:t>
                      </a:r>
                      <a:endParaRPr lang="en-US" sz="1400" b="0" i="0" u="none" strike="noStrike" dirty="0">
                        <a:solidFill>
                          <a:srgbClr val="000000"/>
                        </a:solidFill>
                        <a:effectLst/>
                        <a:latin typeface="+mj-lt"/>
                      </a:endParaRPr>
                    </a:p>
                  </a:txBody>
                  <a:tcPr marL="7620" marR="7620" marT="7620" marB="0" anchor="b"/>
                </a:tc>
                <a:tc>
                  <a:txBody>
                    <a:bodyPr/>
                    <a:lstStyle/>
                    <a:p>
                      <a:pPr algn="l" fontAlgn="b"/>
                      <a:r>
                        <a:rPr lang="en-US" sz="1400" u="none" strike="noStrike" dirty="0">
                          <a:effectLst/>
                          <a:latin typeface="+mj-lt"/>
                        </a:rPr>
                        <a:t>1</a:t>
                      </a:r>
                      <a:endParaRPr lang="en-US" sz="14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6024855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95823466"/>
              </p:ext>
            </p:extLst>
          </p:nvPr>
        </p:nvGraphicFramePr>
        <p:xfrm>
          <a:off x="2912207" y="2543063"/>
          <a:ext cx="1879601" cy="1112520"/>
        </p:xfrm>
        <a:graphic>
          <a:graphicData uri="http://schemas.openxmlformats.org/drawingml/2006/table">
            <a:tbl>
              <a:tblPr firstRow="1" bandRow="1">
                <a:tableStyleId>{00A15C55-8517-42AA-B614-E9B94910E393}</a:tableStyleId>
              </a:tblPr>
              <a:tblGrid>
                <a:gridCol w="1343270">
                  <a:extLst>
                    <a:ext uri="{9D8B030D-6E8A-4147-A177-3AD203B41FA5}">
                      <a16:colId xmlns:a16="http://schemas.microsoft.com/office/drawing/2014/main" val="2810832616"/>
                    </a:ext>
                  </a:extLst>
                </a:gridCol>
                <a:gridCol w="536331">
                  <a:extLst>
                    <a:ext uri="{9D8B030D-6E8A-4147-A177-3AD203B41FA5}">
                      <a16:colId xmlns:a16="http://schemas.microsoft.com/office/drawing/2014/main" val="840671039"/>
                    </a:ext>
                  </a:extLst>
                </a:gridCol>
              </a:tblGrid>
              <a:tr h="370840">
                <a:tc>
                  <a:txBody>
                    <a:bodyPr/>
                    <a:lstStyle/>
                    <a:p>
                      <a:r>
                        <a:rPr lang="en-US" sz="1400" dirty="0">
                          <a:latin typeface="+mj-lt"/>
                        </a:rPr>
                        <a:t>Report Type</a:t>
                      </a:r>
                    </a:p>
                  </a:txBody>
                  <a:tcPr/>
                </a:tc>
                <a:tc>
                  <a:txBody>
                    <a:bodyPr/>
                    <a:lstStyle/>
                    <a:p>
                      <a:r>
                        <a:rPr lang="en-US" sz="1400" dirty="0">
                          <a:latin typeface="+mj-lt"/>
                        </a:rPr>
                        <a:t>#</a:t>
                      </a:r>
                    </a:p>
                  </a:txBody>
                  <a:tcPr/>
                </a:tc>
                <a:extLst>
                  <a:ext uri="{0D108BD9-81ED-4DB2-BD59-A6C34878D82A}">
                    <a16:rowId xmlns:a16="http://schemas.microsoft.com/office/drawing/2014/main" val="2545994157"/>
                  </a:ext>
                </a:extLst>
              </a:tr>
              <a:tr h="370840">
                <a:tc>
                  <a:txBody>
                    <a:bodyPr/>
                    <a:lstStyle/>
                    <a:p>
                      <a:r>
                        <a:rPr lang="en-US" sz="1400" kern="1200" dirty="0">
                          <a:latin typeface="+mj-lt"/>
                        </a:rPr>
                        <a:t>Industry reports </a:t>
                      </a:r>
                      <a:endParaRPr lang="en-US" sz="1400" dirty="0">
                        <a:latin typeface="+mj-lt"/>
                      </a:endParaRPr>
                    </a:p>
                  </a:txBody>
                  <a:tcPr/>
                </a:tc>
                <a:tc>
                  <a:txBody>
                    <a:bodyPr/>
                    <a:lstStyle/>
                    <a:p>
                      <a:r>
                        <a:rPr lang="en-US" sz="1400" dirty="0">
                          <a:latin typeface="+mj-lt"/>
                        </a:rPr>
                        <a:t>273</a:t>
                      </a:r>
                    </a:p>
                  </a:txBody>
                  <a:tcPr/>
                </a:tc>
                <a:extLst>
                  <a:ext uri="{0D108BD9-81ED-4DB2-BD59-A6C34878D82A}">
                    <a16:rowId xmlns:a16="http://schemas.microsoft.com/office/drawing/2014/main" val="2504263535"/>
                  </a:ext>
                </a:extLst>
              </a:tr>
              <a:tr h="370840">
                <a:tc>
                  <a:txBody>
                    <a:bodyPr/>
                    <a:lstStyle/>
                    <a:p>
                      <a:r>
                        <a:rPr lang="en-US" sz="1400" kern="1200" dirty="0">
                          <a:latin typeface="+mj-lt"/>
                        </a:rPr>
                        <a:t>Direct reports </a:t>
                      </a:r>
                      <a:endParaRPr lang="en-US" sz="1400" dirty="0">
                        <a:latin typeface="+mj-lt"/>
                      </a:endParaRPr>
                    </a:p>
                  </a:txBody>
                  <a:tcPr/>
                </a:tc>
                <a:tc>
                  <a:txBody>
                    <a:bodyPr/>
                    <a:lstStyle/>
                    <a:p>
                      <a:r>
                        <a:rPr lang="en-US" sz="1400" dirty="0">
                          <a:latin typeface="+mj-lt"/>
                        </a:rPr>
                        <a:t>26</a:t>
                      </a:r>
                    </a:p>
                  </a:txBody>
                  <a:tcPr/>
                </a:tc>
                <a:extLst>
                  <a:ext uri="{0D108BD9-81ED-4DB2-BD59-A6C34878D82A}">
                    <a16:rowId xmlns:a16="http://schemas.microsoft.com/office/drawing/2014/main" val="1506440112"/>
                  </a:ext>
                </a:extLst>
              </a:tr>
            </a:tbl>
          </a:graphicData>
        </a:graphic>
      </p:graphicFrame>
    </p:spTree>
    <p:extLst>
      <p:ext uri="{BB962C8B-B14F-4D97-AF65-F5344CB8AC3E}">
        <p14:creationId xmlns:p14="http://schemas.microsoft.com/office/powerpoint/2010/main" val="74159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Approach</a:t>
            </a:r>
          </a:p>
        </p:txBody>
      </p:sp>
      <p:sp>
        <p:nvSpPr>
          <p:cNvPr id="3" name="Content Placeholder 2"/>
          <p:cNvSpPr>
            <a:spLocks noGrp="1"/>
          </p:cNvSpPr>
          <p:nvPr>
            <p:ph idx="1"/>
          </p:nvPr>
        </p:nvSpPr>
        <p:spPr/>
        <p:txBody>
          <a:bodyPr>
            <a:normAutofit/>
          </a:bodyPr>
          <a:lstStyle/>
          <a:p>
            <a:r>
              <a:rPr lang="en-US" sz="1600" dirty="0">
                <a:latin typeface="+mj-lt"/>
              </a:rPr>
              <a:t>Is your approach supervised or unsupervised? </a:t>
            </a:r>
          </a:p>
          <a:p>
            <a:pPr lvl="1"/>
            <a:r>
              <a:rPr lang="en-US" sz="1600" dirty="0">
                <a:latin typeface="+mj-lt"/>
              </a:rPr>
              <a:t>Determine drug causality with manual curation of narratives to develop binary gold standard</a:t>
            </a:r>
          </a:p>
          <a:p>
            <a:pPr lvl="1"/>
            <a:r>
              <a:rPr lang="en-US" sz="1600" dirty="0">
                <a:latin typeface="+mj-lt"/>
              </a:rPr>
              <a:t>Regression analysis with select variables (</a:t>
            </a:r>
            <a:r>
              <a:rPr lang="en-US" sz="1600" dirty="0">
                <a:latin typeface="+mj-lt"/>
              </a:rPr>
              <a:t>drug causality related to patient outcome, type of report, reporter profession, report type</a:t>
            </a:r>
            <a:r>
              <a:rPr lang="en-US" sz="1600" dirty="0">
                <a:latin typeface="+mj-lt"/>
              </a:rPr>
              <a:t>) to define relationship</a:t>
            </a:r>
          </a:p>
          <a:p>
            <a:pPr lvl="1"/>
            <a:r>
              <a:rPr lang="en-US" sz="1600" dirty="0">
                <a:latin typeface="+mj-lt"/>
              </a:rPr>
              <a:t>Exploratory cluster analysis (unsupervised) of the narratives</a:t>
            </a:r>
          </a:p>
          <a:p>
            <a:pPr lvl="1"/>
            <a:r>
              <a:rPr lang="en-US" sz="1600" dirty="0">
                <a:latin typeface="+mj-lt"/>
              </a:rPr>
              <a:t>Extract important features (patient, drug, ADE, reporter) with text mining and compare with human annotation</a:t>
            </a:r>
          </a:p>
          <a:p>
            <a:pPr lvl="1"/>
            <a:endParaRPr lang="en-US" sz="1600" dirty="0">
              <a:latin typeface="+mj-lt"/>
            </a:endParaRPr>
          </a:p>
          <a:p>
            <a:r>
              <a:rPr lang="en-US" sz="1600" dirty="0">
                <a:latin typeface="+mj-lt"/>
              </a:rPr>
              <a:t>If supervised what is your target variable? </a:t>
            </a:r>
          </a:p>
          <a:p>
            <a:pPr lvl="1"/>
            <a:r>
              <a:rPr lang="en-US" sz="1600" dirty="0">
                <a:latin typeface="+mj-lt"/>
              </a:rPr>
              <a:t>The “drug-causality” </a:t>
            </a:r>
          </a:p>
          <a:p>
            <a:pPr lvl="1"/>
            <a:r>
              <a:rPr lang="en-US" sz="1600" dirty="0">
                <a:latin typeface="+mj-lt"/>
              </a:rPr>
              <a:t>The structure of the narrative  </a:t>
            </a:r>
          </a:p>
          <a:p>
            <a:pPr lvl="1"/>
            <a:endParaRPr lang="en-US" sz="1600" dirty="0">
              <a:latin typeface="+mj-lt"/>
            </a:endParaRPr>
          </a:p>
          <a:p>
            <a:pPr lvl="1"/>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363922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challenges do you see?</a:t>
            </a:r>
          </a:p>
        </p:txBody>
      </p:sp>
      <p:sp>
        <p:nvSpPr>
          <p:cNvPr id="3" name="Content Placeholder 2"/>
          <p:cNvSpPr>
            <a:spLocks noGrp="1"/>
          </p:cNvSpPr>
          <p:nvPr>
            <p:ph idx="1"/>
          </p:nvPr>
        </p:nvSpPr>
        <p:spPr>
          <a:xfrm>
            <a:off x="601707" y="1423559"/>
            <a:ext cx="11171193" cy="1029495"/>
          </a:xfrm>
        </p:spPr>
        <p:txBody>
          <a:bodyPr>
            <a:normAutofit/>
          </a:bodyPr>
          <a:lstStyle/>
          <a:p>
            <a:pPr marL="0" indent="0">
              <a:buNone/>
            </a:pPr>
            <a:r>
              <a:rPr lang="en-US" sz="1400" dirty="0">
                <a:latin typeface="+mj-lt"/>
              </a:rPr>
              <a:t>Complex and messy dataset – </a:t>
            </a:r>
          </a:p>
          <a:p>
            <a:r>
              <a:rPr lang="en-US" sz="1400" dirty="0">
                <a:latin typeface="+mj-lt"/>
              </a:rPr>
              <a:t>Multiple columns of capitalized character variables (drug, disease names) “:” separated within a cell – need to be separated</a:t>
            </a:r>
          </a:p>
          <a:p>
            <a:r>
              <a:rPr lang="en-US" sz="1400" dirty="0">
                <a:latin typeface="+mj-lt"/>
              </a:rPr>
              <a:t>Acronyms – sometime multiple comma separated abbreviations in one cell</a:t>
            </a:r>
          </a:p>
        </p:txBody>
      </p:sp>
      <p:pic>
        <p:nvPicPr>
          <p:cNvPr id="4" name="Picture 3"/>
          <p:cNvPicPr>
            <a:picLocks noChangeAspect="1"/>
          </p:cNvPicPr>
          <p:nvPr/>
        </p:nvPicPr>
        <p:blipFill>
          <a:blip r:embed="rId2"/>
          <a:stretch>
            <a:fillRect/>
          </a:stretch>
        </p:blipFill>
        <p:spPr>
          <a:xfrm>
            <a:off x="2209763" y="2972163"/>
            <a:ext cx="3998805" cy="3721337"/>
          </a:xfrm>
          <a:prstGeom prst="rect">
            <a:avLst/>
          </a:prstGeom>
        </p:spPr>
      </p:pic>
      <p:sp>
        <p:nvSpPr>
          <p:cNvPr id="5" name="TextBox 4"/>
          <p:cNvSpPr txBox="1"/>
          <p:nvPr/>
        </p:nvSpPr>
        <p:spPr>
          <a:xfrm>
            <a:off x="2853835" y="2582681"/>
            <a:ext cx="1352422" cy="369332"/>
          </a:xfrm>
          <a:prstGeom prst="rect">
            <a:avLst/>
          </a:prstGeom>
          <a:noFill/>
        </p:spPr>
        <p:txBody>
          <a:bodyPr wrap="none" rtlCol="0">
            <a:spAutoFit/>
          </a:bodyPr>
          <a:lstStyle/>
          <a:p>
            <a:r>
              <a:rPr lang="en-US" dirty="0">
                <a:latin typeface="+mj-lt"/>
              </a:rPr>
              <a:t>Missing data</a:t>
            </a:r>
          </a:p>
        </p:txBody>
      </p:sp>
      <p:graphicFrame>
        <p:nvGraphicFramePr>
          <p:cNvPr id="6" name="Table 5"/>
          <p:cNvGraphicFramePr>
            <a:graphicFrameLocks noGrp="1"/>
          </p:cNvGraphicFramePr>
          <p:nvPr>
            <p:extLst>
              <p:ext uri="{D42A27DB-BD31-4B8C-83A1-F6EECF244321}">
                <p14:modId xmlns:p14="http://schemas.microsoft.com/office/powerpoint/2010/main" val="1392168130"/>
              </p:ext>
            </p:extLst>
          </p:nvPr>
        </p:nvGraphicFramePr>
        <p:xfrm>
          <a:off x="701184" y="3035900"/>
          <a:ext cx="1304193" cy="3657600"/>
        </p:xfrm>
        <a:graphic>
          <a:graphicData uri="http://schemas.openxmlformats.org/drawingml/2006/table">
            <a:tbl>
              <a:tblPr/>
              <a:tblGrid>
                <a:gridCol w="1304193">
                  <a:extLst>
                    <a:ext uri="{9D8B030D-6E8A-4147-A177-3AD203B41FA5}">
                      <a16:colId xmlns:a16="http://schemas.microsoft.com/office/drawing/2014/main" val="2565878780"/>
                    </a:ext>
                  </a:extLst>
                </a:gridCol>
              </a:tblGrid>
              <a:tr h="182880">
                <a:tc>
                  <a:txBody>
                    <a:bodyPr/>
                    <a:lstStyle/>
                    <a:p>
                      <a:pPr algn="l" fontAlgn="b"/>
                      <a:r>
                        <a:rPr lang="en-US" sz="1100" b="0" i="0" u="none" strike="noStrike" dirty="0" err="1">
                          <a:solidFill>
                            <a:srgbClr val="000000"/>
                          </a:solidFill>
                          <a:effectLst/>
                          <a:latin typeface="+mj-lt"/>
                          <a:cs typeface="Calibri" panose="020F0502020204030204" pitchFamily="34" charset="0"/>
                        </a:rPr>
                        <a:t>ReporterQualifications</a:t>
                      </a:r>
                      <a:endParaRPr lang="en-US" sz="1100" b="0" i="0" u="none" strike="noStrike" dirty="0">
                        <a:solidFill>
                          <a:srgbClr val="000000"/>
                        </a:solidFill>
                        <a:effectLst/>
                        <a:latin typeface="+mj-lt"/>
                        <a:cs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803653"/>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HP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798436"/>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254725"/>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40525"/>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128144"/>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670326"/>
                  </a:ext>
                </a:extLst>
              </a:tr>
              <a:tr h="182880">
                <a:tc>
                  <a:txBody>
                    <a:bodyPr/>
                    <a:lstStyle/>
                    <a:p>
                      <a:pPr algn="ctr" fontAlgn="b"/>
                      <a:r>
                        <a:rPr lang="en-US" sz="1100" b="0" i="0" u="none" strike="noStrike">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189801"/>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339935"/>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640410"/>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909269"/>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110257"/>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709534"/>
                  </a:ext>
                </a:extLst>
              </a:tr>
              <a:tr h="182880">
                <a:tc>
                  <a:txBody>
                    <a:bodyPr/>
                    <a:lstStyle/>
                    <a:p>
                      <a:pPr algn="ctr" fontAlgn="b"/>
                      <a:r>
                        <a:rPr lang="en-US" sz="1100" b="0" i="0" u="none" strike="noStrike">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5426319"/>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39280"/>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052337"/>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21478"/>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869036"/>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CON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755249"/>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PHARM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175236"/>
                  </a:ext>
                </a:extLst>
              </a:tr>
              <a:tr h="182880">
                <a:tc>
                  <a:txBody>
                    <a:bodyPr/>
                    <a:lstStyle/>
                    <a:p>
                      <a:pPr algn="ctr" fontAlgn="b"/>
                      <a:r>
                        <a:rPr lang="en-US" sz="1100" b="0" i="0" u="none" strike="noStrike" dirty="0">
                          <a:solidFill>
                            <a:srgbClr val="000000"/>
                          </a:solidFill>
                          <a:effectLst/>
                          <a:latin typeface="+mj-lt"/>
                          <a:cs typeface="Calibri" panose="020F0502020204030204" pitchFamily="34" charset="0"/>
                        </a:rPr>
                        <a:t>MD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526244"/>
                  </a:ext>
                </a:extLst>
              </a:tr>
            </a:tbl>
          </a:graphicData>
        </a:graphic>
      </p:graphicFrame>
      <p:sp>
        <p:nvSpPr>
          <p:cNvPr id="7" name="TextBox 6"/>
          <p:cNvSpPr txBox="1"/>
          <p:nvPr/>
        </p:nvSpPr>
        <p:spPr>
          <a:xfrm>
            <a:off x="601707" y="2582681"/>
            <a:ext cx="1771382" cy="369332"/>
          </a:xfrm>
          <a:prstGeom prst="rect">
            <a:avLst/>
          </a:prstGeom>
          <a:noFill/>
        </p:spPr>
        <p:txBody>
          <a:bodyPr wrap="none" rtlCol="0">
            <a:spAutoFit/>
          </a:bodyPr>
          <a:lstStyle/>
          <a:p>
            <a:r>
              <a:rPr lang="en-US" dirty="0">
                <a:latin typeface="+mj-lt"/>
              </a:rPr>
              <a:t>Abbreviated data</a:t>
            </a:r>
          </a:p>
        </p:txBody>
      </p:sp>
      <p:sp>
        <p:nvSpPr>
          <p:cNvPr id="8" name="Rectangle 7"/>
          <p:cNvSpPr/>
          <p:nvPr/>
        </p:nvSpPr>
        <p:spPr>
          <a:xfrm>
            <a:off x="6051193" y="2952013"/>
            <a:ext cx="2591644" cy="307777"/>
          </a:xfrm>
          <a:prstGeom prst="rect">
            <a:avLst/>
          </a:prstGeom>
        </p:spPr>
        <p:txBody>
          <a:bodyPr wrap="square">
            <a:spAutoFit/>
          </a:bodyPr>
          <a:lstStyle/>
          <a:p>
            <a:endParaRPr lang="en-US" sz="1400" dirty="0">
              <a:latin typeface="+mj-lt"/>
            </a:endParaRPr>
          </a:p>
        </p:txBody>
      </p:sp>
      <p:sp>
        <p:nvSpPr>
          <p:cNvPr id="9" name="TextBox 8"/>
          <p:cNvSpPr txBox="1"/>
          <p:nvPr/>
        </p:nvSpPr>
        <p:spPr>
          <a:xfrm>
            <a:off x="6051192" y="2582681"/>
            <a:ext cx="2657459" cy="369332"/>
          </a:xfrm>
          <a:prstGeom prst="rect">
            <a:avLst/>
          </a:prstGeom>
          <a:noFill/>
        </p:spPr>
        <p:txBody>
          <a:bodyPr wrap="none" rtlCol="0">
            <a:spAutoFit/>
          </a:bodyPr>
          <a:lstStyle/>
          <a:p>
            <a:r>
              <a:rPr lang="en-US" dirty="0">
                <a:latin typeface="+mj-lt"/>
              </a:rPr>
              <a:t>Multiple entries in one cell</a:t>
            </a:r>
          </a:p>
        </p:txBody>
      </p:sp>
      <p:graphicFrame>
        <p:nvGraphicFramePr>
          <p:cNvPr id="10" name="Table 9"/>
          <p:cNvGraphicFramePr>
            <a:graphicFrameLocks noGrp="1"/>
          </p:cNvGraphicFramePr>
          <p:nvPr>
            <p:extLst>
              <p:ext uri="{D42A27DB-BD31-4B8C-83A1-F6EECF244321}">
                <p14:modId xmlns:p14="http://schemas.microsoft.com/office/powerpoint/2010/main" val="1917491710"/>
              </p:ext>
            </p:extLst>
          </p:nvPr>
        </p:nvGraphicFramePr>
        <p:xfrm>
          <a:off x="6117006" y="3035900"/>
          <a:ext cx="2591645" cy="2209800"/>
        </p:xfrm>
        <a:graphic>
          <a:graphicData uri="http://schemas.openxmlformats.org/drawingml/2006/table">
            <a:tbl>
              <a:tblPr firstRow="1" bandRow="1">
                <a:tableStyleId>{5940675A-B579-460E-94D1-54222C63F5DA}</a:tableStyleId>
              </a:tblPr>
              <a:tblGrid>
                <a:gridCol w="2591645">
                  <a:extLst>
                    <a:ext uri="{9D8B030D-6E8A-4147-A177-3AD203B41FA5}">
                      <a16:colId xmlns:a16="http://schemas.microsoft.com/office/drawing/2014/main" val="310785015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n-ea"/>
                          <a:cs typeface="+mn-cs"/>
                        </a:rPr>
                        <a:t>ACTRAPID(PS):GLYBURIDE\METFORMIN:HUMULIN 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3446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n-ea"/>
                          <a:cs typeface="+mn-cs"/>
                        </a:rPr>
                        <a:t>BLOOD CHOLESTEROL ABNORMAL:BLOOD GLUCOSE ABNORMAL:CHOLELITHIASIS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8972020"/>
                  </a:ext>
                </a:extLst>
              </a:tr>
              <a:tr h="370840">
                <a:tc>
                  <a:txBody>
                    <a:bodyPr/>
                    <a:lstStyle/>
                    <a:p>
                      <a:r>
                        <a:rPr lang="en-US" sz="1200" kern="1200" dirty="0">
                          <a:solidFill>
                            <a:srgbClr val="000000"/>
                          </a:solidFill>
                          <a:latin typeface="+mj-lt"/>
                          <a:ea typeface="+mn-ea"/>
                          <a:cs typeface="+mn-cs"/>
                        </a:rPr>
                        <a:t>DE,HO,OT</a:t>
                      </a:r>
                      <a:endParaRPr 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2962658"/>
                  </a:ext>
                </a:extLst>
              </a:tr>
              <a:tr h="370840">
                <a:tc>
                  <a:txBody>
                    <a:bodyPr/>
                    <a:lstStyle/>
                    <a:p>
                      <a:endParaRPr lang="en-US" sz="12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16603"/>
                  </a:ext>
                </a:extLst>
              </a:tr>
              <a:tr h="370840">
                <a:tc>
                  <a:txBody>
                    <a:bodyPr/>
                    <a:lstStyle/>
                    <a:p>
                      <a:endParaRPr 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2579080"/>
                  </a:ext>
                </a:extLst>
              </a:tr>
            </a:tbl>
          </a:graphicData>
        </a:graphic>
      </p:graphicFrame>
      <p:sp>
        <p:nvSpPr>
          <p:cNvPr id="13" name="TextBox 12"/>
          <p:cNvSpPr txBox="1"/>
          <p:nvPr/>
        </p:nvSpPr>
        <p:spPr>
          <a:xfrm>
            <a:off x="9352833" y="2582681"/>
            <a:ext cx="1880002" cy="369332"/>
          </a:xfrm>
          <a:prstGeom prst="rect">
            <a:avLst/>
          </a:prstGeom>
          <a:noFill/>
        </p:spPr>
        <p:txBody>
          <a:bodyPr wrap="none" rtlCol="0">
            <a:spAutoFit/>
          </a:bodyPr>
          <a:lstStyle/>
          <a:p>
            <a:r>
              <a:rPr lang="en-US" dirty="0">
                <a:latin typeface="+mj-lt"/>
              </a:rPr>
              <a:t>Unstructured data</a:t>
            </a:r>
          </a:p>
        </p:txBody>
      </p:sp>
      <p:sp>
        <p:nvSpPr>
          <p:cNvPr id="14" name="TextBox 13"/>
          <p:cNvSpPr txBox="1"/>
          <p:nvPr/>
        </p:nvSpPr>
        <p:spPr>
          <a:xfrm>
            <a:off x="8968155" y="2952013"/>
            <a:ext cx="2926786" cy="3647152"/>
          </a:xfrm>
          <a:prstGeom prst="rect">
            <a:avLst/>
          </a:prstGeom>
          <a:noFill/>
        </p:spPr>
        <p:txBody>
          <a:bodyPr wrap="square" rtlCol="0">
            <a:spAutoFit/>
          </a:bodyPr>
          <a:lstStyle/>
          <a:p>
            <a:r>
              <a:rPr lang="en-US" sz="1100" dirty="0">
                <a:latin typeface="+mj-lt"/>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endParaRPr lang="en-US" sz="1100" dirty="0">
              <a:latin typeface="+mj-lt"/>
            </a:endParaRPr>
          </a:p>
        </p:txBody>
      </p:sp>
    </p:spTree>
    <p:extLst>
      <p:ext uri="{BB962C8B-B14F-4D97-AF65-F5344CB8AC3E}">
        <p14:creationId xmlns:p14="http://schemas.microsoft.com/office/powerpoint/2010/main" val="94673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Plan of action - Gantt chart</a:t>
            </a:r>
          </a:p>
        </p:txBody>
      </p:sp>
      <p:graphicFrame>
        <p:nvGraphicFramePr>
          <p:cNvPr id="7" name="Table 6"/>
          <p:cNvGraphicFramePr>
            <a:graphicFrameLocks noGrp="1"/>
          </p:cNvGraphicFramePr>
          <p:nvPr>
            <p:extLst>
              <p:ext uri="{D42A27DB-BD31-4B8C-83A1-F6EECF244321}">
                <p14:modId xmlns:p14="http://schemas.microsoft.com/office/powerpoint/2010/main" val="243456382"/>
              </p:ext>
            </p:extLst>
          </p:nvPr>
        </p:nvGraphicFramePr>
        <p:xfrm>
          <a:off x="1626576" y="2101362"/>
          <a:ext cx="8528538" cy="1855175"/>
        </p:xfrm>
        <a:graphic>
          <a:graphicData uri="http://schemas.openxmlformats.org/drawingml/2006/table">
            <a:tbl>
              <a:tblPr/>
              <a:tblGrid>
                <a:gridCol w="3487224">
                  <a:extLst>
                    <a:ext uri="{9D8B030D-6E8A-4147-A177-3AD203B41FA5}">
                      <a16:colId xmlns:a16="http://schemas.microsoft.com/office/drawing/2014/main" val="893432135"/>
                    </a:ext>
                  </a:extLst>
                </a:gridCol>
                <a:gridCol w="1288757">
                  <a:extLst>
                    <a:ext uri="{9D8B030D-6E8A-4147-A177-3AD203B41FA5}">
                      <a16:colId xmlns:a16="http://schemas.microsoft.com/office/drawing/2014/main" val="2841588853"/>
                    </a:ext>
                  </a:extLst>
                </a:gridCol>
                <a:gridCol w="1288757">
                  <a:extLst>
                    <a:ext uri="{9D8B030D-6E8A-4147-A177-3AD203B41FA5}">
                      <a16:colId xmlns:a16="http://schemas.microsoft.com/office/drawing/2014/main" val="1057349889"/>
                    </a:ext>
                  </a:extLst>
                </a:gridCol>
                <a:gridCol w="1288757">
                  <a:extLst>
                    <a:ext uri="{9D8B030D-6E8A-4147-A177-3AD203B41FA5}">
                      <a16:colId xmlns:a16="http://schemas.microsoft.com/office/drawing/2014/main" val="4167765834"/>
                    </a:ext>
                  </a:extLst>
                </a:gridCol>
                <a:gridCol w="1175043">
                  <a:extLst>
                    <a:ext uri="{9D8B030D-6E8A-4147-A177-3AD203B41FA5}">
                      <a16:colId xmlns:a16="http://schemas.microsoft.com/office/drawing/2014/main" val="2234328092"/>
                    </a:ext>
                  </a:extLst>
                </a:gridCol>
              </a:tblGrid>
              <a:tr h="371035">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06/28 - 07/06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07/07 - 07/13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07/14 - 07/20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j-lt"/>
                        </a:rPr>
                        <a:t>07/21-End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039727"/>
                  </a:ext>
                </a:extLst>
              </a:tr>
              <a:tr h="371035">
                <a:tc>
                  <a:txBody>
                    <a:bodyPr/>
                    <a:lstStyle/>
                    <a:p>
                      <a:pPr algn="l" fontAlgn="b"/>
                      <a:r>
                        <a:rPr lang="en-US" sz="1400" b="0" i="0" u="none" strike="noStrike" dirty="0">
                          <a:solidFill>
                            <a:srgbClr val="000000"/>
                          </a:solidFill>
                          <a:effectLst/>
                          <a:latin typeface="+mj-lt"/>
                        </a:rPr>
                        <a:t>Manual Curation &amp; Data Transformation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270007"/>
                  </a:ext>
                </a:extLst>
              </a:tr>
              <a:tr h="371035">
                <a:tc>
                  <a:txBody>
                    <a:bodyPr/>
                    <a:lstStyle/>
                    <a:p>
                      <a:pPr algn="l" fontAlgn="b"/>
                      <a:r>
                        <a:rPr lang="en-US" sz="1400" b="0" i="0" u="none" strike="noStrike" dirty="0">
                          <a:solidFill>
                            <a:srgbClr val="000000"/>
                          </a:solidFill>
                          <a:effectLst/>
                          <a:latin typeface="+mj-lt"/>
                        </a:rPr>
                        <a:t>Regression Analysis. Text Mining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205874"/>
                  </a:ext>
                </a:extLst>
              </a:tr>
              <a:tr h="371035">
                <a:tc>
                  <a:txBody>
                    <a:bodyPr/>
                    <a:lstStyle/>
                    <a:p>
                      <a:pPr algn="l" fontAlgn="b"/>
                      <a:r>
                        <a:rPr lang="en-US" sz="1400" b="0" i="0" u="none" strike="noStrike" dirty="0">
                          <a:solidFill>
                            <a:srgbClr val="000000"/>
                          </a:solidFill>
                          <a:effectLst/>
                          <a:latin typeface="+mj-lt"/>
                        </a:rPr>
                        <a:t>Cluster 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271884"/>
                  </a:ext>
                </a:extLst>
              </a:tr>
              <a:tr h="371035">
                <a:tc>
                  <a:txBody>
                    <a:bodyPr/>
                    <a:lstStyle/>
                    <a:p>
                      <a:pPr algn="l" fontAlgn="b"/>
                      <a:r>
                        <a:rPr lang="en-US" sz="1400" b="0" i="0" u="none" strike="noStrike" dirty="0">
                          <a:solidFill>
                            <a:srgbClr val="000000"/>
                          </a:solidFill>
                          <a:effectLst/>
                          <a:latin typeface="+mj-lt"/>
                        </a:rPr>
                        <a:t>Final Results &amp; Presentation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FF0000"/>
                          </a:solidFill>
                          <a:effectLst/>
                          <a:latin typeface="+mj-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584015317"/>
                  </a:ext>
                </a:extLst>
              </a:tr>
            </a:tbl>
          </a:graphicData>
        </a:graphic>
      </p:graphicFrame>
    </p:spTree>
    <p:extLst>
      <p:ext uri="{BB962C8B-B14F-4D97-AF65-F5344CB8AC3E}">
        <p14:creationId xmlns:p14="http://schemas.microsoft.com/office/powerpoint/2010/main" val="2621290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5111</TotalTime>
  <Words>579</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DSColab Spring 2018  Midway Capstone </vt:lpstr>
      <vt:lpstr>Objectives</vt:lpstr>
      <vt:lpstr>Describe your dataset </vt:lpstr>
      <vt:lpstr>Describe your dataset </vt:lpstr>
      <vt:lpstr>What is the problem and who is the end user?</vt:lpstr>
      <vt:lpstr>What are the variables of interest and how are they distributed? </vt:lpstr>
      <vt:lpstr>Approach</vt:lpstr>
      <vt:lpstr>What challenges do you see?</vt:lpstr>
      <vt:lpstr>Plan of action - 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DSColab Spring 2018 Capstone </dc:title>
  <dc:creator>Sawarkar, Abhivyakti</dc:creator>
  <cp:lastModifiedBy>Sawarkar, Abhivyakti</cp:lastModifiedBy>
  <cp:revision>105</cp:revision>
  <dcterms:created xsi:type="dcterms:W3CDTF">2018-06-24T15:54:19Z</dcterms:created>
  <dcterms:modified xsi:type="dcterms:W3CDTF">2018-06-28T12:11:36Z</dcterms:modified>
</cp:coreProperties>
</file>