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67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5B9BD5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5274" autoAdjust="0"/>
  </p:normalViewPr>
  <p:slideViewPr>
    <p:cSldViewPr snapToGrid="0">
      <p:cViewPr varScale="1">
        <p:scale>
          <a:sx n="105" d="100"/>
          <a:sy n="105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F28F-B77D-4DBC-81F1-37D7D300C2D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0F3B3668-5E6D-4076-B18A-DE9319CF5A16}">
      <dgm:prSet phldrT="[Text]"/>
      <dgm:spPr/>
      <dgm:t>
        <a:bodyPr/>
        <a:lstStyle/>
        <a:p>
          <a:r>
            <a:rPr lang="en-US" b="1" dirty="0"/>
            <a:t>Research Articles</a:t>
          </a:r>
        </a:p>
      </dgm:t>
    </dgm:pt>
    <dgm:pt modelId="{E38480DE-A5DA-4FC3-B4B1-77DD4ECE80CF}" type="parTrans" cxnId="{C188259D-B431-4EF7-B51F-BB8EAC171456}">
      <dgm:prSet/>
      <dgm:spPr/>
      <dgm:t>
        <a:bodyPr/>
        <a:lstStyle/>
        <a:p>
          <a:endParaRPr lang="en-US"/>
        </a:p>
      </dgm:t>
    </dgm:pt>
    <dgm:pt modelId="{77B5DAB9-41E3-41EF-9C5B-50B607DA5072}" type="sibTrans" cxnId="{C188259D-B431-4EF7-B51F-BB8EAC171456}">
      <dgm:prSet/>
      <dgm:spPr/>
      <dgm:t>
        <a:bodyPr/>
        <a:lstStyle/>
        <a:p>
          <a:endParaRPr lang="en-US"/>
        </a:p>
      </dgm:t>
    </dgm:pt>
    <dgm:pt modelId="{9C40376B-79B5-49E7-953A-09DFFCB69206}">
      <dgm:prSet phldrT="[Text]"/>
      <dgm:spPr/>
      <dgm:t>
        <a:bodyPr/>
        <a:lstStyle/>
        <a:p>
          <a:r>
            <a:rPr lang="en-US" b="1" dirty="0"/>
            <a:t>Grants</a:t>
          </a:r>
        </a:p>
      </dgm:t>
    </dgm:pt>
    <dgm:pt modelId="{E4387EC1-2062-4DE7-B1EB-98A355EE7AFB}" type="parTrans" cxnId="{2896064A-D277-4DCC-8B72-26F4B1CECC6D}">
      <dgm:prSet/>
      <dgm:spPr/>
      <dgm:t>
        <a:bodyPr/>
        <a:lstStyle/>
        <a:p>
          <a:endParaRPr lang="en-US"/>
        </a:p>
      </dgm:t>
    </dgm:pt>
    <dgm:pt modelId="{8C93FB66-9205-41AC-BED3-455EFD78E616}" type="sibTrans" cxnId="{2896064A-D277-4DCC-8B72-26F4B1CECC6D}">
      <dgm:prSet/>
      <dgm:spPr/>
      <dgm:t>
        <a:bodyPr/>
        <a:lstStyle/>
        <a:p>
          <a:endParaRPr lang="en-US"/>
        </a:p>
      </dgm:t>
    </dgm:pt>
    <dgm:pt modelId="{09F846FD-3A62-48E7-9DEA-987C6A4427E0}" type="pres">
      <dgm:prSet presAssocID="{995BF28F-B77D-4DBC-81F1-37D7D300C2D9}" presName="compositeShape" presStyleCnt="0">
        <dgm:presLayoutVars>
          <dgm:chMax val="7"/>
          <dgm:dir/>
          <dgm:resizeHandles val="exact"/>
        </dgm:presLayoutVars>
      </dgm:prSet>
      <dgm:spPr/>
    </dgm:pt>
    <dgm:pt modelId="{C8A1E09D-DF8C-41F6-87C1-662A13A88B51}" type="pres">
      <dgm:prSet presAssocID="{0F3B3668-5E6D-4076-B18A-DE9319CF5A16}" presName="circ1" presStyleLbl="vennNode1" presStyleIdx="0" presStyleCnt="2"/>
      <dgm:spPr/>
    </dgm:pt>
    <dgm:pt modelId="{9527DE61-3059-4DF7-9B91-522E858706DA}" type="pres">
      <dgm:prSet presAssocID="{0F3B3668-5E6D-4076-B18A-DE9319CF5A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7E262B-341A-47DA-91D8-9F30EA09B4C5}" type="pres">
      <dgm:prSet presAssocID="{9C40376B-79B5-49E7-953A-09DFFCB69206}" presName="circ2" presStyleLbl="vennNode1" presStyleIdx="1" presStyleCnt="2"/>
      <dgm:spPr/>
    </dgm:pt>
    <dgm:pt modelId="{92174000-54C4-4586-804E-0F28FF9E39DB}" type="pres">
      <dgm:prSet presAssocID="{9C40376B-79B5-49E7-953A-09DFFCB6920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F74142B-D94D-44D1-9883-3673AB0F25CB}" type="presOf" srcId="{9C40376B-79B5-49E7-953A-09DFFCB69206}" destId="{92174000-54C4-4586-804E-0F28FF9E39DB}" srcOrd="1" destOrd="0" presId="urn:microsoft.com/office/officeart/2005/8/layout/venn1"/>
    <dgm:cxn modelId="{5FE8A640-1120-43CC-B6E1-C2239E32E254}" type="presOf" srcId="{0F3B3668-5E6D-4076-B18A-DE9319CF5A16}" destId="{C8A1E09D-DF8C-41F6-87C1-662A13A88B51}" srcOrd="0" destOrd="0" presId="urn:microsoft.com/office/officeart/2005/8/layout/venn1"/>
    <dgm:cxn modelId="{2896064A-D277-4DCC-8B72-26F4B1CECC6D}" srcId="{995BF28F-B77D-4DBC-81F1-37D7D300C2D9}" destId="{9C40376B-79B5-49E7-953A-09DFFCB69206}" srcOrd="1" destOrd="0" parTransId="{E4387EC1-2062-4DE7-B1EB-98A355EE7AFB}" sibTransId="{8C93FB66-9205-41AC-BED3-455EFD78E616}"/>
    <dgm:cxn modelId="{B453D971-1D2D-443B-8F6C-7E4134BB0436}" type="presOf" srcId="{995BF28F-B77D-4DBC-81F1-37D7D300C2D9}" destId="{09F846FD-3A62-48E7-9DEA-987C6A4427E0}" srcOrd="0" destOrd="0" presId="urn:microsoft.com/office/officeart/2005/8/layout/venn1"/>
    <dgm:cxn modelId="{AB5D6299-6039-4240-A2CA-D9949DE95D42}" type="presOf" srcId="{9C40376B-79B5-49E7-953A-09DFFCB69206}" destId="{517E262B-341A-47DA-91D8-9F30EA09B4C5}" srcOrd="0" destOrd="0" presId="urn:microsoft.com/office/officeart/2005/8/layout/venn1"/>
    <dgm:cxn modelId="{C188259D-B431-4EF7-B51F-BB8EAC171456}" srcId="{995BF28F-B77D-4DBC-81F1-37D7D300C2D9}" destId="{0F3B3668-5E6D-4076-B18A-DE9319CF5A16}" srcOrd="0" destOrd="0" parTransId="{E38480DE-A5DA-4FC3-B4B1-77DD4ECE80CF}" sibTransId="{77B5DAB9-41E3-41EF-9C5B-50B607DA5072}"/>
    <dgm:cxn modelId="{902D02B7-0AC1-45D0-9BD7-13A9DC9FA3D6}" type="presOf" srcId="{0F3B3668-5E6D-4076-B18A-DE9319CF5A16}" destId="{9527DE61-3059-4DF7-9B91-522E858706DA}" srcOrd="1" destOrd="0" presId="urn:microsoft.com/office/officeart/2005/8/layout/venn1"/>
    <dgm:cxn modelId="{7EF1DA7D-A139-4127-A77D-537EF5DC1D8A}" type="presParOf" srcId="{09F846FD-3A62-48E7-9DEA-987C6A4427E0}" destId="{C8A1E09D-DF8C-41F6-87C1-662A13A88B51}" srcOrd="0" destOrd="0" presId="urn:microsoft.com/office/officeart/2005/8/layout/venn1"/>
    <dgm:cxn modelId="{9F6620DE-517A-40D6-8CF8-4BCD1D98F0C7}" type="presParOf" srcId="{09F846FD-3A62-48E7-9DEA-987C6A4427E0}" destId="{9527DE61-3059-4DF7-9B91-522E858706DA}" srcOrd="1" destOrd="0" presId="urn:microsoft.com/office/officeart/2005/8/layout/venn1"/>
    <dgm:cxn modelId="{BF8F7C15-1B16-4685-9752-49565D3CBA52}" type="presParOf" srcId="{09F846FD-3A62-48E7-9DEA-987C6A4427E0}" destId="{517E262B-341A-47DA-91D8-9F30EA09B4C5}" srcOrd="2" destOrd="0" presId="urn:microsoft.com/office/officeart/2005/8/layout/venn1"/>
    <dgm:cxn modelId="{97D67E22-3102-49BC-A84C-FA651F15996E}" type="presParOf" srcId="{09F846FD-3A62-48E7-9DEA-987C6A4427E0}" destId="{92174000-54C4-4586-804E-0F28FF9E39D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E09D-DF8C-41F6-87C1-662A13A88B51}">
      <dsp:nvSpPr>
        <dsp:cNvPr id="0" name=""/>
        <dsp:cNvSpPr/>
      </dsp:nvSpPr>
      <dsp:spPr>
        <a:xfrm>
          <a:off x="614774" y="5726"/>
          <a:ext cx="2094058" cy="209405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Research Articles</a:t>
          </a:r>
        </a:p>
      </dsp:txBody>
      <dsp:txXfrm>
        <a:off x="907187" y="252661"/>
        <a:ext cx="1207384" cy="1600189"/>
      </dsp:txXfrm>
    </dsp:sp>
    <dsp:sp modelId="{517E262B-341A-47DA-91D8-9F30EA09B4C5}">
      <dsp:nvSpPr>
        <dsp:cNvPr id="0" name=""/>
        <dsp:cNvSpPr/>
      </dsp:nvSpPr>
      <dsp:spPr>
        <a:xfrm>
          <a:off x="2124005" y="5726"/>
          <a:ext cx="2094058" cy="209405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Grants</a:t>
          </a:r>
        </a:p>
      </dsp:txBody>
      <dsp:txXfrm>
        <a:off x="2718265" y="252661"/>
        <a:ext cx="1207384" cy="160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AAA6C-4545-4E8F-A41C-8731F6197FB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0080-E8EE-47A1-8901-5251215A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10080-E8EE-47A1-8901-5251215A16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D9F0-FB9D-4C83-AEC4-36E1CF9F1DC4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656D-D5BF-4AD5-B4B1-778643EF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98273-E784-431D-96E6-1FE631A44B8C}"/>
              </a:ext>
            </a:extLst>
          </p:cNvPr>
          <p:cNvSpPr txBox="1">
            <a:spLocks/>
          </p:cNvSpPr>
          <p:nvPr/>
        </p:nvSpPr>
        <p:spPr>
          <a:xfrm>
            <a:off x="715022" y="1023968"/>
            <a:ext cx="8364985" cy="10526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Final Capstone Presentation:</a:t>
            </a:r>
          </a:p>
          <a:p>
            <a:endParaRPr lang="en-US" sz="1200" b="1" i="1" dirty="0">
              <a:solidFill>
                <a:schemeClr val="tx2"/>
              </a:solidFill>
            </a:endParaRPr>
          </a:p>
          <a:p>
            <a:r>
              <a:rPr lang="en-US" sz="4000" b="1" i="1" u="sng" dirty="0">
                <a:solidFill>
                  <a:schemeClr val="tx2"/>
                </a:solidFill>
              </a:rPr>
              <a:t>R</a:t>
            </a:r>
            <a:r>
              <a:rPr lang="en-US" sz="4000" i="1" dirty="0">
                <a:solidFill>
                  <a:schemeClr val="tx2"/>
                </a:solidFill>
              </a:rPr>
              <a:t>esearch </a:t>
            </a:r>
            <a:r>
              <a:rPr lang="en-US" sz="4000" b="1" i="1" u="sng" dirty="0">
                <a:solidFill>
                  <a:schemeClr val="tx2"/>
                </a:solidFill>
              </a:rPr>
              <a:t>F</a:t>
            </a:r>
            <a:r>
              <a:rPr lang="en-US" sz="4000" i="1" dirty="0">
                <a:solidFill>
                  <a:schemeClr val="tx2"/>
                </a:solidFill>
              </a:rPr>
              <a:t>unding </a:t>
            </a:r>
            <a:r>
              <a:rPr lang="en-US" sz="4000" b="1" i="1" u="sng" dirty="0">
                <a:solidFill>
                  <a:schemeClr val="tx2"/>
                </a:solidFill>
              </a:rPr>
              <a:t>G</a:t>
            </a:r>
            <a:r>
              <a:rPr lang="en-US" sz="4000" i="1" dirty="0">
                <a:solidFill>
                  <a:schemeClr val="tx2"/>
                </a:solidFill>
              </a:rPr>
              <a:t>ap </a:t>
            </a:r>
            <a:r>
              <a:rPr lang="en-US" sz="4000" b="1" i="1" u="sng" dirty="0">
                <a:solidFill>
                  <a:schemeClr val="tx2"/>
                </a:solidFill>
              </a:rPr>
              <a:t>A</a:t>
            </a:r>
            <a:r>
              <a:rPr lang="en-US" sz="4000" i="1" dirty="0">
                <a:solidFill>
                  <a:schemeClr val="tx2"/>
                </a:solidFill>
              </a:rPr>
              <a:t>nalysis for </a:t>
            </a:r>
            <a:r>
              <a:rPr lang="en-US" sz="4000" b="1" i="1" u="sng" dirty="0">
                <a:solidFill>
                  <a:schemeClr val="tx2"/>
                </a:solidFill>
              </a:rPr>
              <a:t>P</a:t>
            </a:r>
            <a:r>
              <a:rPr lang="en-US" sz="4000" i="1" dirty="0">
                <a:solidFill>
                  <a:schemeClr val="tx2"/>
                </a:solidFill>
              </a:rPr>
              <a:t>rogram </a:t>
            </a:r>
            <a:r>
              <a:rPr lang="en-US" sz="4000" b="1" i="1" dirty="0">
                <a:solidFill>
                  <a:schemeClr val="tx2"/>
                </a:solidFill>
              </a:rPr>
              <a:t>(RF-GAP)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16DC0A-66C1-4216-9097-9FF0E7BAC1AA}"/>
              </a:ext>
            </a:extLst>
          </p:cNvPr>
          <p:cNvSpPr txBox="1">
            <a:spLocks/>
          </p:cNvSpPr>
          <p:nvPr/>
        </p:nvSpPr>
        <p:spPr>
          <a:xfrm>
            <a:off x="1143000" y="6029008"/>
            <a:ext cx="6858000" cy="4861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July 31, 2018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10D7E8EC-C87A-42C2-A9CA-F6A3121BE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22" y="3327400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4F1E4B9-91CE-4ECD-9310-2B7FB6026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22" y="803752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F00B-0909-4FA6-898A-53A9420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122" y="3949887"/>
            <a:ext cx="6858000" cy="1814021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Amanda DiBattista, Ph.D.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 Specialist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Division of Neuroscience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 Institute on Aging</a:t>
            </a:r>
          </a:p>
        </p:txBody>
      </p:sp>
    </p:spTree>
    <p:extLst>
      <p:ext uri="{BB962C8B-B14F-4D97-AF65-F5344CB8AC3E}">
        <p14:creationId xmlns:p14="http://schemas.microsoft.com/office/powerpoint/2010/main" val="9635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841EAC-29F0-4FC7-8440-C2319FDE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17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9B81-C783-465C-B5EF-4DCF0DC2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04" y="1283055"/>
            <a:ext cx="7886700" cy="4774872"/>
          </a:xfrm>
        </p:spPr>
        <p:txBody>
          <a:bodyPr>
            <a:normAutofit/>
          </a:bodyPr>
          <a:lstStyle/>
          <a:p>
            <a:pPr marL="457200" lvl="1" indent="0" algn="r">
              <a:buNone/>
            </a:pPr>
            <a:r>
              <a:rPr lang="en-US" sz="3200" b="1" dirty="0"/>
              <a:t>At NIH, we track the research we fund to make decisions everyday …  </a:t>
            </a:r>
            <a:r>
              <a:rPr lang="en-US" sz="3200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r>
              <a:rPr lang="en-US" sz="3200" b="1" dirty="0"/>
              <a:t> … But, what are we missing?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ADC6-01B9-469B-BD94-63F46744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9" y="5395817"/>
            <a:ext cx="4665112" cy="1315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18047C-801A-4E50-A288-9BF1A18756FD}"/>
              </a:ext>
            </a:extLst>
          </p:cNvPr>
          <p:cNvSpPr txBox="1"/>
          <p:nvPr/>
        </p:nvSpPr>
        <p:spPr>
          <a:xfrm>
            <a:off x="5054885" y="5270413"/>
            <a:ext cx="4006922" cy="15663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“To carry out this mission, NIH supports a </a:t>
            </a:r>
            <a:r>
              <a:rPr lang="en-US" i="1" u="sng" dirty="0">
                <a:solidFill>
                  <a:srgbClr val="C00000"/>
                </a:solidFill>
              </a:rPr>
              <a:t>balanced research portfolio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high return on investment for U.S. taxpayers”</a:t>
            </a:r>
          </a:p>
          <a:p>
            <a:r>
              <a:rPr lang="en-US" sz="1400" b="1" dirty="0"/>
              <a:t>Source: www.nih.gov/about-nih/what-we-do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EC046-8195-4383-B5A6-8828A7B58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773" y="3323147"/>
            <a:ext cx="1107414" cy="662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1ACB5-CB48-4F8F-8B12-18FB6CF2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773" y="2589923"/>
            <a:ext cx="1107414" cy="589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422864-FAA3-4F05-BA5D-080DEEFBA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162" y="3292868"/>
            <a:ext cx="968987" cy="656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C9ADE3-7AB8-4C68-B4B4-BF5161287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513" y="2582797"/>
            <a:ext cx="1390285" cy="66204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348308-19B4-49B1-A2D4-41DF49483E23}"/>
              </a:ext>
            </a:extLst>
          </p:cNvPr>
          <p:cNvSpPr/>
          <p:nvPr/>
        </p:nvSpPr>
        <p:spPr>
          <a:xfrm>
            <a:off x="5980991" y="2223018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2413" tIns="246935" rIns="594261" bIns="246934" numCol="1" spcCol="1270" anchor="ctr" anchorCtr="0">
            <a:noAutofit/>
          </a:bodyPr>
          <a:lstStyle/>
          <a:p>
            <a:pPr marL="0" lvl="0" indent="0" algn="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Research Articles</a:t>
            </a:r>
          </a:p>
          <a:p>
            <a:pPr marL="0" lvl="0" indent="0" algn="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i="1" kern="1200" dirty="0"/>
              <a:t>O</a:t>
            </a:r>
            <a:r>
              <a:rPr lang="en-US" sz="2000" i="1" dirty="0"/>
              <a:t>utcomes</a:t>
            </a:r>
            <a:endParaRPr lang="en-US" sz="2000" i="1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DE845E-E3B8-4414-9DBD-3752B6216ACA}"/>
              </a:ext>
            </a:extLst>
          </p:cNvPr>
          <p:cNvSpPr/>
          <p:nvPr/>
        </p:nvSpPr>
        <p:spPr>
          <a:xfrm>
            <a:off x="1050643" y="2223018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94260" tIns="246935" rIns="292414" bIns="246934" numCol="1" spcCol="1270" anchor="ctr" anchorCtr="0">
            <a:noAutofit/>
          </a:bodyPr>
          <a:lstStyle/>
          <a:p>
            <a:pPr marL="0" lvl="0" indent="0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Grants</a:t>
            </a:r>
          </a:p>
          <a:p>
            <a:pPr marL="0" lvl="0" indent="0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i="1" dirty="0"/>
              <a:t>Funding</a:t>
            </a:r>
            <a:endParaRPr lang="en-US" sz="2000" i="1" kern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39C8F-768D-4512-94F9-7074CFD5C567}"/>
              </a:ext>
            </a:extLst>
          </p:cNvPr>
          <p:cNvSpPr/>
          <p:nvPr/>
        </p:nvSpPr>
        <p:spPr>
          <a:xfrm>
            <a:off x="4590706" y="2622656"/>
            <a:ext cx="1285875" cy="607937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544C71-AA6F-47B5-8409-1E83E7C03C3B}"/>
              </a:ext>
            </a:extLst>
          </p:cNvPr>
          <p:cNvSpPr/>
          <p:nvPr/>
        </p:nvSpPr>
        <p:spPr>
          <a:xfrm>
            <a:off x="4590706" y="3325087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F7F6CC-A14A-4923-B23B-56F3C7AA4421}"/>
              </a:ext>
            </a:extLst>
          </p:cNvPr>
          <p:cNvSpPr/>
          <p:nvPr/>
        </p:nvSpPr>
        <p:spPr>
          <a:xfrm>
            <a:off x="3241789" y="2622656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FFE11-512C-4657-9172-701C95097741}"/>
              </a:ext>
            </a:extLst>
          </p:cNvPr>
          <p:cNvSpPr/>
          <p:nvPr/>
        </p:nvSpPr>
        <p:spPr>
          <a:xfrm>
            <a:off x="3241789" y="3325087"/>
            <a:ext cx="1285875" cy="607937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ine 4">
            <a:extLst>
              <a:ext uri="{FF2B5EF4-FFF2-40B4-BE49-F238E27FC236}">
                <a16:creationId xmlns:a16="http://schemas.microsoft.com/office/drawing/2014/main" id="{F8076131-7730-4C6F-96FC-07A1B5FB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05407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45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37">
            <a:extLst>
              <a:ext uri="{FF2B5EF4-FFF2-40B4-BE49-F238E27FC236}">
                <a16:creationId xmlns:a16="http://schemas.microsoft.com/office/drawing/2014/main" id="{3ECAE113-0153-4DFB-94E3-39A38546DCAB}"/>
              </a:ext>
            </a:extLst>
          </p:cNvPr>
          <p:cNvSpPr/>
          <p:nvPr/>
        </p:nvSpPr>
        <p:spPr>
          <a:xfrm>
            <a:off x="2324869" y="4400568"/>
            <a:ext cx="4156719" cy="2192290"/>
          </a:xfrm>
          <a:prstGeom prst="clou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100F3D-44A8-4E53-B705-69FABB0890D6}"/>
              </a:ext>
            </a:extLst>
          </p:cNvPr>
          <p:cNvGrpSpPr/>
          <p:nvPr/>
        </p:nvGrpSpPr>
        <p:grpSpPr>
          <a:xfrm>
            <a:off x="1312688" y="4397130"/>
            <a:ext cx="6640804" cy="2505818"/>
            <a:chOff x="1285524" y="4229100"/>
            <a:chExt cx="6640804" cy="250581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204D4576-428F-477E-99F9-0975499493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3242541"/>
                </p:ext>
              </p:extLst>
            </p:nvPr>
          </p:nvGraphicFramePr>
          <p:xfrm>
            <a:off x="2051538" y="4229100"/>
            <a:ext cx="4832838" cy="21055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51CC1E-E214-4A4A-BE50-2EA71AAC27F1}"/>
                </a:ext>
              </a:extLst>
            </p:cNvPr>
            <p:cNvSpPr/>
            <p:nvPr/>
          </p:nvSpPr>
          <p:spPr>
            <a:xfrm>
              <a:off x="1285524" y="4958690"/>
              <a:ext cx="10374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i="1" u="sng" dirty="0">
                  <a:solidFill>
                    <a:schemeClr val="accent4">
                      <a:lumMod val="75000"/>
                    </a:schemeClr>
                  </a:solidFill>
                </a:rPr>
                <a:t>Funding</a:t>
              </a:r>
            </a:p>
            <a:p>
              <a:pPr algn="r"/>
              <a:r>
                <a:rPr lang="en-US" sz="2000" b="1" i="1" u="sng" dirty="0">
                  <a:solidFill>
                    <a:schemeClr val="accent4">
                      <a:lumMod val="75000"/>
                    </a:schemeClr>
                  </a:solidFill>
                </a:rPr>
                <a:t>Gaps</a:t>
              </a:r>
              <a:endParaRPr lang="en-US" sz="2000" i="1" u="sng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6A339-CDCA-4CB8-93B9-12B8FDF7BE1F}"/>
                </a:ext>
              </a:extLst>
            </p:cNvPr>
            <p:cNvSpPr/>
            <p:nvPr/>
          </p:nvSpPr>
          <p:spPr>
            <a:xfrm>
              <a:off x="3929028" y="6334808"/>
              <a:ext cx="10778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No Gaps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F61A09-B282-42BA-A791-AB182130E1EB}"/>
                </a:ext>
              </a:extLst>
            </p:cNvPr>
            <p:cNvSpPr/>
            <p:nvPr/>
          </p:nvSpPr>
          <p:spPr>
            <a:xfrm>
              <a:off x="6548066" y="4958690"/>
              <a:ext cx="137826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Publication</a:t>
              </a:r>
            </a:p>
            <a:p>
              <a:r>
                <a:rPr lang="en-US" sz="2000" b="1" dirty="0">
                  <a:solidFill>
                    <a:schemeClr val="accent1"/>
                  </a:solidFill>
                </a:rPr>
                <a:t>Gaps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BAF72C3-DD8F-454A-8090-F486BA474D01}"/>
              </a:ext>
            </a:extLst>
          </p:cNvPr>
          <p:cNvSpPr/>
          <p:nvPr/>
        </p:nvSpPr>
        <p:spPr>
          <a:xfrm>
            <a:off x="105100" y="1671015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2413" tIns="246935" rIns="594261" bIns="246934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/>
              <a:t>Research Articles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54F8D0-A62E-4B5C-A98C-497F4A65448A}"/>
              </a:ext>
            </a:extLst>
          </p:cNvPr>
          <p:cNvSpPr/>
          <p:nvPr/>
        </p:nvSpPr>
        <p:spPr>
          <a:xfrm>
            <a:off x="6944842" y="1671015"/>
            <a:ext cx="2094058" cy="2094058"/>
          </a:xfrm>
          <a:custGeom>
            <a:avLst/>
            <a:gdLst>
              <a:gd name="connsiteX0" fmla="*/ 0 w 2094058"/>
              <a:gd name="connsiteY0" fmla="*/ 1047029 h 2094058"/>
              <a:gd name="connsiteX1" fmla="*/ 1047029 w 2094058"/>
              <a:gd name="connsiteY1" fmla="*/ 0 h 2094058"/>
              <a:gd name="connsiteX2" fmla="*/ 2094058 w 2094058"/>
              <a:gd name="connsiteY2" fmla="*/ 1047029 h 2094058"/>
              <a:gd name="connsiteX3" fmla="*/ 1047029 w 2094058"/>
              <a:gd name="connsiteY3" fmla="*/ 2094058 h 2094058"/>
              <a:gd name="connsiteX4" fmla="*/ 0 w 2094058"/>
              <a:gd name="connsiteY4" fmla="*/ 1047029 h 20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58" h="2094058">
                <a:moveTo>
                  <a:pt x="0" y="1047029"/>
                </a:moveTo>
                <a:cubicBezTo>
                  <a:pt x="0" y="468771"/>
                  <a:pt x="468771" y="0"/>
                  <a:pt x="1047029" y="0"/>
                </a:cubicBezTo>
                <a:cubicBezTo>
                  <a:pt x="1625287" y="0"/>
                  <a:pt x="2094058" y="468771"/>
                  <a:pt x="2094058" y="1047029"/>
                </a:cubicBezTo>
                <a:cubicBezTo>
                  <a:pt x="2094058" y="1625287"/>
                  <a:pt x="1625287" y="2094058"/>
                  <a:pt x="1047029" y="2094058"/>
                </a:cubicBezTo>
                <a:cubicBezTo>
                  <a:pt x="468771" y="2094058"/>
                  <a:pt x="0" y="1625287"/>
                  <a:pt x="0" y="104702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94260" tIns="246935" rIns="292414" bIns="246934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/>
              <a:t>Grants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E1DBDE-8F52-436C-A391-2065C22A8BB6}"/>
              </a:ext>
            </a:extLst>
          </p:cNvPr>
          <p:cNvSpPr/>
          <p:nvPr/>
        </p:nvSpPr>
        <p:spPr>
          <a:xfrm>
            <a:off x="4148539" y="4024516"/>
            <a:ext cx="703790" cy="40011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A1E38-4A8F-4899-846F-7B10ADB138EB}"/>
              </a:ext>
            </a:extLst>
          </p:cNvPr>
          <p:cNvSpPr txBox="1"/>
          <p:nvPr/>
        </p:nvSpPr>
        <p:spPr>
          <a:xfrm>
            <a:off x="3174695" y="3654454"/>
            <a:ext cx="264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Clustering via k-means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4CC372DD-F88E-4A8E-AE2B-9DEC1D24E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11713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AD51D8C-15AC-4B0B-A873-C5BFC57E21B1}"/>
              </a:ext>
            </a:extLst>
          </p:cNvPr>
          <p:cNvSpPr/>
          <p:nvPr/>
        </p:nvSpPr>
        <p:spPr>
          <a:xfrm>
            <a:off x="2324869" y="1200168"/>
            <a:ext cx="4156719" cy="2192290"/>
          </a:xfrm>
          <a:prstGeom prst="clou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3EA2E479-7DCE-42D0-8776-C4C87621D85C}"/>
              </a:ext>
            </a:extLst>
          </p:cNvPr>
          <p:cNvSpPr/>
          <p:nvPr/>
        </p:nvSpPr>
        <p:spPr>
          <a:xfrm>
            <a:off x="851373" y="1200167"/>
            <a:ext cx="1841678" cy="840773"/>
          </a:xfrm>
          <a:prstGeom prst="bentArrow">
            <a:avLst>
              <a:gd name="adj1" fmla="val 43933"/>
              <a:gd name="adj2" fmla="val 49957"/>
              <a:gd name="adj3" fmla="val 50000"/>
              <a:gd name="adj4" fmla="val 867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A2AB733-2BCE-4DEE-9CE1-01573D5386FD}"/>
              </a:ext>
            </a:extLst>
          </p:cNvPr>
          <p:cNvSpPr/>
          <p:nvPr/>
        </p:nvSpPr>
        <p:spPr>
          <a:xfrm flipH="1">
            <a:off x="6441101" y="1200167"/>
            <a:ext cx="1841678" cy="840773"/>
          </a:xfrm>
          <a:prstGeom prst="bentArrow">
            <a:avLst>
              <a:gd name="adj1" fmla="val 43933"/>
              <a:gd name="adj2" fmla="val 49957"/>
              <a:gd name="adj3" fmla="val 50000"/>
              <a:gd name="adj4" fmla="val 867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89089-C83B-4D41-94D4-350104659616}"/>
              </a:ext>
            </a:extLst>
          </p:cNvPr>
          <p:cNvSpPr/>
          <p:nvPr/>
        </p:nvSpPr>
        <p:spPr>
          <a:xfrm>
            <a:off x="4329113" y="3457770"/>
            <a:ext cx="342900" cy="24109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CDE0436F-C6E3-4C73-A9D2-188937FF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17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995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583F44E-395B-464B-B22C-501427C03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1778" r="19999"/>
          <a:stretch/>
        </p:blipFill>
        <p:spPr>
          <a:xfrm>
            <a:off x="1614565" y="1174050"/>
            <a:ext cx="5914871" cy="5683950"/>
          </a:xfrm>
          <a:prstGeom prst="rect">
            <a:avLst/>
          </a:prstGeom>
        </p:spPr>
      </p:pic>
      <p:sp>
        <p:nvSpPr>
          <p:cNvPr id="30" name="Line 4">
            <a:extLst>
              <a:ext uri="{FF2B5EF4-FFF2-40B4-BE49-F238E27FC236}">
                <a16:creationId xmlns:a16="http://schemas.microsoft.com/office/drawing/2014/main" id="{AE19D23B-03CE-4A26-A4B3-6C557063F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11713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534E6C4A-0973-4B85-A624-54B0563E99CC}"/>
              </a:ext>
            </a:extLst>
          </p:cNvPr>
          <p:cNvSpPr txBox="1">
            <a:spLocks/>
          </p:cNvSpPr>
          <p:nvPr/>
        </p:nvSpPr>
        <p:spPr>
          <a:xfrm>
            <a:off x="628650" y="328137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/>
                </a:solidFill>
              </a:rPr>
              <a:t>Preliminary Findings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41256-ED8A-40F4-BAB4-BBF8C66195EA}"/>
              </a:ext>
            </a:extLst>
          </p:cNvPr>
          <p:cNvSpPr txBox="1"/>
          <p:nvPr/>
        </p:nvSpPr>
        <p:spPr>
          <a:xfrm>
            <a:off x="1195578" y="5499284"/>
            <a:ext cx="16235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3369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</a:t>
            </a:r>
          </a:p>
          <a:p>
            <a:r>
              <a:rPr lang="en-US" sz="2400" dirty="0">
                <a:solidFill>
                  <a:schemeClr val="tx2"/>
                </a:solidFill>
              </a:rPr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50F2E-F318-4119-B7AB-ABC46E540696}"/>
              </a:ext>
            </a:extLst>
          </p:cNvPr>
          <p:cNvSpPr txBox="1"/>
          <p:nvPr/>
        </p:nvSpPr>
        <p:spPr>
          <a:xfrm>
            <a:off x="6692760" y="1315876"/>
            <a:ext cx="17951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1772 </a:t>
            </a:r>
          </a:p>
          <a:p>
            <a:r>
              <a:rPr lang="en-US" sz="2400" dirty="0">
                <a:solidFill>
                  <a:schemeClr val="tx2"/>
                </a:solidFill>
              </a:rPr>
              <a:t>Grants, </a:t>
            </a:r>
            <a:r>
              <a:rPr lang="en-US" sz="2400" i="1" dirty="0">
                <a:solidFill>
                  <a:schemeClr val="tx2"/>
                </a:solidFill>
              </a:rPr>
              <a:t>NIA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72EA5-6158-48C7-9329-4F8862D53492}"/>
              </a:ext>
            </a:extLst>
          </p:cNvPr>
          <p:cNvSpPr txBox="1"/>
          <p:nvPr/>
        </p:nvSpPr>
        <p:spPr>
          <a:xfrm>
            <a:off x="6217412" y="5499284"/>
            <a:ext cx="24259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1597 </a:t>
            </a:r>
          </a:p>
          <a:p>
            <a:pPr algn="r"/>
            <a:r>
              <a:rPr lang="en-US" sz="2400" dirty="0">
                <a:solidFill>
                  <a:schemeClr val="tx2"/>
                </a:solidFill>
              </a:rPr>
              <a:t>Research Articles</a:t>
            </a:r>
          </a:p>
          <a:p>
            <a:pPr algn="r"/>
            <a:r>
              <a:rPr lang="en-US" sz="2400" i="1" dirty="0">
                <a:solidFill>
                  <a:schemeClr val="tx2"/>
                </a:solidFill>
              </a:rPr>
              <a:t>NIH &amp; Non-NIH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7B3F9-93C1-42C4-AFB1-29BD491C9C4C}"/>
              </a:ext>
            </a:extLst>
          </p:cNvPr>
          <p:cNvSpPr txBox="1"/>
          <p:nvPr/>
        </p:nvSpPr>
        <p:spPr>
          <a:xfrm>
            <a:off x="784098" y="1315876"/>
            <a:ext cx="16235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Topic:</a:t>
            </a:r>
          </a:p>
          <a:p>
            <a:pPr algn="r"/>
            <a:r>
              <a:rPr lang="en-US" sz="2400" dirty="0">
                <a:solidFill>
                  <a:schemeClr val="tx2"/>
                </a:solidFill>
              </a:rPr>
              <a:t>Brain Aging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0006F-5B58-4E5A-8CEF-EF0081653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" y="283778"/>
            <a:ext cx="4242297" cy="3016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D2A50-F416-4646-9D6E-A3047FE5F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21" y="283778"/>
            <a:ext cx="4242297" cy="3016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0DD67-96EE-42ED-A92E-3AC21C411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" y="3747392"/>
            <a:ext cx="4242297" cy="301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4B3E6-B0AE-4CCF-923C-8C4C0FE06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21" y="3747392"/>
            <a:ext cx="4242297" cy="30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7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1973A-50E7-47A7-BC62-E70D35E76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9972" b="9175"/>
          <a:stretch/>
        </p:blipFill>
        <p:spPr>
          <a:xfrm>
            <a:off x="500828" y="1262536"/>
            <a:ext cx="7210612" cy="45158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F63C1-2708-4EDA-B5E5-6D316010A36E}"/>
              </a:ext>
            </a:extLst>
          </p:cNvPr>
          <p:cNvSpPr txBox="1"/>
          <p:nvPr/>
        </p:nvSpPr>
        <p:spPr>
          <a:xfrm>
            <a:off x="7961745" y="3053080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D4597-749E-4FFF-A4F9-4008DF9FA3CA}"/>
              </a:ext>
            </a:extLst>
          </p:cNvPr>
          <p:cNvSpPr txBox="1"/>
          <p:nvPr/>
        </p:nvSpPr>
        <p:spPr>
          <a:xfrm>
            <a:off x="7770367" y="3515360"/>
            <a:ext cx="118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 Articles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CA4286-C4C1-4712-A7C0-B03E6CA8F10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84937" y="2980019"/>
            <a:ext cx="876808" cy="2577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598BA9-88E8-4A9A-B530-50DC3DA02BA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084937" y="3237746"/>
            <a:ext cx="876808" cy="17442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DF43D5-6CD4-43AF-AFC7-A8FBCEF29F57}"/>
              </a:ext>
            </a:extLst>
          </p:cNvPr>
          <p:cNvCxnSpPr>
            <a:cxnSpLocks/>
          </p:cNvCxnSpPr>
          <p:nvPr/>
        </p:nvCxnSpPr>
        <p:spPr>
          <a:xfrm>
            <a:off x="7103594" y="3709765"/>
            <a:ext cx="798346" cy="116152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A7DB64-D7D0-4C15-ABE6-6D676EA59358}"/>
              </a:ext>
            </a:extLst>
          </p:cNvPr>
          <p:cNvCxnSpPr>
            <a:cxnSpLocks/>
          </p:cNvCxnSpPr>
          <p:nvPr/>
        </p:nvCxnSpPr>
        <p:spPr>
          <a:xfrm flipV="1">
            <a:off x="7103594" y="3838525"/>
            <a:ext cx="798346" cy="2400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7481A0-0F13-478C-B1C0-2A4D7DE7CBF4}"/>
              </a:ext>
            </a:extLst>
          </p:cNvPr>
          <p:cNvSpPr txBox="1"/>
          <p:nvPr/>
        </p:nvSpPr>
        <p:spPr>
          <a:xfrm rot="1102169">
            <a:off x="7183662" y="28032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136ED-4FE5-49F8-BC35-A3B3BE6A8B94}"/>
              </a:ext>
            </a:extLst>
          </p:cNvPr>
          <p:cNvSpPr txBox="1"/>
          <p:nvPr/>
        </p:nvSpPr>
        <p:spPr>
          <a:xfrm rot="20699197">
            <a:off x="7027265" y="30731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23456-2891-4C74-A340-D315B486737B}"/>
              </a:ext>
            </a:extLst>
          </p:cNvPr>
          <p:cNvSpPr txBox="1"/>
          <p:nvPr/>
        </p:nvSpPr>
        <p:spPr>
          <a:xfrm rot="621819">
            <a:off x="7066143" y="34587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2FD422-18EE-41C4-841F-B80D6B015F4F}"/>
              </a:ext>
            </a:extLst>
          </p:cNvPr>
          <p:cNvSpPr txBox="1"/>
          <p:nvPr/>
        </p:nvSpPr>
        <p:spPr>
          <a:xfrm rot="20699197">
            <a:off x="6997662" y="37230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45A6CA-7DD4-42DD-A824-3C429020E5EB}"/>
              </a:ext>
            </a:extLst>
          </p:cNvPr>
          <p:cNvSpPr txBox="1"/>
          <p:nvPr/>
        </p:nvSpPr>
        <p:spPr>
          <a:xfrm>
            <a:off x="6238259" y="4567804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83% are </a:t>
            </a:r>
            <a:r>
              <a:rPr lang="en-US" b="1" dirty="0">
                <a:solidFill>
                  <a:srgbClr val="7030A0"/>
                </a:solidFill>
              </a:rPr>
              <a:t>not</a:t>
            </a:r>
            <a:r>
              <a:rPr lang="en-US" dirty="0">
                <a:solidFill>
                  <a:srgbClr val="7030A0"/>
                </a:solidFill>
              </a:rPr>
              <a:t> funded by NIH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7F2D55-2562-4654-AD2F-60A2108175D1}"/>
              </a:ext>
            </a:extLst>
          </p:cNvPr>
          <p:cNvCxnSpPr>
            <a:cxnSpLocks/>
          </p:cNvCxnSpPr>
          <p:nvPr/>
        </p:nvCxnSpPr>
        <p:spPr>
          <a:xfrm>
            <a:off x="7296635" y="4174299"/>
            <a:ext cx="0" cy="3684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177C81-8D27-4186-A465-8B958C8B8286}"/>
              </a:ext>
            </a:extLst>
          </p:cNvPr>
          <p:cNvSpPr txBox="1"/>
          <p:nvPr/>
        </p:nvSpPr>
        <p:spPr>
          <a:xfrm>
            <a:off x="1049692" y="1770256"/>
            <a:ext cx="191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Funding Gaps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272C8D9-7665-4AB9-9EE9-DB50E89EA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1778" r="19999"/>
          <a:stretch/>
        </p:blipFill>
        <p:spPr>
          <a:xfrm>
            <a:off x="6460099" y="5017483"/>
            <a:ext cx="1653296" cy="16786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92E6144-949F-4C7B-B1D9-C95D3736CD5C}"/>
              </a:ext>
            </a:extLst>
          </p:cNvPr>
          <p:cNvSpPr txBox="1"/>
          <p:nvPr/>
        </p:nvSpPr>
        <p:spPr>
          <a:xfrm>
            <a:off x="8100478" y="544133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57" name="Line 4">
            <a:extLst>
              <a:ext uri="{FF2B5EF4-FFF2-40B4-BE49-F238E27FC236}">
                <a16:creationId xmlns:a16="http://schemas.microsoft.com/office/drawing/2014/main" id="{D99CB22A-7B6D-4142-809F-8CA204159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1117133"/>
            <a:ext cx="7696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itle 4">
            <a:extLst>
              <a:ext uri="{FF2B5EF4-FFF2-40B4-BE49-F238E27FC236}">
                <a16:creationId xmlns:a16="http://schemas.microsoft.com/office/drawing/2014/main" id="{0E1E458E-2477-48D7-A259-F74266D6B347}"/>
              </a:ext>
            </a:extLst>
          </p:cNvPr>
          <p:cNvSpPr txBox="1">
            <a:spLocks/>
          </p:cNvSpPr>
          <p:nvPr/>
        </p:nvSpPr>
        <p:spPr>
          <a:xfrm>
            <a:off x="628650" y="307618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/>
                </a:solidFill>
              </a:rPr>
              <a:t>Results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90751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163</Words>
  <Application>Microsoft Office PowerPoint</Application>
  <PresentationFormat>On-screen Show (4:3)</PresentationFormat>
  <Paragraphs>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</vt:lpstr>
      <vt:lpstr>Methodology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Dibattista, Amanda (NIH/NIA/ERP) [E]</dc:creator>
  <cp:lastModifiedBy>Dibattista, Amanda (NIH/NIA/ERP) [E]</cp:lastModifiedBy>
  <cp:revision>86</cp:revision>
  <dcterms:created xsi:type="dcterms:W3CDTF">2018-06-26T18:38:53Z</dcterms:created>
  <dcterms:modified xsi:type="dcterms:W3CDTF">2018-07-30T12:56:14Z</dcterms:modified>
</cp:coreProperties>
</file>