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4" autoAdjust="0"/>
    <p:restoredTop sz="84453" autoAdjust="0"/>
  </p:normalViewPr>
  <p:slideViewPr>
    <p:cSldViewPr snapToGrid="0">
      <p:cViewPr varScale="1">
        <p:scale>
          <a:sx n="73" d="100"/>
          <a:sy n="73" d="100"/>
        </p:scale>
        <p:origin x="15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battistaam\Downloads\5b2911f56d77a70f61d65118_Excel-Gantt-Chart-Template-TeamGant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v>Start Date</c:v>
          </c:tx>
          <c:spPr>
            <a:noFill/>
            <a:ln>
              <a:noFill/>
            </a:ln>
            <a:effectLst/>
          </c:spPr>
          <c:invertIfNegative val="0"/>
          <c:cat>
            <c:strRef>
              <c:f>'Basic Manual Gantt Chart'!$B$5:$B$9</c:f>
              <c:strCache>
                <c:ptCount val="5"/>
                <c:pt idx="0">
                  <c:v>Clean Research Article &amp; Grant Datasets</c:v>
                </c:pt>
                <c:pt idx="1">
                  <c:v>CoLab Curriculum:  Clustering</c:v>
                </c:pt>
                <c:pt idx="2">
                  <c:v>CoLab Curriculum:  Text Mining</c:v>
                </c:pt>
                <c:pt idx="3">
                  <c:v>Apply Curriculum Concepts to My Dataset</c:v>
                </c:pt>
                <c:pt idx="4">
                  <c:v>Final Capstone Presentations</c:v>
                </c:pt>
              </c:strCache>
            </c:strRef>
          </c:cat>
          <c:val>
            <c:numRef>
              <c:f>'Basic Manual Gantt Chart'!$C$5:$C$9</c:f>
              <c:numCache>
                <c:formatCode>m/d/yyyy</c:formatCode>
                <c:ptCount val="5"/>
                <c:pt idx="0">
                  <c:v>43279</c:v>
                </c:pt>
                <c:pt idx="1">
                  <c:v>43293</c:v>
                </c:pt>
                <c:pt idx="2">
                  <c:v>43298</c:v>
                </c:pt>
                <c:pt idx="3">
                  <c:v>43299</c:v>
                </c:pt>
                <c:pt idx="4">
                  <c:v>43311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7-493D-8D24-C63CE595CAEC}"/>
            </c:ext>
          </c:extLst>
        </c:ser>
        <c:ser>
          <c:idx val="2"/>
          <c:order val="1"/>
          <c:tx>
            <c:v>Duration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927-493D-8D24-C63CE595CAEC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927-493D-8D24-C63CE595CAEC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927-493D-8D24-C63CE595CAEC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927-493D-8D24-C63CE595CAEC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A927-493D-8D24-C63CE595CAEC}"/>
              </c:ext>
            </c:extLst>
          </c:dPt>
          <c:dPt>
            <c:idx val="5"/>
            <c:invertIfNegative val="0"/>
            <c:bubble3D val="0"/>
            <c:spPr>
              <a:solidFill>
                <a:srgbClr val="528E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A927-493D-8D24-C63CE595CAEC}"/>
              </c:ext>
            </c:extLst>
          </c:dPt>
          <c:dPt>
            <c:idx val="6"/>
            <c:invertIfNegative val="0"/>
            <c:bubble3D val="0"/>
            <c:spPr>
              <a:solidFill>
                <a:srgbClr val="528E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A927-493D-8D24-C63CE595CAEC}"/>
              </c:ext>
            </c:extLst>
          </c:dPt>
          <c:dPt>
            <c:idx val="7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A927-493D-8D24-C63CE595CAEC}"/>
              </c:ext>
            </c:extLst>
          </c:dPt>
          <c:dPt>
            <c:idx val="8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A927-493D-8D24-C63CE595CAEC}"/>
              </c:ext>
            </c:extLst>
          </c:dPt>
          <c:dPt>
            <c:idx val="9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A927-493D-8D24-C63CE595CAEC}"/>
              </c:ext>
            </c:extLst>
          </c:dPt>
          <c:dPt>
            <c:idx val="10"/>
            <c:invertIfNegative val="0"/>
            <c:bubble3D val="0"/>
            <c:spPr>
              <a:solidFill>
                <a:srgbClr val="C24B3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A927-493D-8D24-C63CE595CAEC}"/>
              </c:ext>
            </c:extLst>
          </c:dPt>
          <c:dPt>
            <c:idx val="11"/>
            <c:invertIfNegative val="0"/>
            <c:bubble3D val="0"/>
            <c:spPr>
              <a:solidFill>
                <a:srgbClr val="C24B3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A927-493D-8D24-C63CE595CAEC}"/>
              </c:ext>
            </c:extLst>
          </c:dPt>
          <c:dPt>
            <c:idx val="12"/>
            <c:invertIfNegative val="0"/>
            <c:bubble3D val="0"/>
            <c:spPr>
              <a:solidFill>
                <a:srgbClr val="C24B3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A927-493D-8D24-C63CE595CAEC}"/>
              </c:ext>
            </c:extLst>
          </c:dPt>
          <c:dPt>
            <c:idx val="13"/>
            <c:invertIfNegative val="0"/>
            <c:bubble3D val="0"/>
            <c:spPr>
              <a:solidFill>
                <a:srgbClr val="62BED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A927-493D-8D24-C63CE595CAEC}"/>
              </c:ext>
            </c:extLst>
          </c:dPt>
          <c:dPt>
            <c:idx val="14"/>
            <c:invertIfNegative val="0"/>
            <c:bubble3D val="0"/>
            <c:spPr>
              <a:solidFill>
                <a:srgbClr val="62BED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A927-493D-8D24-C63CE595CAEC}"/>
              </c:ext>
            </c:extLst>
          </c:dPt>
          <c:dPt>
            <c:idx val="15"/>
            <c:invertIfNegative val="0"/>
            <c:bubble3D val="0"/>
            <c:spPr>
              <a:solidFill>
                <a:srgbClr val="62BED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A927-493D-8D24-C63CE595CAEC}"/>
              </c:ext>
            </c:extLst>
          </c:dPt>
          <c:dPt>
            <c:idx val="16"/>
            <c:invertIfNegative val="0"/>
            <c:bubble3D val="0"/>
            <c:spPr>
              <a:solidFill>
                <a:srgbClr val="528E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A927-493D-8D24-C63CE595CAEC}"/>
              </c:ext>
            </c:extLst>
          </c:dPt>
          <c:dPt>
            <c:idx val="17"/>
            <c:invertIfNegative val="0"/>
            <c:bubble3D val="0"/>
            <c:spPr>
              <a:solidFill>
                <a:srgbClr val="528E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A927-493D-8D24-C63CE595CAEC}"/>
              </c:ext>
            </c:extLst>
          </c:dPt>
          <c:dPt>
            <c:idx val="18"/>
            <c:invertIfNegative val="0"/>
            <c:bubble3D val="0"/>
            <c:spPr>
              <a:solidFill>
                <a:srgbClr val="528E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A927-493D-8D24-C63CE595CAEC}"/>
              </c:ext>
            </c:extLst>
          </c:dPt>
          <c:dPt>
            <c:idx val="19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A927-493D-8D24-C63CE595CAEC}"/>
              </c:ext>
            </c:extLst>
          </c:dPt>
          <c:dPt>
            <c:idx val="20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A927-493D-8D24-C63CE595CAEC}"/>
              </c:ext>
            </c:extLst>
          </c:dPt>
          <c:dPt>
            <c:idx val="21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A927-493D-8D24-C63CE595CAEC}"/>
              </c:ext>
            </c:extLst>
          </c:dPt>
          <c:dPt>
            <c:idx val="22"/>
            <c:invertIfNegative val="0"/>
            <c:bubble3D val="0"/>
            <c:spPr>
              <a:solidFill>
                <a:srgbClr val="C24B3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A927-493D-8D24-C63CE595CAEC}"/>
              </c:ext>
            </c:extLst>
          </c:dPt>
          <c:dPt>
            <c:idx val="23"/>
            <c:invertIfNegative val="0"/>
            <c:bubble3D val="0"/>
            <c:spPr>
              <a:solidFill>
                <a:srgbClr val="C24B3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A927-493D-8D24-C63CE595CAEC}"/>
              </c:ext>
            </c:extLst>
          </c:dPt>
          <c:dPt>
            <c:idx val="24"/>
            <c:invertIfNegative val="0"/>
            <c:bubble3D val="0"/>
            <c:spPr>
              <a:solidFill>
                <a:srgbClr val="C24B3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A927-493D-8D24-C63CE595CAEC}"/>
              </c:ext>
            </c:extLst>
          </c:dPt>
          <c:cat>
            <c:strRef>
              <c:f>'Basic Manual Gantt Chart'!$B$5:$B$9</c:f>
              <c:strCache>
                <c:ptCount val="5"/>
                <c:pt idx="0">
                  <c:v>Clean Research Article &amp; Grant Datasets</c:v>
                </c:pt>
                <c:pt idx="1">
                  <c:v>CoLab Curriculum:  Clustering</c:v>
                </c:pt>
                <c:pt idx="2">
                  <c:v>CoLab Curriculum:  Text Mining</c:v>
                </c:pt>
                <c:pt idx="3">
                  <c:v>Apply Curriculum Concepts to My Dataset</c:v>
                </c:pt>
                <c:pt idx="4">
                  <c:v>Final Capstone Presentations</c:v>
                </c:pt>
              </c:strCache>
            </c:strRef>
          </c:cat>
          <c:val>
            <c:numRef>
              <c:f>'Basic Manual Gantt Chart'!$E$5:$E$9</c:f>
              <c:numCache>
                <c:formatCode>0</c:formatCode>
                <c:ptCount val="5"/>
                <c:pt idx="0">
                  <c:v>14</c:v>
                </c:pt>
                <c:pt idx="1">
                  <c:v>5</c:v>
                </c:pt>
                <c:pt idx="2">
                  <c:v>10</c:v>
                </c:pt>
                <c:pt idx="3">
                  <c:v>12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A927-493D-8D24-C63CE595C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-2092011040"/>
        <c:axId val="-2095184144"/>
      </c:barChart>
      <c:catAx>
        <c:axId val="-20920110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184144"/>
        <c:crosses val="autoZero"/>
        <c:auto val="1"/>
        <c:lblAlgn val="ctr"/>
        <c:lblOffset val="100"/>
        <c:noMultiLvlLbl val="0"/>
      </c:catAx>
      <c:valAx>
        <c:axId val="-2095184144"/>
        <c:scaling>
          <c:orientation val="minMax"/>
          <c:max val="43314"/>
          <c:min val="43279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2011040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solidFill>
      <a:schemeClr val="bg1"/>
    </a:solidFill>
    <a:ln w="381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5BF28F-B77D-4DBC-81F1-37D7D300C2D9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0F3B3668-5E6D-4076-B18A-DE9319CF5A16}">
      <dgm:prSet phldrT="[Text]"/>
      <dgm:spPr/>
      <dgm:t>
        <a:bodyPr/>
        <a:lstStyle/>
        <a:p>
          <a:r>
            <a:rPr lang="en-US" b="1" dirty="0"/>
            <a:t>Research Articles</a:t>
          </a:r>
        </a:p>
      </dgm:t>
    </dgm:pt>
    <dgm:pt modelId="{E38480DE-A5DA-4FC3-B4B1-77DD4ECE80CF}" type="parTrans" cxnId="{C188259D-B431-4EF7-B51F-BB8EAC171456}">
      <dgm:prSet/>
      <dgm:spPr/>
      <dgm:t>
        <a:bodyPr/>
        <a:lstStyle/>
        <a:p>
          <a:endParaRPr lang="en-US"/>
        </a:p>
      </dgm:t>
    </dgm:pt>
    <dgm:pt modelId="{77B5DAB9-41E3-41EF-9C5B-50B607DA5072}" type="sibTrans" cxnId="{C188259D-B431-4EF7-B51F-BB8EAC171456}">
      <dgm:prSet/>
      <dgm:spPr/>
      <dgm:t>
        <a:bodyPr/>
        <a:lstStyle/>
        <a:p>
          <a:endParaRPr lang="en-US"/>
        </a:p>
      </dgm:t>
    </dgm:pt>
    <dgm:pt modelId="{9C40376B-79B5-49E7-953A-09DFFCB69206}">
      <dgm:prSet phldrT="[Text]"/>
      <dgm:spPr/>
      <dgm:t>
        <a:bodyPr/>
        <a:lstStyle/>
        <a:p>
          <a:r>
            <a:rPr lang="en-US" b="1" dirty="0"/>
            <a:t>Grants</a:t>
          </a:r>
        </a:p>
      </dgm:t>
    </dgm:pt>
    <dgm:pt modelId="{E4387EC1-2062-4DE7-B1EB-98A355EE7AFB}" type="parTrans" cxnId="{2896064A-D277-4DCC-8B72-26F4B1CECC6D}">
      <dgm:prSet/>
      <dgm:spPr/>
      <dgm:t>
        <a:bodyPr/>
        <a:lstStyle/>
        <a:p>
          <a:endParaRPr lang="en-US"/>
        </a:p>
      </dgm:t>
    </dgm:pt>
    <dgm:pt modelId="{8C93FB66-9205-41AC-BED3-455EFD78E616}" type="sibTrans" cxnId="{2896064A-D277-4DCC-8B72-26F4B1CECC6D}">
      <dgm:prSet/>
      <dgm:spPr/>
      <dgm:t>
        <a:bodyPr/>
        <a:lstStyle/>
        <a:p>
          <a:endParaRPr lang="en-US"/>
        </a:p>
      </dgm:t>
    </dgm:pt>
    <dgm:pt modelId="{09F846FD-3A62-48E7-9DEA-987C6A4427E0}" type="pres">
      <dgm:prSet presAssocID="{995BF28F-B77D-4DBC-81F1-37D7D300C2D9}" presName="compositeShape" presStyleCnt="0">
        <dgm:presLayoutVars>
          <dgm:chMax val="7"/>
          <dgm:dir/>
          <dgm:resizeHandles val="exact"/>
        </dgm:presLayoutVars>
      </dgm:prSet>
      <dgm:spPr/>
    </dgm:pt>
    <dgm:pt modelId="{C8A1E09D-DF8C-41F6-87C1-662A13A88B51}" type="pres">
      <dgm:prSet presAssocID="{0F3B3668-5E6D-4076-B18A-DE9319CF5A16}" presName="circ1" presStyleLbl="vennNode1" presStyleIdx="0" presStyleCnt="2"/>
      <dgm:spPr/>
    </dgm:pt>
    <dgm:pt modelId="{9527DE61-3059-4DF7-9B91-522E858706DA}" type="pres">
      <dgm:prSet presAssocID="{0F3B3668-5E6D-4076-B18A-DE9319CF5A1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17E262B-341A-47DA-91D8-9F30EA09B4C5}" type="pres">
      <dgm:prSet presAssocID="{9C40376B-79B5-49E7-953A-09DFFCB69206}" presName="circ2" presStyleLbl="vennNode1" presStyleIdx="1" presStyleCnt="2"/>
      <dgm:spPr/>
    </dgm:pt>
    <dgm:pt modelId="{92174000-54C4-4586-804E-0F28FF9E39DB}" type="pres">
      <dgm:prSet presAssocID="{9C40376B-79B5-49E7-953A-09DFFCB6920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F74142B-D94D-44D1-9883-3673AB0F25CB}" type="presOf" srcId="{9C40376B-79B5-49E7-953A-09DFFCB69206}" destId="{92174000-54C4-4586-804E-0F28FF9E39DB}" srcOrd="1" destOrd="0" presId="urn:microsoft.com/office/officeart/2005/8/layout/venn1"/>
    <dgm:cxn modelId="{5FE8A640-1120-43CC-B6E1-C2239E32E254}" type="presOf" srcId="{0F3B3668-5E6D-4076-B18A-DE9319CF5A16}" destId="{C8A1E09D-DF8C-41F6-87C1-662A13A88B51}" srcOrd="0" destOrd="0" presId="urn:microsoft.com/office/officeart/2005/8/layout/venn1"/>
    <dgm:cxn modelId="{2896064A-D277-4DCC-8B72-26F4B1CECC6D}" srcId="{995BF28F-B77D-4DBC-81F1-37D7D300C2D9}" destId="{9C40376B-79B5-49E7-953A-09DFFCB69206}" srcOrd="1" destOrd="0" parTransId="{E4387EC1-2062-4DE7-B1EB-98A355EE7AFB}" sibTransId="{8C93FB66-9205-41AC-BED3-455EFD78E616}"/>
    <dgm:cxn modelId="{B453D971-1D2D-443B-8F6C-7E4134BB0436}" type="presOf" srcId="{995BF28F-B77D-4DBC-81F1-37D7D300C2D9}" destId="{09F846FD-3A62-48E7-9DEA-987C6A4427E0}" srcOrd="0" destOrd="0" presId="urn:microsoft.com/office/officeart/2005/8/layout/venn1"/>
    <dgm:cxn modelId="{AB5D6299-6039-4240-A2CA-D9949DE95D42}" type="presOf" srcId="{9C40376B-79B5-49E7-953A-09DFFCB69206}" destId="{517E262B-341A-47DA-91D8-9F30EA09B4C5}" srcOrd="0" destOrd="0" presId="urn:microsoft.com/office/officeart/2005/8/layout/venn1"/>
    <dgm:cxn modelId="{C188259D-B431-4EF7-B51F-BB8EAC171456}" srcId="{995BF28F-B77D-4DBC-81F1-37D7D300C2D9}" destId="{0F3B3668-5E6D-4076-B18A-DE9319CF5A16}" srcOrd="0" destOrd="0" parTransId="{E38480DE-A5DA-4FC3-B4B1-77DD4ECE80CF}" sibTransId="{77B5DAB9-41E3-41EF-9C5B-50B607DA5072}"/>
    <dgm:cxn modelId="{902D02B7-0AC1-45D0-9BD7-13A9DC9FA3D6}" type="presOf" srcId="{0F3B3668-5E6D-4076-B18A-DE9319CF5A16}" destId="{9527DE61-3059-4DF7-9B91-522E858706DA}" srcOrd="1" destOrd="0" presId="urn:microsoft.com/office/officeart/2005/8/layout/venn1"/>
    <dgm:cxn modelId="{7EF1DA7D-A139-4127-A77D-537EF5DC1D8A}" type="presParOf" srcId="{09F846FD-3A62-48E7-9DEA-987C6A4427E0}" destId="{C8A1E09D-DF8C-41F6-87C1-662A13A88B51}" srcOrd="0" destOrd="0" presId="urn:microsoft.com/office/officeart/2005/8/layout/venn1"/>
    <dgm:cxn modelId="{9F6620DE-517A-40D6-8CF8-4BCD1D98F0C7}" type="presParOf" srcId="{09F846FD-3A62-48E7-9DEA-987C6A4427E0}" destId="{9527DE61-3059-4DF7-9B91-522E858706DA}" srcOrd="1" destOrd="0" presId="urn:microsoft.com/office/officeart/2005/8/layout/venn1"/>
    <dgm:cxn modelId="{BF8F7C15-1B16-4685-9752-49565D3CBA52}" type="presParOf" srcId="{09F846FD-3A62-48E7-9DEA-987C6A4427E0}" destId="{517E262B-341A-47DA-91D8-9F30EA09B4C5}" srcOrd="2" destOrd="0" presId="urn:microsoft.com/office/officeart/2005/8/layout/venn1"/>
    <dgm:cxn modelId="{97D67E22-3102-49BC-A84C-FA651F15996E}" type="presParOf" srcId="{09F846FD-3A62-48E7-9DEA-987C6A4427E0}" destId="{92174000-54C4-4586-804E-0F28FF9E39D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1E09D-DF8C-41F6-87C1-662A13A88B51}">
      <dsp:nvSpPr>
        <dsp:cNvPr id="0" name=""/>
        <dsp:cNvSpPr/>
      </dsp:nvSpPr>
      <dsp:spPr>
        <a:xfrm>
          <a:off x="614774" y="5726"/>
          <a:ext cx="2094058" cy="209405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Research Articles</a:t>
          </a:r>
        </a:p>
      </dsp:txBody>
      <dsp:txXfrm>
        <a:off x="907187" y="252661"/>
        <a:ext cx="1207384" cy="1600189"/>
      </dsp:txXfrm>
    </dsp:sp>
    <dsp:sp modelId="{517E262B-341A-47DA-91D8-9F30EA09B4C5}">
      <dsp:nvSpPr>
        <dsp:cNvPr id="0" name=""/>
        <dsp:cNvSpPr/>
      </dsp:nvSpPr>
      <dsp:spPr>
        <a:xfrm>
          <a:off x="2124005" y="5726"/>
          <a:ext cx="2094058" cy="2094058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Grants</a:t>
          </a:r>
        </a:p>
      </dsp:txBody>
      <dsp:txXfrm>
        <a:off x="2718265" y="252661"/>
        <a:ext cx="1207384" cy="1600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AAA6C-4545-4E8F-A41C-8731F6197FB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10080-E8EE-47A1-8901-5251215A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10080-E8EE-47A1-8901-5251215A16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6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10080-E8EE-47A1-8901-5251215A16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6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9F0-FB9D-4C83-AEC4-36E1CF9F1DC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56D-D5BF-4AD5-B4B1-778643EF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9F0-FB9D-4C83-AEC4-36E1CF9F1DC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56D-D5BF-4AD5-B4B1-778643EF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8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9F0-FB9D-4C83-AEC4-36E1CF9F1DC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56D-D5BF-4AD5-B4B1-778643EF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4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9F0-FB9D-4C83-AEC4-36E1CF9F1DC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56D-D5BF-4AD5-B4B1-778643EF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3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9F0-FB9D-4C83-AEC4-36E1CF9F1DC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56D-D5BF-4AD5-B4B1-778643EF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7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9F0-FB9D-4C83-AEC4-36E1CF9F1DC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56D-D5BF-4AD5-B4B1-778643EF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9F0-FB9D-4C83-AEC4-36E1CF9F1DC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56D-D5BF-4AD5-B4B1-778643EF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3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9F0-FB9D-4C83-AEC4-36E1CF9F1DC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56D-D5BF-4AD5-B4B1-778643EF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9F0-FB9D-4C83-AEC4-36E1CF9F1DC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56D-D5BF-4AD5-B4B1-778643EF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6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9F0-FB9D-4C83-AEC4-36E1CF9F1DC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56D-D5BF-4AD5-B4B1-778643EF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5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9F0-FB9D-4C83-AEC4-36E1CF9F1DC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56D-D5BF-4AD5-B4B1-778643EF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2D9F0-FB9D-4C83-AEC4-36E1CF9F1DC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656D-D5BF-4AD5-B4B1-778643EF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3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498273-E784-431D-96E6-1FE631A44B8C}"/>
              </a:ext>
            </a:extLst>
          </p:cNvPr>
          <p:cNvSpPr txBox="1">
            <a:spLocks/>
          </p:cNvSpPr>
          <p:nvPr/>
        </p:nvSpPr>
        <p:spPr>
          <a:xfrm>
            <a:off x="715022" y="1023968"/>
            <a:ext cx="8364985" cy="10526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Midway Capstone Presentation:</a:t>
            </a:r>
          </a:p>
          <a:p>
            <a:endParaRPr lang="en-US" sz="1200" b="1" i="1" dirty="0">
              <a:solidFill>
                <a:schemeClr val="tx2"/>
              </a:solidFill>
            </a:endParaRPr>
          </a:p>
          <a:p>
            <a:r>
              <a:rPr lang="en-US" sz="4000" b="1" i="1" u="sng" dirty="0">
                <a:solidFill>
                  <a:schemeClr val="tx2"/>
                </a:solidFill>
              </a:rPr>
              <a:t>R</a:t>
            </a:r>
            <a:r>
              <a:rPr lang="en-US" sz="4000" i="1" dirty="0">
                <a:solidFill>
                  <a:schemeClr val="tx2"/>
                </a:solidFill>
              </a:rPr>
              <a:t>esearch </a:t>
            </a:r>
            <a:r>
              <a:rPr lang="en-US" sz="4000" b="1" i="1" u="sng" dirty="0">
                <a:solidFill>
                  <a:schemeClr val="tx2"/>
                </a:solidFill>
              </a:rPr>
              <a:t>F</a:t>
            </a:r>
            <a:r>
              <a:rPr lang="en-US" sz="4000" i="1" dirty="0">
                <a:solidFill>
                  <a:schemeClr val="tx2"/>
                </a:solidFill>
              </a:rPr>
              <a:t>unding </a:t>
            </a:r>
            <a:r>
              <a:rPr lang="en-US" sz="4000" b="1" i="1" u="sng" dirty="0">
                <a:solidFill>
                  <a:schemeClr val="tx2"/>
                </a:solidFill>
              </a:rPr>
              <a:t>G</a:t>
            </a:r>
            <a:r>
              <a:rPr lang="en-US" sz="4000" i="1" dirty="0">
                <a:solidFill>
                  <a:schemeClr val="tx2"/>
                </a:solidFill>
              </a:rPr>
              <a:t>ap </a:t>
            </a:r>
            <a:r>
              <a:rPr lang="en-US" sz="4000" b="1" i="1" u="sng" dirty="0">
                <a:solidFill>
                  <a:schemeClr val="tx2"/>
                </a:solidFill>
              </a:rPr>
              <a:t>A</a:t>
            </a:r>
            <a:r>
              <a:rPr lang="en-US" sz="4000" i="1" dirty="0">
                <a:solidFill>
                  <a:schemeClr val="tx2"/>
                </a:solidFill>
              </a:rPr>
              <a:t>nalysis for </a:t>
            </a:r>
            <a:r>
              <a:rPr lang="en-US" sz="4000" b="1" i="1" u="sng" dirty="0">
                <a:solidFill>
                  <a:schemeClr val="tx2"/>
                </a:solidFill>
              </a:rPr>
              <a:t>P</a:t>
            </a:r>
            <a:r>
              <a:rPr lang="en-US" sz="4000" i="1" dirty="0">
                <a:solidFill>
                  <a:schemeClr val="tx2"/>
                </a:solidFill>
              </a:rPr>
              <a:t>rogram </a:t>
            </a:r>
            <a:r>
              <a:rPr lang="en-US" sz="4000" b="1" i="1" dirty="0">
                <a:solidFill>
                  <a:schemeClr val="tx2"/>
                </a:solidFill>
              </a:rPr>
              <a:t>(RF-GAP)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16DC0A-66C1-4216-9097-9FF0E7BAC1AA}"/>
              </a:ext>
            </a:extLst>
          </p:cNvPr>
          <p:cNvSpPr txBox="1">
            <a:spLocks/>
          </p:cNvSpPr>
          <p:nvPr/>
        </p:nvSpPr>
        <p:spPr>
          <a:xfrm>
            <a:off x="1143000" y="6029008"/>
            <a:ext cx="6858000" cy="4861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June 28, 2018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10D7E8EC-C87A-42C2-A9CA-F6A3121BE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022" y="3327400"/>
            <a:ext cx="76962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C4F1E4B9-91CE-4ECD-9310-2B7FB6026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022" y="803752"/>
            <a:ext cx="76962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BF00B-0909-4FA6-898A-53A9420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122" y="3949887"/>
            <a:ext cx="6858000" cy="1814021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Amanda DiBattista, Ph.D.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Program Analyst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Division of Neuroscience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National Institute on Aging</a:t>
            </a:r>
          </a:p>
        </p:txBody>
      </p:sp>
    </p:spTree>
    <p:extLst>
      <p:ext uri="{BB962C8B-B14F-4D97-AF65-F5344CB8AC3E}">
        <p14:creationId xmlns:p14="http://schemas.microsoft.com/office/powerpoint/2010/main" val="96359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841EAC-29F0-4FC7-8440-C2319FDE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817"/>
            <a:ext cx="78867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C9B81-C783-465C-B5EF-4DCF0DC2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04" y="1283055"/>
            <a:ext cx="7886700" cy="4774872"/>
          </a:xfrm>
        </p:spPr>
        <p:txBody>
          <a:bodyPr>
            <a:normAutofit/>
          </a:bodyPr>
          <a:lstStyle/>
          <a:p>
            <a:pPr marL="457200" lvl="1" indent="0" algn="r">
              <a:buNone/>
            </a:pPr>
            <a:r>
              <a:rPr lang="en-US" sz="3200" b="1" dirty="0"/>
              <a:t>At NIH, we track the research we fund to make decisions everyday …  </a:t>
            </a:r>
            <a:r>
              <a:rPr lang="en-US" sz="3200" dirty="0"/>
              <a:t>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endParaRPr lang="en-US" sz="14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r>
              <a:rPr lang="en-US" sz="3200" b="1" dirty="0"/>
              <a:t> … But, what are we missing?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44ADC6-01B9-469B-BD94-63F46744A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69" y="5395817"/>
            <a:ext cx="4665112" cy="1315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18047C-801A-4E50-A288-9BF1A18756FD}"/>
              </a:ext>
            </a:extLst>
          </p:cNvPr>
          <p:cNvSpPr txBox="1"/>
          <p:nvPr/>
        </p:nvSpPr>
        <p:spPr>
          <a:xfrm>
            <a:off x="5054885" y="5270413"/>
            <a:ext cx="4006922" cy="15663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“To carry out this mission, NIH supports a </a:t>
            </a:r>
            <a:r>
              <a:rPr lang="en-US" i="1" u="sng" dirty="0">
                <a:solidFill>
                  <a:srgbClr val="C00000"/>
                </a:solidFill>
              </a:rPr>
              <a:t>balanced research portfolio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ensure high return on investment for U.S. taxpayers”</a:t>
            </a:r>
          </a:p>
          <a:p>
            <a:r>
              <a:rPr lang="en-US" sz="1400" b="1" dirty="0"/>
              <a:t>Source: www.nih.gov/about-nih/what-we-do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0EC046-8195-4383-B5A6-8828A7B58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773" y="3323147"/>
            <a:ext cx="1107414" cy="6620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51ACB5-CB48-4F8F-8B12-18FB6CF26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773" y="2589923"/>
            <a:ext cx="1107414" cy="5898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1422864-FAA3-4F05-BA5D-080DEEFBA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162" y="3292868"/>
            <a:ext cx="968987" cy="6560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C9ADE3-7AB8-4C68-B4B4-BF5161287D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7513" y="2582797"/>
            <a:ext cx="1390285" cy="662041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7348308-19B4-49B1-A2D4-41DF49483E23}"/>
              </a:ext>
            </a:extLst>
          </p:cNvPr>
          <p:cNvSpPr/>
          <p:nvPr/>
        </p:nvSpPr>
        <p:spPr>
          <a:xfrm>
            <a:off x="5980991" y="2223018"/>
            <a:ext cx="2094058" cy="2094058"/>
          </a:xfrm>
          <a:custGeom>
            <a:avLst/>
            <a:gdLst>
              <a:gd name="connsiteX0" fmla="*/ 0 w 2094058"/>
              <a:gd name="connsiteY0" fmla="*/ 1047029 h 2094058"/>
              <a:gd name="connsiteX1" fmla="*/ 1047029 w 2094058"/>
              <a:gd name="connsiteY1" fmla="*/ 0 h 2094058"/>
              <a:gd name="connsiteX2" fmla="*/ 2094058 w 2094058"/>
              <a:gd name="connsiteY2" fmla="*/ 1047029 h 2094058"/>
              <a:gd name="connsiteX3" fmla="*/ 1047029 w 2094058"/>
              <a:gd name="connsiteY3" fmla="*/ 2094058 h 2094058"/>
              <a:gd name="connsiteX4" fmla="*/ 0 w 2094058"/>
              <a:gd name="connsiteY4" fmla="*/ 1047029 h 209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058" h="2094058">
                <a:moveTo>
                  <a:pt x="0" y="1047029"/>
                </a:moveTo>
                <a:cubicBezTo>
                  <a:pt x="0" y="468771"/>
                  <a:pt x="468771" y="0"/>
                  <a:pt x="1047029" y="0"/>
                </a:cubicBezTo>
                <a:cubicBezTo>
                  <a:pt x="1625287" y="0"/>
                  <a:pt x="2094058" y="468771"/>
                  <a:pt x="2094058" y="1047029"/>
                </a:cubicBezTo>
                <a:cubicBezTo>
                  <a:pt x="2094058" y="1625287"/>
                  <a:pt x="1625287" y="2094058"/>
                  <a:pt x="1047029" y="2094058"/>
                </a:cubicBezTo>
                <a:cubicBezTo>
                  <a:pt x="468771" y="2094058"/>
                  <a:pt x="0" y="1625287"/>
                  <a:pt x="0" y="104702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92413" tIns="246935" rIns="594261" bIns="246934" numCol="1" spcCol="1270" anchor="ctr" anchorCtr="0">
            <a:noAutofit/>
          </a:bodyPr>
          <a:lstStyle/>
          <a:p>
            <a:pPr marL="0" lvl="0" indent="0" algn="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/>
              <a:t>Research Articles</a:t>
            </a:r>
          </a:p>
          <a:p>
            <a:pPr marL="0" lvl="0" indent="0" algn="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i="1" kern="1200" dirty="0"/>
              <a:t>O</a:t>
            </a:r>
            <a:r>
              <a:rPr lang="en-US" sz="2000" i="1" dirty="0"/>
              <a:t>utcomes</a:t>
            </a:r>
            <a:endParaRPr lang="en-US" sz="2000" i="1" kern="12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ADE845E-E3B8-4414-9DBD-3752B6216ACA}"/>
              </a:ext>
            </a:extLst>
          </p:cNvPr>
          <p:cNvSpPr/>
          <p:nvPr/>
        </p:nvSpPr>
        <p:spPr>
          <a:xfrm>
            <a:off x="1050643" y="2223018"/>
            <a:ext cx="2094058" cy="2094058"/>
          </a:xfrm>
          <a:custGeom>
            <a:avLst/>
            <a:gdLst>
              <a:gd name="connsiteX0" fmla="*/ 0 w 2094058"/>
              <a:gd name="connsiteY0" fmla="*/ 1047029 h 2094058"/>
              <a:gd name="connsiteX1" fmla="*/ 1047029 w 2094058"/>
              <a:gd name="connsiteY1" fmla="*/ 0 h 2094058"/>
              <a:gd name="connsiteX2" fmla="*/ 2094058 w 2094058"/>
              <a:gd name="connsiteY2" fmla="*/ 1047029 h 2094058"/>
              <a:gd name="connsiteX3" fmla="*/ 1047029 w 2094058"/>
              <a:gd name="connsiteY3" fmla="*/ 2094058 h 2094058"/>
              <a:gd name="connsiteX4" fmla="*/ 0 w 2094058"/>
              <a:gd name="connsiteY4" fmla="*/ 1047029 h 209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058" h="2094058">
                <a:moveTo>
                  <a:pt x="0" y="1047029"/>
                </a:moveTo>
                <a:cubicBezTo>
                  <a:pt x="0" y="468771"/>
                  <a:pt x="468771" y="0"/>
                  <a:pt x="1047029" y="0"/>
                </a:cubicBezTo>
                <a:cubicBezTo>
                  <a:pt x="1625287" y="0"/>
                  <a:pt x="2094058" y="468771"/>
                  <a:pt x="2094058" y="1047029"/>
                </a:cubicBezTo>
                <a:cubicBezTo>
                  <a:pt x="2094058" y="1625287"/>
                  <a:pt x="1625287" y="2094058"/>
                  <a:pt x="1047029" y="2094058"/>
                </a:cubicBezTo>
                <a:cubicBezTo>
                  <a:pt x="468771" y="2094058"/>
                  <a:pt x="0" y="1625287"/>
                  <a:pt x="0" y="104702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9800891"/>
              <a:satOff val="-40777"/>
              <a:lumOff val="9608"/>
              <a:alphaOff val="0"/>
            </a:schemeClr>
          </a:fillRef>
          <a:effectRef idx="0">
            <a:schemeClr val="accent4">
              <a:alpha val="50000"/>
              <a:hueOff val="9800891"/>
              <a:satOff val="-40777"/>
              <a:lumOff val="9608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94260" tIns="246935" rIns="292414" bIns="246934" numCol="1" spcCol="1270" anchor="ctr" anchorCtr="0">
            <a:noAutofit/>
          </a:bodyPr>
          <a:lstStyle/>
          <a:p>
            <a:pPr marL="0" lvl="0" indent="0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kern="1200" dirty="0"/>
              <a:t>Grants</a:t>
            </a:r>
          </a:p>
          <a:p>
            <a:pPr marL="0" lvl="0" indent="0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i="1" dirty="0"/>
              <a:t>Funding</a:t>
            </a:r>
            <a:endParaRPr lang="en-US" sz="2000" i="1" kern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539C8F-768D-4512-94F9-7074CFD5C567}"/>
              </a:ext>
            </a:extLst>
          </p:cNvPr>
          <p:cNvSpPr/>
          <p:nvPr/>
        </p:nvSpPr>
        <p:spPr>
          <a:xfrm>
            <a:off x="4590706" y="2622656"/>
            <a:ext cx="1285875" cy="607937"/>
          </a:xfrm>
          <a:prstGeom prst="rect">
            <a:avLst/>
          </a:prstGeom>
          <a:solidFill>
            <a:srgbClr val="FFC000">
              <a:alpha val="10196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544C71-AA6F-47B5-8409-1E83E7C03C3B}"/>
              </a:ext>
            </a:extLst>
          </p:cNvPr>
          <p:cNvSpPr/>
          <p:nvPr/>
        </p:nvSpPr>
        <p:spPr>
          <a:xfrm>
            <a:off x="4590706" y="3325087"/>
            <a:ext cx="1285875" cy="607937"/>
          </a:xfrm>
          <a:prstGeom prst="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F7F6CC-A14A-4923-B23B-56F3C7AA4421}"/>
              </a:ext>
            </a:extLst>
          </p:cNvPr>
          <p:cNvSpPr/>
          <p:nvPr/>
        </p:nvSpPr>
        <p:spPr>
          <a:xfrm>
            <a:off x="3241789" y="2622656"/>
            <a:ext cx="1285875" cy="607937"/>
          </a:xfrm>
          <a:prstGeom prst="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1FFE11-512C-4657-9172-701C95097741}"/>
              </a:ext>
            </a:extLst>
          </p:cNvPr>
          <p:cNvSpPr/>
          <p:nvPr/>
        </p:nvSpPr>
        <p:spPr>
          <a:xfrm>
            <a:off x="3241789" y="3325087"/>
            <a:ext cx="1285875" cy="607937"/>
          </a:xfrm>
          <a:prstGeom prst="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Line 4">
            <a:extLst>
              <a:ext uri="{FF2B5EF4-FFF2-40B4-BE49-F238E27FC236}">
                <a16:creationId xmlns:a16="http://schemas.microsoft.com/office/drawing/2014/main" id="{F8076131-7730-4C6F-96FC-07A1B5FB4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1054073"/>
            <a:ext cx="76962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645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37">
            <a:extLst>
              <a:ext uri="{FF2B5EF4-FFF2-40B4-BE49-F238E27FC236}">
                <a16:creationId xmlns:a16="http://schemas.microsoft.com/office/drawing/2014/main" id="{3ECAE113-0153-4DFB-94E3-39A38546DCAB}"/>
              </a:ext>
            </a:extLst>
          </p:cNvPr>
          <p:cNvSpPr/>
          <p:nvPr/>
        </p:nvSpPr>
        <p:spPr>
          <a:xfrm>
            <a:off x="2324869" y="4400568"/>
            <a:ext cx="4156719" cy="2192290"/>
          </a:xfrm>
          <a:prstGeom prst="clou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100F3D-44A8-4E53-B705-69FABB0890D6}"/>
              </a:ext>
            </a:extLst>
          </p:cNvPr>
          <p:cNvGrpSpPr/>
          <p:nvPr/>
        </p:nvGrpSpPr>
        <p:grpSpPr>
          <a:xfrm>
            <a:off x="1312688" y="4397130"/>
            <a:ext cx="6640804" cy="2505818"/>
            <a:chOff x="1285524" y="4229100"/>
            <a:chExt cx="6640804" cy="250581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204D4576-428F-477E-99F9-09754994934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13242541"/>
                </p:ext>
              </p:extLst>
            </p:nvPr>
          </p:nvGraphicFramePr>
          <p:xfrm>
            <a:off x="2051538" y="4229100"/>
            <a:ext cx="4832838" cy="210551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51CC1E-E214-4A4A-BE50-2EA71AAC27F1}"/>
                </a:ext>
              </a:extLst>
            </p:cNvPr>
            <p:cNvSpPr/>
            <p:nvPr/>
          </p:nvSpPr>
          <p:spPr>
            <a:xfrm>
              <a:off x="1285524" y="4958690"/>
              <a:ext cx="103746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b="1" u="sng" dirty="0">
                  <a:solidFill>
                    <a:schemeClr val="accent4">
                      <a:lumMod val="75000"/>
                    </a:schemeClr>
                  </a:solidFill>
                </a:rPr>
                <a:t>Funding</a:t>
              </a:r>
            </a:p>
            <a:p>
              <a:pPr algn="r"/>
              <a:r>
                <a:rPr lang="en-US" sz="2000" b="1" u="sng" dirty="0">
                  <a:solidFill>
                    <a:schemeClr val="accent4">
                      <a:lumMod val="75000"/>
                    </a:schemeClr>
                  </a:solidFill>
                </a:rPr>
                <a:t>Gaps</a:t>
              </a:r>
              <a:endParaRPr lang="en-US" sz="2000" u="sng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E6A339-CDCA-4CB8-93B9-12B8FDF7BE1F}"/>
                </a:ext>
              </a:extLst>
            </p:cNvPr>
            <p:cNvSpPr/>
            <p:nvPr/>
          </p:nvSpPr>
          <p:spPr>
            <a:xfrm>
              <a:off x="3929028" y="6334808"/>
              <a:ext cx="10778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No Gaps</a:t>
              </a:r>
              <a:endParaRPr lang="en-US" sz="2000" dirty="0">
                <a:solidFill>
                  <a:schemeClr val="accent6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F61A09-B282-42BA-A791-AB182130E1EB}"/>
                </a:ext>
              </a:extLst>
            </p:cNvPr>
            <p:cNvSpPr/>
            <p:nvPr/>
          </p:nvSpPr>
          <p:spPr>
            <a:xfrm>
              <a:off x="6548066" y="4958690"/>
              <a:ext cx="137826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Publication</a:t>
              </a:r>
            </a:p>
            <a:p>
              <a:r>
                <a:rPr lang="en-US" sz="2000" b="1" dirty="0">
                  <a:solidFill>
                    <a:schemeClr val="accent1"/>
                  </a:solidFill>
                </a:rPr>
                <a:t>Gaps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BAF72C3-DD8F-454A-8090-F486BA474D01}"/>
              </a:ext>
            </a:extLst>
          </p:cNvPr>
          <p:cNvSpPr/>
          <p:nvPr/>
        </p:nvSpPr>
        <p:spPr>
          <a:xfrm>
            <a:off x="105100" y="1671015"/>
            <a:ext cx="2094058" cy="2094058"/>
          </a:xfrm>
          <a:custGeom>
            <a:avLst/>
            <a:gdLst>
              <a:gd name="connsiteX0" fmla="*/ 0 w 2094058"/>
              <a:gd name="connsiteY0" fmla="*/ 1047029 h 2094058"/>
              <a:gd name="connsiteX1" fmla="*/ 1047029 w 2094058"/>
              <a:gd name="connsiteY1" fmla="*/ 0 h 2094058"/>
              <a:gd name="connsiteX2" fmla="*/ 2094058 w 2094058"/>
              <a:gd name="connsiteY2" fmla="*/ 1047029 h 2094058"/>
              <a:gd name="connsiteX3" fmla="*/ 1047029 w 2094058"/>
              <a:gd name="connsiteY3" fmla="*/ 2094058 h 2094058"/>
              <a:gd name="connsiteX4" fmla="*/ 0 w 2094058"/>
              <a:gd name="connsiteY4" fmla="*/ 1047029 h 209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058" h="2094058">
                <a:moveTo>
                  <a:pt x="0" y="1047029"/>
                </a:moveTo>
                <a:cubicBezTo>
                  <a:pt x="0" y="468771"/>
                  <a:pt x="468771" y="0"/>
                  <a:pt x="1047029" y="0"/>
                </a:cubicBezTo>
                <a:cubicBezTo>
                  <a:pt x="1625287" y="0"/>
                  <a:pt x="2094058" y="468771"/>
                  <a:pt x="2094058" y="1047029"/>
                </a:cubicBezTo>
                <a:cubicBezTo>
                  <a:pt x="2094058" y="1625287"/>
                  <a:pt x="1625287" y="2094058"/>
                  <a:pt x="1047029" y="2094058"/>
                </a:cubicBezTo>
                <a:cubicBezTo>
                  <a:pt x="468771" y="2094058"/>
                  <a:pt x="0" y="1625287"/>
                  <a:pt x="0" y="104702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92413" tIns="246935" rIns="594261" bIns="246934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b="1" kern="1200" dirty="0"/>
              <a:t>Research Articles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54F8D0-A62E-4B5C-A98C-497F4A65448A}"/>
              </a:ext>
            </a:extLst>
          </p:cNvPr>
          <p:cNvSpPr/>
          <p:nvPr/>
        </p:nvSpPr>
        <p:spPr>
          <a:xfrm>
            <a:off x="6944842" y="1671015"/>
            <a:ext cx="2094058" cy="2094058"/>
          </a:xfrm>
          <a:custGeom>
            <a:avLst/>
            <a:gdLst>
              <a:gd name="connsiteX0" fmla="*/ 0 w 2094058"/>
              <a:gd name="connsiteY0" fmla="*/ 1047029 h 2094058"/>
              <a:gd name="connsiteX1" fmla="*/ 1047029 w 2094058"/>
              <a:gd name="connsiteY1" fmla="*/ 0 h 2094058"/>
              <a:gd name="connsiteX2" fmla="*/ 2094058 w 2094058"/>
              <a:gd name="connsiteY2" fmla="*/ 1047029 h 2094058"/>
              <a:gd name="connsiteX3" fmla="*/ 1047029 w 2094058"/>
              <a:gd name="connsiteY3" fmla="*/ 2094058 h 2094058"/>
              <a:gd name="connsiteX4" fmla="*/ 0 w 2094058"/>
              <a:gd name="connsiteY4" fmla="*/ 1047029 h 209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058" h="2094058">
                <a:moveTo>
                  <a:pt x="0" y="1047029"/>
                </a:moveTo>
                <a:cubicBezTo>
                  <a:pt x="0" y="468771"/>
                  <a:pt x="468771" y="0"/>
                  <a:pt x="1047029" y="0"/>
                </a:cubicBezTo>
                <a:cubicBezTo>
                  <a:pt x="1625287" y="0"/>
                  <a:pt x="2094058" y="468771"/>
                  <a:pt x="2094058" y="1047029"/>
                </a:cubicBezTo>
                <a:cubicBezTo>
                  <a:pt x="2094058" y="1625287"/>
                  <a:pt x="1625287" y="2094058"/>
                  <a:pt x="1047029" y="2094058"/>
                </a:cubicBezTo>
                <a:cubicBezTo>
                  <a:pt x="468771" y="2094058"/>
                  <a:pt x="0" y="1625287"/>
                  <a:pt x="0" y="104702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9800891"/>
              <a:satOff val="-40777"/>
              <a:lumOff val="9608"/>
              <a:alphaOff val="0"/>
            </a:schemeClr>
          </a:fillRef>
          <a:effectRef idx="0">
            <a:schemeClr val="accent4">
              <a:alpha val="50000"/>
              <a:hueOff val="9800891"/>
              <a:satOff val="-40777"/>
              <a:lumOff val="9608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94260" tIns="246935" rIns="292414" bIns="246934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b="1" kern="1200" dirty="0"/>
              <a:t>Grants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2E1DBDE-8F52-436C-A391-2065C22A8BB6}"/>
              </a:ext>
            </a:extLst>
          </p:cNvPr>
          <p:cNvSpPr/>
          <p:nvPr/>
        </p:nvSpPr>
        <p:spPr>
          <a:xfrm>
            <a:off x="4148539" y="4024516"/>
            <a:ext cx="703790" cy="400110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0A1E38-4A8F-4899-846F-7B10ADB138EB}"/>
              </a:ext>
            </a:extLst>
          </p:cNvPr>
          <p:cNvSpPr txBox="1"/>
          <p:nvPr/>
        </p:nvSpPr>
        <p:spPr>
          <a:xfrm>
            <a:off x="3190300" y="3657036"/>
            <a:ext cx="2620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Unsupervised Learning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D763D5BF-EBB8-42F8-8A92-6E35B0861200}"/>
              </a:ext>
            </a:extLst>
          </p:cNvPr>
          <p:cNvSpPr txBox="1">
            <a:spLocks/>
          </p:cNvSpPr>
          <p:nvPr/>
        </p:nvSpPr>
        <p:spPr>
          <a:xfrm>
            <a:off x="628650" y="5381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2"/>
                </a:solidFill>
              </a:rPr>
              <a:t>Plan of Action</a:t>
            </a:r>
          </a:p>
        </p:txBody>
      </p:sp>
      <p:sp>
        <p:nvSpPr>
          <p:cNvPr id="20" name="Line 4">
            <a:extLst>
              <a:ext uri="{FF2B5EF4-FFF2-40B4-BE49-F238E27FC236}">
                <a16:creationId xmlns:a16="http://schemas.microsoft.com/office/drawing/2014/main" id="{4CC372DD-F88E-4A8E-AE2B-9DEC1D24E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1054073"/>
            <a:ext cx="76962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AAD51D8C-15AC-4B0B-A873-C5BFC57E21B1}"/>
              </a:ext>
            </a:extLst>
          </p:cNvPr>
          <p:cNvSpPr/>
          <p:nvPr/>
        </p:nvSpPr>
        <p:spPr>
          <a:xfrm>
            <a:off x="2324869" y="1200168"/>
            <a:ext cx="4156719" cy="2192290"/>
          </a:xfrm>
          <a:prstGeom prst="clou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3EA2E479-7DCE-42D0-8776-C4C87621D85C}"/>
              </a:ext>
            </a:extLst>
          </p:cNvPr>
          <p:cNvSpPr/>
          <p:nvPr/>
        </p:nvSpPr>
        <p:spPr>
          <a:xfrm>
            <a:off x="851373" y="1200167"/>
            <a:ext cx="1841678" cy="840773"/>
          </a:xfrm>
          <a:prstGeom prst="bentArrow">
            <a:avLst>
              <a:gd name="adj1" fmla="val 43933"/>
              <a:gd name="adj2" fmla="val 49957"/>
              <a:gd name="adj3" fmla="val 50000"/>
              <a:gd name="adj4" fmla="val 8678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Text Mining</a:t>
            </a:r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4A2AB733-2BCE-4DEE-9CE1-01573D5386FD}"/>
              </a:ext>
            </a:extLst>
          </p:cNvPr>
          <p:cNvSpPr/>
          <p:nvPr/>
        </p:nvSpPr>
        <p:spPr>
          <a:xfrm flipH="1">
            <a:off x="6441101" y="1200167"/>
            <a:ext cx="1841678" cy="840773"/>
          </a:xfrm>
          <a:prstGeom prst="bentArrow">
            <a:avLst>
              <a:gd name="adj1" fmla="val 43933"/>
              <a:gd name="adj2" fmla="val 49957"/>
              <a:gd name="adj3" fmla="val 50000"/>
              <a:gd name="adj4" fmla="val 8678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Text Mining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C89089-C83B-4D41-94D4-350104659616}"/>
              </a:ext>
            </a:extLst>
          </p:cNvPr>
          <p:cNvSpPr/>
          <p:nvPr/>
        </p:nvSpPr>
        <p:spPr>
          <a:xfrm>
            <a:off x="4329113" y="3457770"/>
            <a:ext cx="342900" cy="24109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BED6DA-3F3C-498F-9BDA-CFF881840D8B}"/>
              </a:ext>
            </a:extLst>
          </p:cNvPr>
          <p:cNvSpPr txBox="1"/>
          <p:nvPr/>
        </p:nvSpPr>
        <p:spPr>
          <a:xfrm>
            <a:off x="267616" y="3059668"/>
            <a:ext cx="184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NIH </a:t>
            </a:r>
            <a:r>
              <a:rPr lang="en-US" i="1" u="sng" dirty="0"/>
              <a:t>and</a:t>
            </a:r>
            <a:r>
              <a:rPr lang="en-US" dirty="0"/>
              <a:t> Non-NIH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17022E-988A-49ED-BB48-710F2276986A}"/>
              </a:ext>
            </a:extLst>
          </p:cNvPr>
          <p:cNvSpPr txBox="1"/>
          <p:nvPr/>
        </p:nvSpPr>
        <p:spPr>
          <a:xfrm>
            <a:off x="7927845" y="2859613"/>
            <a:ext cx="581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3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89F4E-7088-4E48-94CB-DBC9698D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9380"/>
            <a:ext cx="7989833" cy="11368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Type:  </a:t>
            </a:r>
            <a:r>
              <a:rPr lang="en-US" dirty="0"/>
              <a:t>Grant (n=1,710) or Research Article (n=336)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Funding Source: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A6C307C-D3BC-49CC-A7DC-84CD05D8BDA6}"/>
              </a:ext>
            </a:extLst>
          </p:cNvPr>
          <p:cNvSpPr txBox="1">
            <a:spLocks/>
          </p:cNvSpPr>
          <p:nvPr/>
        </p:nvSpPr>
        <p:spPr>
          <a:xfrm>
            <a:off x="628650" y="5381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2"/>
                </a:solidFill>
              </a:rPr>
              <a:t>Variables of Interest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C4EDDCF7-A669-4573-AB4C-8B3393D4D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1054073"/>
            <a:ext cx="76962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C47D71-0A77-4C93-829E-030B635C7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1" y="2604642"/>
            <a:ext cx="6348249" cy="398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2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500691"/>
              </p:ext>
            </p:extLst>
          </p:nvPr>
        </p:nvGraphicFramePr>
        <p:xfrm>
          <a:off x="47296" y="1471528"/>
          <a:ext cx="9049407" cy="3914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1B4CF9FA-DC95-4EEB-AD87-088F69B5D647}"/>
              </a:ext>
            </a:extLst>
          </p:cNvPr>
          <p:cNvSpPr txBox="1">
            <a:spLocks/>
          </p:cNvSpPr>
          <p:nvPr/>
        </p:nvSpPr>
        <p:spPr>
          <a:xfrm>
            <a:off x="628650" y="5381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2"/>
                </a:solidFill>
              </a:rPr>
              <a:t>Timeline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4244806F-6429-4AC7-8A66-4E1F6105F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1054073"/>
            <a:ext cx="76962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FCCB7B-0E3A-47C6-B388-6E8AF34C26A1}"/>
              </a:ext>
            </a:extLst>
          </p:cNvPr>
          <p:cNvSpPr txBox="1">
            <a:spLocks/>
          </p:cNvSpPr>
          <p:nvPr/>
        </p:nvSpPr>
        <p:spPr>
          <a:xfrm>
            <a:off x="420414" y="5699132"/>
            <a:ext cx="8723586" cy="10002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Anticipated Challenges:</a:t>
            </a:r>
          </a:p>
          <a:p>
            <a:pPr marL="457200" lvl="1" indent="0">
              <a:buNone/>
            </a:pPr>
            <a:r>
              <a:rPr lang="en-US" dirty="0"/>
              <a:t>1. Text Relevance,  2. Refining Clusters,  3.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84456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167</Words>
  <Application>Microsoft Office PowerPoint</Application>
  <PresentationFormat>On-screen Show (4:3)</PresentationFormat>
  <Paragraphs>47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Problem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Dibattista, Amanda (NIH/NIA/ERP) [E]</dc:creator>
  <cp:lastModifiedBy>Dibattista, Amanda (NIH/NIA/ERP) [E]</cp:lastModifiedBy>
  <cp:revision>68</cp:revision>
  <dcterms:created xsi:type="dcterms:W3CDTF">2018-06-26T18:38:53Z</dcterms:created>
  <dcterms:modified xsi:type="dcterms:W3CDTF">2018-06-28T00:21:13Z</dcterms:modified>
</cp:coreProperties>
</file>