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0" r:id="rId1"/>
  </p:sldMasterIdLst>
  <p:notesMasterIdLst>
    <p:notesMasterId r:id="rId9"/>
  </p:notesMasterIdLst>
  <p:handoutMasterIdLst>
    <p:handoutMasterId r:id="rId10"/>
  </p:handoutMasterIdLst>
  <p:sldIdLst>
    <p:sldId id="323" r:id="rId2"/>
    <p:sldId id="326" r:id="rId3"/>
    <p:sldId id="327" r:id="rId4"/>
    <p:sldId id="328" r:id="rId5"/>
    <p:sldId id="329" r:id="rId6"/>
    <p:sldId id="330" r:id="rId7"/>
    <p:sldId id="331" r:id="rId8"/>
  </p:sldIdLst>
  <p:sldSz cx="12192000" cy="6858000"/>
  <p:notesSz cx="7026275" cy="9312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W BRECHER" initials="AB" lastIdx="8" clrIdx="0">
    <p:extLst>
      <p:ext uri="{19B8F6BF-5375-455C-9EA6-DF929625EA0E}">
        <p15:presenceInfo xmlns:p15="http://schemas.microsoft.com/office/powerpoint/2012/main" userId="S-1-5-21-4095628063-3556742122-3606576086-7509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4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85" autoAdjust="0"/>
    <p:restoredTop sz="92365" autoAdjust="0"/>
  </p:normalViewPr>
  <p:slideViewPr>
    <p:cSldViewPr snapToGrid="0">
      <p:cViewPr varScale="1">
        <p:scale>
          <a:sx n="67" d="100"/>
          <a:sy n="67" d="100"/>
        </p:scale>
        <p:origin x="546" y="72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4719" cy="467231"/>
          </a:xfrm>
          <a:prstGeom prst="rect">
            <a:avLst/>
          </a:prstGeom>
        </p:spPr>
        <p:txBody>
          <a:bodyPr vert="horz" lIns="93354" tIns="46678" rIns="93354" bIns="46678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9930" y="0"/>
            <a:ext cx="3044719" cy="467231"/>
          </a:xfrm>
          <a:prstGeom prst="rect">
            <a:avLst/>
          </a:prstGeom>
        </p:spPr>
        <p:txBody>
          <a:bodyPr vert="horz" lIns="93354" tIns="46678" rIns="93354" bIns="46678" rtlCol="0"/>
          <a:lstStyle>
            <a:lvl1pPr algn="r">
              <a:defRPr sz="1200"/>
            </a:lvl1pPr>
          </a:lstStyle>
          <a:p>
            <a:fld id="{C8D8A2CE-1E2F-48B8-BB99-C71741C2077A}" type="datetimeFigureOut">
              <a:rPr lang="en-US" smtClean="0"/>
              <a:t>06/25/2018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5046"/>
            <a:ext cx="3044719" cy="467230"/>
          </a:xfrm>
          <a:prstGeom prst="rect">
            <a:avLst/>
          </a:prstGeom>
        </p:spPr>
        <p:txBody>
          <a:bodyPr vert="horz" lIns="93354" tIns="46678" rIns="93354" bIns="46678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9930" y="8845046"/>
            <a:ext cx="3044719" cy="467230"/>
          </a:xfrm>
          <a:prstGeom prst="rect">
            <a:avLst/>
          </a:prstGeom>
        </p:spPr>
        <p:txBody>
          <a:bodyPr vert="horz" lIns="93354" tIns="46678" rIns="93354" bIns="46678" rtlCol="0" anchor="b"/>
          <a:lstStyle>
            <a:lvl1pPr algn="r">
              <a:defRPr sz="1200"/>
            </a:lvl1pPr>
          </a:lstStyle>
          <a:p>
            <a:fld id="{B77FECA6-B7F0-4478-A961-F131024669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3327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4719" cy="467231"/>
          </a:xfrm>
          <a:prstGeom prst="rect">
            <a:avLst/>
          </a:prstGeom>
        </p:spPr>
        <p:txBody>
          <a:bodyPr vert="horz" lIns="93354" tIns="46678" rIns="93354" bIns="46678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9930" y="0"/>
            <a:ext cx="3044719" cy="467231"/>
          </a:xfrm>
          <a:prstGeom prst="rect">
            <a:avLst/>
          </a:prstGeom>
        </p:spPr>
        <p:txBody>
          <a:bodyPr vert="horz" lIns="93354" tIns="46678" rIns="93354" bIns="46678" rtlCol="0"/>
          <a:lstStyle>
            <a:lvl1pPr algn="r">
              <a:defRPr sz="1200"/>
            </a:lvl1pPr>
          </a:lstStyle>
          <a:p>
            <a:fld id="{CB1E6D52-1A31-4400-A147-ADA29EEB67D9}" type="datetimeFigureOut">
              <a:rPr lang="en-US" smtClean="0"/>
              <a:t>06/25/2018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8000" cy="3143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54" tIns="46678" rIns="93354" bIns="4667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628" y="4481532"/>
            <a:ext cx="5621020" cy="3666709"/>
          </a:xfrm>
          <a:prstGeom prst="rect">
            <a:avLst/>
          </a:prstGeom>
        </p:spPr>
        <p:txBody>
          <a:bodyPr vert="horz" lIns="93354" tIns="46678" rIns="93354" bIns="4667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5046"/>
            <a:ext cx="3044719" cy="467230"/>
          </a:xfrm>
          <a:prstGeom prst="rect">
            <a:avLst/>
          </a:prstGeom>
        </p:spPr>
        <p:txBody>
          <a:bodyPr vert="horz" lIns="93354" tIns="46678" rIns="93354" bIns="46678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9930" y="8845046"/>
            <a:ext cx="3044719" cy="467230"/>
          </a:xfrm>
          <a:prstGeom prst="rect">
            <a:avLst/>
          </a:prstGeom>
        </p:spPr>
        <p:txBody>
          <a:bodyPr vert="horz" lIns="93354" tIns="46678" rIns="93354" bIns="46678" rtlCol="0" anchor="b"/>
          <a:lstStyle>
            <a:lvl1pPr algn="r">
              <a:defRPr sz="1200"/>
            </a:lvl1pPr>
          </a:lstStyle>
          <a:p>
            <a:fld id="{E044AB2F-3337-4A56-9C70-513C7F856E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997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4AB2F-3337-4A56-9C70-513C7F856EF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810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98A01-842B-0042-9AB7-55364486B92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641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4AB2F-3337-4A56-9C70-513C7F856EF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948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9341" y="1992313"/>
            <a:ext cx="7924800" cy="2673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776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MS title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7"/>
          <p:cNvSpPr>
            <a:spLocks noGrp="1"/>
          </p:cNvSpPr>
          <p:nvPr>
            <p:ph type="title"/>
          </p:nvPr>
        </p:nvSpPr>
        <p:spPr>
          <a:xfrm>
            <a:off x="0" y="1371600"/>
            <a:ext cx="121920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04000" y="3048000"/>
            <a:ext cx="4368800" cy="914400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84A9C"/>
                </a:solidFill>
              </a:defRPr>
            </a:lvl1pPr>
          </a:lstStyle>
          <a:p>
            <a:pPr algn="l"/>
            <a:r>
              <a:rPr lang="en-US" sz="2400" b="1" i="1" dirty="0" smtClean="0">
                <a:solidFill>
                  <a:srgbClr val="084A9C"/>
                </a:solidFill>
              </a:rPr>
              <a:t>Subtitle</a:t>
            </a:r>
          </a:p>
          <a:p>
            <a:pPr algn="l"/>
            <a:endParaRPr lang="en-US" sz="2800" b="0" i="1" dirty="0" smtClean="0">
              <a:solidFill>
                <a:srgbClr val="084A9C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604000" y="4191000"/>
            <a:ext cx="4368800" cy="8382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 i="1">
                <a:solidFill>
                  <a:srgbClr val="084A9C"/>
                </a:solidFill>
              </a:defRPr>
            </a:lvl1pPr>
          </a:lstStyle>
          <a:p>
            <a:pPr algn="l"/>
            <a:r>
              <a:rPr lang="en-US" sz="2400" b="0" i="1" dirty="0" smtClean="0">
                <a:solidFill>
                  <a:srgbClr val="084A9C"/>
                </a:solidFill>
              </a:rPr>
              <a:t>Presenter/Date</a:t>
            </a:r>
            <a:endParaRPr lang="en-US" sz="2800" b="0" i="1" dirty="0" smtClean="0">
              <a:solidFill>
                <a:srgbClr val="084A9C"/>
              </a:solidFill>
            </a:endParaRPr>
          </a:p>
          <a:p>
            <a:pPr algn="l"/>
            <a:endParaRPr lang="en-US" sz="2800" b="0" i="1" dirty="0" smtClean="0">
              <a:solidFill>
                <a:srgbClr val="084A9C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-2224195" y="49281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6" name="Picture 15" descr="New Image - Wor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16033" y="179790"/>
            <a:ext cx="3572975" cy="96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5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Enter Slide Title Here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169584" y="1992313"/>
            <a:ext cx="8049683" cy="267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0"/>
            <a:r>
              <a:rPr lang="en-US" smtClean="0"/>
              <a:t>Enter bullet</a:t>
            </a:r>
          </a:p>
          <a:p>
            <a:pPr lvl="0"/>
            <a:r>
              <a:rPr lang="en-US" smtClean="0"/>
              <a:t>Enter bullet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11734812" y="6284397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5463379E-55F0-4A40-BFE9-FBD9039023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308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Myriad Pro"/>
          <a:ea typeface="ＭＳ Ｐゴシック" charset="-128"/>
          <a:cs typeface="ＭＳ Ｐゴシック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Myriad Pro" charset="0"/>
          <a:ea typeface="ＭＳ Ｐゴシック" charset="-128"/>
          <a:cs typeface="ＭＳ Ｐゴシック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Myriad Pro" charset="0"/>
          <a:ea typeface="ＭＳ Ｐゴシック" charset="-128"/>
          <a:cs typeface="ＭＳ Ｐゴシック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Myriad Pro" charset="0"/>
          <a:ea typeface="ＭＳ Ｐゴシック" charset="-128"/>
          <a:cs typeface="ＭＳ Ｐゴシック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Myriad Pro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Myriad Pro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Myriad Pro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Myriad Pro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Myriad Pro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Myriad Pro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2"/>
          </a:solidFill>
          <a:latin typeface="Myriad Pro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2"/>
          </a:solidFill>
          <a:latin typeface="Myriad Pro"/>
          <a:ea typeface="Geneva" pitchFamily="-108" charset="-128"/>
          <a:cs typeface="Geneva" pitchFamily="-108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2"/>
          </a:solidFill>
          <a:latin typeface="Myriad Pro"/>
          <a:ea typeface="Geneva" pitchFamily="-108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Geneva" pitchFamily="-108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215900" y="2413000"/>
            <a:ext cx="12192000" cy="1066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Initiative to Reduce Avoidable Hospitalizations among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Nursing </a:t>
            </a:r>
            <a:r>
              <a:rPr lang="en-US" dirty="0" smtClean="0">
                <a:solidFill>
                  <a:schemeClr val="tx1"/>
                </a:solidFill>
              </a:rPr>
              <a:t>Facility </a:t>
            </a:r>
            <a:r>
              <a:rPr lang="en-US" dirty="0">
                <a:solidFill>
                  <a:schemeClr val="tx1"/>
                </a:solidFill>
              </a:rPr>
              <a:t>Residents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04000" y="4190999"/>
            <a:ext cx="4368800" cy="150641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200" dirty="0"/>
              <a:t>Andrew Brecher</a:t>
            </a:r>
          </a:p>
          <a:p>
            <a:pPr>
              <a:spcBef>
                <a:spcPts val="0"/>
              </a:spcBef>
            </a:pPr>
            <a:r>
              <a:rPr lang="en-US" sz="2200" dirty="0" smtClean="0"/>
              <a:t>June 28, 2018</a:t>
            </a:r>
          </a:p>
          <a:p>
            <a:pPr>
              <a:spcBef>
                <a:spcPts val="0"/>
              </a:spcBef>
            </a:pP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504142" y="1142999"/>
            <a:ext cx="3290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84A9C"/>
                </a:solidFill>
              </a:rPr>
              <a:t>MEDICARE-MEDICAID COORDINATION OFFICE</a:t>
            </a:r>
            <a:endParaRPr lang="en-US" sz="1200" b="1" dirty="0">
              <a:solidFill>
                <a:srgbClr val="084A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19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smtClean="0"/>
              <a:t>Nursing Facility (NF) Initiative</a:t>
            </a:r>
            <a:endParaRPr lang="en-US" sz="3600" dirty="0">
              <a:latin typeface="Myriad Pro"/>
            </a:endParaRP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125360" y="1773561"/>
            <a:ext cx="12066639" cy="4614949"/>
          </a:xfrm>
        </p:spPr>
        <p:txBody>
          <a:bodyPr>
            <a:normAutofit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Demonstration program working with NFs and doctors to improve treatment of residents’ acute changes in condition without sending them to the hospital</a:t>
            </a:r>
            <a:endParaRPr lang="en-US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>
              <a:spcBef>
                <a:spcPts val="2400"/>
              </a:spcBef>
            </a:pPr>
            <a:r>
              <a:rPr lang="en-US" dirty="0" smtClean="0"/>
              <a:t>Participating providers get financial incentives for </a:t>
            </a:r>
            <a:r>
              <a:rPr lang="en-US" dirty="0" smtClean="0"/>
              <a:t>diagnosis and enhanced treatment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spcBef>
                <a:spcPts val="2400"/>
              </a:spcBef>
            </a:pPr>
            <a:r>
              <a:rPr lang="en-US" dirty="0" smtClean="0"/>
              <a:t>When resident gets sick, NF may call any available doctor, whether or not they are a participant.  </a:t>
            </a:r>
          </a:p>
        </p:txBody>
      </p:sp>
    </p:spTree>
    <p:extLst>
      <p:ext uri="{BB962C8B-B14F-4D97-AF65-F5344CB8AC3E}">
        <p14:creationId xmlns:p14="http://schemas.microsoft.com/office/powerpoint/2010/main" val="31274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140" y="1839912"/>
            <a:ext cx="11806219" cy="4332287"/>
          </a:xfrm>
        </p:spPr>
        <p:txBody>
          <a:bodyPr/>
          <a:lstStyle/>
          <a:p>
            <a:r>
              <a:rPr lang="en-US" dirty="0" smtClean="0"/>
              <a:t>Is there any difference in outcomes between participating and non-participating doctors?</a:t>
            </a:r>
          </a:p>
          <a:p>
            <a:endParaRPr lang="en-US" dirty="0" smtClean="0"/>
          </a:p>
          <a:p>
            <a:r>
              <a:rPr lang="en-US" dirty="0" smtClean="0"/>
              <a:t>Many implications if Initiative is successful and approved for further expansion.</a:t>
            </a:r>
          </a:p>
        </p:txBody>
      </p:sp>
    </p:spTree>
    <p:extLst>
      <p:ext uri="{BB962C8B-B14F-4D97-AF65-F5344CB8AC3E}">
        <p14:creationId xmlns:p14="http://schemas.microsoft.com/office/powerpoint/2010/main" val="190594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Set 1 – Self-reported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140" y="1839912"/>
            <a:ext cx="11806219" cy="4332287"/>
          </a:xfrm>
        </p:spPr>
        <p:txBody>
          <a:bodyPr/>
          <a:lstStyle/>
          <a:p>
            <a:r>
              <a:rPr lang="en-US" dirty="0" smtClean="0"/>
              <a:t>NFs document each time a physician sees an eligible resident and determines that enhanced treatment is appropriate under the Initiative.</a:t>
            </a:r>
          </a:p>
          <a:p>
            <a:r>
              <a:rPr lang="en-US" dirty="0" smtClean="0"/>
              <a:t>Reported data </a:t>
            </a:r>
            <a:r>
              <a:rPr lang="en-US" dirty="0" smtClean="0"/>
              <a:t>elements:</a:t>
            </a:r>
          </a:p>
          <a:p>
            <a:pPr lvl="1"/>
            <a:r>
              <a:rPr lang="en-US" dirty="0" smtClean="0"/>
              <a:t>Resident ID (Masked)</a:t>
            </a:r>
          </a:p>
          <a:p>
            <a:pPr lvl="1"/>
            <a:r>
              <a:rPr lang="en-US" dirty="0" smtClean="0"/>
              <a:t>Physician ID</a:t>
            </a:r>
          </a:p>
          <a:p>
            <a:pPr lvl="1"/>
            <a:r>
              <a:rPr lang="en-US" dirty="0" smtClean="0"/>
              <a:t>Date</a:t>
            </a:r>
          </a:p>
          <a:p>
            <a:pPr lvl="1"/>
            <a:r>
              <a:rPr lang="en-US" i="1" dirty="0" smtClean="0"/>
              <a:t>Result of treatment </a:t>
            </a:r>
            <a:r>
              <a:rPr lang="en-US" dirty="0" smtClean="0"/>
              <a:t>(e.g. Resident got better, resident went to the hospital anyway, etc.)</a:t>
            </a:r>
            <a:br>
              <a:rPr lang="en-US" dirty="0" smtClean="0"/>
            </a:br>
            <a:r>
              <a:rPr lang="en-US" b="1" i="1" dirty="0" smtClean="0"/>
              <a:t>(Target variable)</a:t>
            </a:r>
          </a:p>
          <a:p>
            <a:r>
              <a:rPr lang="en-US" dirty="0" smtClean="0"/>
              <a:t>2,469 records (CY2017Q3) of residents confirmed to be eligible.</a:t>
            </a:r>
          </a:p>
        </p:txBody>
      </p:sp>
    </p:spTree>
    <p:extLst>
      <p:ext uri="{BB962C8B-B14F-4D97-AF65-F5344CB8AC3E}">
        <p14:creationId xmlns:p14="http://schemas.microsoft.com/office/powerpoint/2010/main" val="1758168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Set 2 – Medicare claims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100" y="1839912"/>
            <a:ext cx="11806219" cy="4332287"/>
          </a:xfrm>
        </p:spPr>
        <p:txBody>
          <a:bodyPr/>
          <a:lstStyle/>
          <a:p>
            <a:r>
              <a:rPr lang="en-US" dirty="0" smtClean="0"/>
              <a:t>Most doctor visits (2,071 of 2,469) eligible for Medicare payment</a:t>
            </a:r>
          </a:p>
          <a:p>
            <a:r>
              <a:rPr lang="en-US" dirty="0" smtClean="0"/>
              <a:t>Claims data </a:t>
            </a:r>
            <a:r>
              <a:rPr lang="en-US" dirty="0" smtClean="0"/>
              <a:t>elements:</a:t>
            </a:r>
          </a:p>
          <a:p>
            <a:pPr lvl="1"/>
            <a:r>
              <a:rPr lang="en-US" dirty="0" smtClean="0"/>
              <a:t>Beneficiary ID (masked)</a:t>
            </a:r>
          </a:p>
          <a:p>
            <a:pPr lvl="1"/>
            <a:r>
              <a:rPr lang="en-US" dirty="0" smtClean="0"/>
              <a:t>Provider ID</a:t>
            </a:r>
          </a:p>
          <a:p>
            <a:pPr lvl="1"/>
            <a:r>
              <a:rPr lang="en-US" dirty="0" smtClean="0"/>
              <a:t>Date of service</a:t>
            </a:r>
          </a:p>
          <a:p>
            <a:pPr lvl="1"/>
            <a:r>
              <a:rPr lang="en-US" dirty="0" smtClean="0"/>
              <a:t>Billing code used (e.g. was this a short visit or a comprehensive examination)</a:t>
            </a:r>
          </a:p>
          <a:p>
            <a:endParaRPr lang="en-US" dirty="0"/>
          </a:p>
          <a:p>
            <a:r>
              <a:rPr lang="en-US" dirty="0" smtClean="0"/>
              <a:t>Needed to merge two data files so that outcome data (Data Set 1) can be adjusted based on billing code used (Data set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150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Challenge addressed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140" y="1839912"/>
            <a:ext cx="11806219" cy="4332287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Databases used different means of masking beneficiary ID</a:t>
            </a:r>
          </a:p>
          <a:p>
            <a:r>
              <a:rPr lang="en-US" dirty="0" smtClean="0"/>
              <a:t>Obtained </a:t>
            </a:r>
            <a:r>
              <a:rPr lang="en-US" dirty="0" smtClean="0"/>
              <a:t>crosswalks </a:t>
            </a:r>
            <a:r>
              <a:rPr lang="en-US" dirty="0" smtClean="0"/>
              <a:t>between (a) official Medicare ID and first mask, (b) official Medicare ID and second mask</a:t>
            </a:r>
          </a:p>
          <a:p>
            <a:r>
              <a:rPr lang="en-US" dirty="0" smtClean="0"/>
              <a:t>Created new crosswalk between first mask and second mask and added new </a:t>
            </a:r>
            <a:r>
              <a:rPr lang="en-US" dirty="0" err="1" smtClean="0"/>
              <a:t>UniqueID</a:t>
            </a:r>
            <a:r>
              <a:rPr lang="en-US" dirty="0" smtClean="0"/>
              <a:t> </a:t>
            </a:r>
            <a:r>
              <a:rPr lang="en-US" dirty="0" smtClean="0"/>
              <a:t>variable to </a:t>
            </a:r>
            <a:r>
              <a:rPr lang="en-US" dirty="0" smtClean="0"/>
              <a:t>second data set</a:t>
            </a:r>
          </a:p>
          <a:p>
            <a:r>
              <a:rPr lang="en-US" dirty="0" smtClean="0"/>
              <a:t>Successfully merged data files using the </a:t>
            </a:r>
            <a:r>
              <a:rPr lang="en-US" dirty="0" err="1" smtClean="0"/>
              <a:t>UniqueID</a:t>
            </a:r>
            <a:r>
              <a:rPr lang="en-US" dirty="0" smtClean="0"/>
              <a:t> </a:t>
            </a:r>
            <a:r>
              <a:rPr lang="en-US" dirty="0" smtClean="0"/>
              <a:t>as well as </a:t>
            </a:r>
            <a:r>
              <a:rPr lang="en-US" dirty="0"/>
              <a:t>date of service </a:t>
            </a:r>
            <a:r>
              <a:rPr lang="en-US" dirty="0" smtClean="0"/>
              <a:t>and national </a:t>
            </a:r>
            <a:r>
              <a:rPr lang="en-US" dirty="0" smtClean="0"/>
              <a:t>provider identifier</a:t>
            </a:r>
            <a:endParaRPr lang="en-US" dirty="0" smtClean="0"/>
          </a:p>
          <a:p>
            <a:pPr marL="3600450" lvl="8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CIC_Claim_clean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left_join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CICs_clean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3600450" lvl="8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Claimlineitems_clean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3600450" lvl="8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by=c("UNIQUEID",</a:t>
            </a:r>
          </a:p>
          <a:p>
            <a:pPr marL="3600450" lvl="8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"LINE_LAST_EXPNS_DT",</a:t>
            </a:r>
          </a:p>
          <a:p>
            <a:pPr marL="3600450" lvl="8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"PRF_PHYSN_NPI"))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970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Challenge Remaining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140" y="1839912"/>
            <a:ext cx="11806219" cy="4332287"/>
          </a:xfrm>
        </p:spPr>
        <p:txBody>
          <a:bodyPr/>
          <a:lstStyle/>
          <a:p>
            <a:r>
              <a:rPr lang="en-US" dirty="0" smtClean="0"/>
              <a:t>Of </a:t>
            </a:r>
            <a:r>
              <a:rPr lang="en-US" dirty="0" smtClean="0"/>
              <a:t>2,469 </a:t>
            </a:r>
            <a:r>
              <a:rPr lang="en-US" dirty="0" smtClean="0"/>
              <a:t>records:</a:t>
            </a:r>
          </a:p>
          <a:p>
            <a:pPr lvl="1"/>
            <a:r>
              <a:rPr lang="en-US" dirty="0" smtClean="0"/>
              <a:t>398 ineligible for Medicare claim</a:t>
            </a:r>
          </a:p>
          <a:p>
            <a:pPr lvl="1"/>
            <a:r>
              <a:rPr lang="en-US" dirty="0" smtClean="0"/>
              <a:t>9 associated with two Medicare claims</a:t>
            </a:r>
          </a:p>
          <a:p>
            <a:pPr lvl="1"/>
            <a:r>
              <a:rPr lang="en-US" dirty="0" smtClean="0"/>
              <a:t>754 </a:t>
            </a:r>
            <a:r>
              <a:rPr lang="en-US" dirty="0" smtClean="0"/>
              <a:t>associated with one Medicare claim</a:t>
            </a:r>
          </a:p>
          <a:p>
            <a:pPr lvl="1"/>
            <a:r>
              <a:rPr lang="en-US" b="1" dirty="0" smtClean="0"/>
              <a:t>1,308 not associated with any Medicare claim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Next steps:</a:t>
            </a:r>
          </a:p>
          <a:p>
            <a:pPr lvl="1"/>
            <a:r>
              <a:rPr lang="en-US" dirty="0"/>
              <a:t>Try matching on just beneficiary and date, not provider ID </a:t>
            </a:r>
            <a:endParaRPr lang="en-US" dirty="0" smtClean="0"/>
          </a:p>
          <a:p>
            <a:pPr lvl="1"/>
            <a:r>
              <a:rPr lang="en-US" dirty="0" smtClean="0"/>
              <a:t>Try </a:t>
            </a:r>
            <a:r>
              <a:rPr lang="en-US" dirty="0" smtClean="0"/>
              <a:t>claim dates 1-2 days before/after self-reported date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808214"/>
      </p:ext>
    </p:extLst>
  </p:cSld>
  <p:clrMapOvr>
    <a:masterClrMapping/>
  </p:clrMapOvr>
</p:sld>
</file>

<file path=ppt/theme/theme1.xml><?xml version="1.0" encoding="utf-8"?>
<a:theme xmlns:a="http://schemas.openxmlformats.org/drawingml/2006/main" name="ppt8386.tm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ppt8386.tmp</Template>
  <TotalTime>2966</TotalTime>
  <Words>374</Words>
  <Application>Microsoft Office PowerPoint</Application>
  <PresentationFormat>Widescreen</PresentationFormat>
  <Paragraphs>52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ＭＳ Ｐゴシック</vt:lpstr>
      <vt:lpstr>Arial</vt:lpstr>
      <vt:lpstr>Calibri</vt:lpstr>
      <vt:lpstr>Courier New</vt:lpstr>
      <vt:lpstr>Geneva</vt:lpstr>
      <vt:lpstr>Myriad Pro</vt:lpstr>
      <vt:lpstr>Times New Roman</vt:lpstr>
      <vt:lpstr>ppt8386.tmp</vt:lpstr>
      <vt:lpstr>Initiative to Reduce Avoidable Hospitalizations among  Nursing Facility Residents</vt:lpstr>
      <vt:lpstr>Nursing Facility (NF) Initiative</vt:lpstr>
      <vt:lpstr>Question</vt:lpstr>
      <vt:lpstr>Data Set 1 – Self-reported data</vt:lpstr>
      <vt:lpstr>Data Set 2 – Medicare claims data</vt:lpstr>
      <vt:lpstr>Challenge addressed</vt:lpstr>
      <vt:lpstr>Challenge Remaining</vt:lpstr>
    </vt:vector>
  </TitlesOfParts>
  <Company>CMS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 GAINES</dc:creator>
  <cp:lastModifiedBy>ANDREW BRECHER</cp:lastModifiedBy>
  <cp:revision>168</cp:revision>
  <cp:lastPrinted>2017-07-20T12:27:55Z</cp:lastPrinted>
  <dcterms:created xsi:type="dcterms:W3CDTF">2016-07-18T15:51:33Z</dcterms:created>
  <dcterms:modified xsi:type="dcterms:W3CDTF">2018-06-25T19:39:10Z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595817397</vt:i4>
  </property>
  <property fmtid="{D5CDD505-2E9C-101B-9397-08002B2CF9AE}" pid="3" name="_NewReviewCycle">
    <vt:lpwstr/>
  </property>
  <property fmtid="{D5CDD505-2E9C-101B-9397-08002B2CF9AE}" pid="4" name="_EmailSubject">
    <vt:lpwstr>PMC Weekly Meeting (Team Invite)</vt:lpwstr>
  </property>
  <property fmtid="{D5CDD505-2E9C-101B-9397-08002B2CF9AE}" pid="5" name="_AuthorEmail">
    <vt:lpwstr>Jean.Gaines@cms.hhs.gov</vt:lpwstr>
  </property>
  <property fmtid="{D5CDD505-2E9C-101B-9397-08002B2CF9AE}" pid="6" name="_AuthorEmailDisplayName">
    <vt:lpwstr>Gaines, Jean (CMS/CMMI)</vt:lpwstr>
  </property>
  <property fmtid="{D5CDD505-2E9C-101B-9397-08002B2CF9AE}" pid="7" name="_PreviousAdHocReviewCycleID">
    <vt:i4>-1890365675</vt:i4>
  </property>
</Properties>
</file>