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9"/>
  </p:notesMasterIdLst>
  <p:handoutMasterIdLst>
    <p:handoutMasterId r:id="rId10"/>
  </p:handoutMasterIdLst>
  <p:sldIdLst>
    <p:sldId id="323" r:id="rId2"/>
    <p:sldId id="327" r:id="rId3"/>
    <p:sldId id="331" r:id="rId4"/>
    <p:sldId id="332" r:id="rId5"/>
    <p:sldId id="336" r:id="rId6"/>
    <p:sldId id="334" r:id="rId7"/>
    <p:sldId id="335" r:id="rId8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BRECHER" initials="AB" lastIdx="8" clrIdx="0">
    <p:extLst>
      <p:ext uri="{19B8F6BF-5375-455C-9EA6-DF929625EA0E}">
        <p15:presenceInfo xmlns:p15="http://schemas.microsoft.com/office/powerpoint/2012/main" userId="S-1-5-21-4095628063-3556742122-3606576086-750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79617" autoAdjust="0"/>
  </p:normalViewPr>
  <p:slideViewPr>
    <p:cSldViewPr snapToGrid="0">
      <p:cViewPr varScale="1">
        <p:scale>
          <a:sx n="63" d="100"/>
          <a:sy n="63" d="100"/>
        </p:scale>
        <p:origin x="90" y="1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r">
              <a:defRPr sz="1200"/>
            </a:lvl1pPr>
          </a:lstStyle>
          <a:p>
            <a:fld id="{C8D8A2CE-1E2F-48B8-BB99-C71741C2077A}" type="datetimeFigureOut">
              <a:rPr lang="en-US" smtClean="0"/>
              <a:t>07/30/2018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r">
              <a:defRPr sz="1200"/>
            </a:lvl1pPr>
          </a:lstStyle>
          <a:p>
            <a:fld id="{B77FECA6-B7F0-4478-A961-F13102466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32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r">
              <a:defRPr sz="1200"/>
            </a:lvl1pPr>
          </a:lstStyle>
          <a:p>
            <a:fld id="{CB1E6D52-1A31-4400-A147-ADA29EEB67D9}" type="datetimeFigureOut">
              <a:rPr lang="en-US" smtClean="0"/>
              <a:t>07/30/2018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54" tIns="46678" rIns="93354" bIns="466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9"/>
          </a:xfrm>
          <a:prstGeom prst="rect">
            <a:avLst/>
          </a:prstGeom>
        </p:spPr>
        <p:txBody>
          <a:bodyPr vert="horz" lIns="93354" tIns="46678" rIns="93354" bIns="466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r">
              <a:defRPr sz="1200"/>
            </a:lvl1pPr>
          </a:lstStyle>
          <a:p>
            <a:fld id="{E044AB2F-3337-4A56-9C70-513C7F856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9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1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2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9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3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9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4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341" y="1992313"/>
            <a:ext cx="7924800" cy="267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MS titl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0" y="1371600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3048000"/>
            <a:ext cx="4368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604000" y="4191000"/>
            <a:ext cx="4368800" cy="8382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224195" y="4928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6" name="Picture 15" descr="New Image - Wo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6033" y="179790"/>
            <a:ext cx="3572975" cy="9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Here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69584" y="1992313"/>
            <a:ext cx="8049683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Enter bullet</a:t>
            </a:r>
          </a:p>
          <a:p>
            <a:pPr lvl="0"/>
            <a:r>
              <a:rPr lang="en-US" smtClean="0"/>
              <a:t>Enter bullet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734812" y="6284397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463379E-55F0-4A40-BFE9-FBD9039023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0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Myriad Pro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Myriad Pro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Myriad Pro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Myriad Pro"/>
          <a:ea typeface="Geneva" pitchFamily="-108" charset="-128"/>
          <a:cs typeface="Geneva" pitchFamily="-108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2"/>
          </a:solidFill>
          <a:latin typeface="Myriad Pro"/>
          <a:ea typeface="Geneva" pitchFamily="-10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Geneva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5900" y="2413000"/>
            <a:ext cx="121920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Initiative to Reduce Avoidable Hospitalizations among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Nursing </a:t>
            </a:r>
            <a:r>
              <a:rPr lang="en-US" dirty="0" smtClean="0">
                <a:solidFill>
                  <a:schemeClr val="tx1"/>
                </a:solidFill>
              </a:rPr>
              <a:t>Facility </a:t>
            </a:r>
            <a:r>
              <a:rPr lang="en-US" dirty="0">
                <a:solidFill>
                  <a:schemeClr val="tx1"/>
                </a:solidFill>
              </a:rPr>
              <a:t>Residents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04000" y="4190999"/>
            <a:ext cx="4368800" cy="15064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Andrew Brecher</a:t>
            </a:r>
          </a:p>
          <a:p>
            <a:pPr>
              <a:spcBef>
                <a:spcPts val="0"/>
              </a:spcBef>
            </a:pPr>
            <a:r>
              <a:rPr lang="en-US" sz="2200" dirty="0" smtClean="0"/>
              <a:t>July 31, 2018</a:t>
            </a:r>
          </a:p>
          <a:p>
            <a:pPr>
              <a:spcBef>
                <a:spcPts val="0"/>
              </a:spcBef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04142" y="1142999"/>
            <a:ext cx="329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84A9C"/>
                </a:solidFill>
              </a:rPr>
              <a:t>MEDICARE-MEDICAID COORDINATION OFFICE</a:t>
            </a:r>
            <a:endParaRPr lang="en-US" sz="1200" b="1" dirty="0">
              <a:solidFill>
                <a:srgbClr val="084A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Nursing Facility (NF)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Demonstration program working with NFs and doctors to improve treatment of residents’ acute changes in condition without sending them to the hospital</a:t>
            </a:r>
          </a:p>
          <a:p>
            <a:endParaRPr lang="en-US" dirty="0" smtClean="0"/>
          </a:p>
          <a:p>
            <a:r>
              <a:rPr lang="en-US" u="sng" dirty="0" smtClean="0"/>
              <a:t>Question</a:t>
            </a:r>
            <a:r>
              <a:rPr lang="en-US" dirty="0" smtClean="0"/>
              <a:t>: Is there any difference in outcomes between participating and non-participating doctors?</a:t>
            </a:r>
          </a:p>
          <a:p>
            <a:endParaRPr lang="en-US" dirty="0"/>
          </a:p>
          <a:p>
            <a:r>
              <a:rPr lang="en-US" dirty="0"/>
              <a:t>Needed to merge two data files so that outcome data (Data Set 1) can be adjusted based on billing code used (Data set 2)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94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 Left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/>
              <a:t>Successfully merged data files using the </a:t>
            </a:r>
            <a:r>
              <a:rPr lang="en-US" dirty="0" err="1"/>
              <a:t>UniqueID</a:t>
            </a:r>
            <a:r>
              <a:rPr lang="en-US" dirty="0"/>
              <a:t> as well as date of service and national provider identifier</a:t>
            </a:r>
          </a:p>
          <a:p>
            <a:endParaRPr lang="en-US" dirty="0" smtClean="0"/>
          </a:p>
          <a:p>
            <a:r>
              <a:rPr lang="en-US" dirty="0" smtClean="0"/>
              <a:t>Of 2,469 records:</a:t>
            </a:r>
          </a:p>
          <a:p>
            <a:pPr lvl="1"/>
            <a:r>
              <a:rPr lang="en-US" dirty="0" smtClean="0"/>
              <a:t>398 ineligible for Medicare claim</a:t>
            </a:r>
          </a:p>
          <a:p>
            <a:pPr lvl="1"/>
            <a:r>
              <a:rPr lang="en-US" dirty="0" smtClean="0"/>
              <a:t>9 associated with two Medicare claims</a:t>
            </a:r>
          </a:p>
          <a:p>
            <a:pPr lvl="1"/>
            <a:r>
              <a:rPr lang="en-US" b="1" dirty="0" smtClean="0"/>
              <a:t>754 associated with one Medicare claim</a:t>
            </a:r>
          </a:p>
          <a:p>
            <a:pPr lvl="1"/>
            <a:r>
              <a:rPr lang="en-US" dirty="0" smtClean="0"/>
              <a:t>1,308 not associated with any Medicare claim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Since Then…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Expanded to other providers, dates up to two days before or three days after reported date.</a:t>
            </a:r>
            <a:endParaRPr lang="en-US" dirty="0"/>
          </a:p>
          <a:p>
            <a:r>
              <a:rPr lang="en-US" dirty="0" smtClean="0"/>
              <a:t>Determined that earlier dates are less likely to be a valid match than later dates</a:t>
            </a:r>
          </a:p>
          <a:p>
            <a:r>
              <a:rPr lang="en-US" dirty="0" smtClean="0"/>
              <a:t>Discarded earlier-date matches</a:t>
            </a:r>
          </a:p>
          <a:p>
            <a:r>
              <a:rPr lang="en-US" dirty="0" smtClean="0"/>
              <a:t>That leaves 1,361 records</a:t>
            </a:r>
          </a:p>
          <a:p>
            <a:pPr lvl="1"/>
            <a:r>
              <a:rPr lang="en-US" dirty="0" smtClean="0"/>
              <a:t>213 non-participant providers</a:t>
            </a:r>
          </a:p>
          <a:p>
            <a:pPr lvl="1"/>
            <a:r>
              <a:rPr lang="en-US" dirty="0" smtClean="0"/>
              <a:t>1,148 participating providers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Predicting Intervention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Stripped out observation with unknown or unusual outcome </a:t>
            </a:r>
          </a:p>
          <a:p>
            <a:r>
              <a:rPr lang="en-US" dirty="0" smtClean="0"/>
              <a:t>Participants: 96% success rate (999 observations)</a:t>
            </a:r>
          </a:p>
          <a:p>
            <a:r>
              <a:rPr lang="en-US" dirty="0" smtClean="0"/>
              <a:t>Non-participants: 94% success rate (160 observations)</a:t>
            </a:r>
          </a:p>
          <a:p>
            <a:r>
              <a:rPr lang="en-US" dirty="0" smtClean="0"/>
              <a:t>But participants are far more likely to handle high complexity cases requiring a comprehensive examination (54% of their observations) than non-participants (4%)</a:t>
            </a:r>
          </a:p>
          <a:p>
            <a:pPr lvl="1"/>
            <a:r>
              <a:rPr lang="en-US" sz="2400" dirty="0" smtClean="0"/>
              <a:t>If success is more difficult with complex cases, then perhaps adjusting for this would show non-participants with </a:t>
            </a:r>
            <a:r>
              <a:rPr lang="en-US" sz="2400" i="1" dirty="0" smtClean="0"/>
              <a:t>double</a:t>
            </a:r>
            <a:r>
              <a:rPr lang="en-US" sz="2400" dirty="0" smtClean="0"/>
              <a:t> the failure rate as participants.  </a:t>
            </a:r>
          </a:p>
          <a:p>
            <a:pPr lvl="1"/>
            <a:r>
              <a:rPr lang="en-US" sz="2400" dirty="0" smtClean="0"/>
              <a:t>That would be an important finding!</a:t>
            </a:r>
          </a:p>
        </p:txBody>
      </p:sp>
    </p:spTree>
    <p:extLst>
      <p:ext uri="{BB962C8B-B14F-4D97-AF65-F5344CB8AC3E}">
        <p14:creationId xmlns:p14="http://schemas.microsoft.com/office/powerpoint/2010/main" val="16527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Attempt 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Developed logistic regression models</a:t>
            </a:r>
          </a:p>
          <a:p>
            <a:r>
              <a:rPr lang="en-US" dirty="0" smtClean="0"/>
              <a:t>Initial results:</a:t>
            </a:r>
          </a:p>
          <a:p>
            <a:pPr lvl="1"/>
            <a:r>
              <a:rPr lang="en-US" sz="2400" dirty="0" smtClean="0"/>
              <a:t>p-values not low enough to draw conclusions (0.25 &lt; p &lt; 0.36)</a:t>
            </a:r>
          </a:p>
          <a:p>
            <a:pPr lvl="1"/>
            <a:r>
              <a:rPr lang="en-US" sz="2400" dirty="0" smtClean="0"/>
              <a:t>But sample size may be too small to detect difference between a 3% to 4% failure rate and a 6% failure rate.</a:t>
            </a:r>
          </a:p>
          <a:p>
            <a:pPr lvl="2"/>
            <a:r>
              <a:rPr lang="en-US" sz="2200" dirty="0" smtClean="0"/>
              <a:t>Only 53 failures out of 1159 observations total.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0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Strategy #1: Obtain more data</a:t>
            </a:r>
          </a:p>
          <a:p>
            <a:pPr lvl="1"/>
            <a:r>
              <a:rPr lang="en-US" dirty="0" smtClean="0"/>
              <a:t>May address sample size limitation</a:t>
            </a:r>
          </a:p>
          <a:p>
            <a:pPr lvl="1"/>
            <a:r>
              <a:rPr lang="en-US" dirty="0" smtClean="0"/>
              <a:t>May find better outcome variable?</a:t>
            </a:r>
          </a:p>
          <a:p>
            <a:endParaRPr lang="en-US" dirty="0"/>
          </a:p>
          <a:p>
            <a:r>
              <a:rPr lang="en-US" dirty="0" smtClean="0"/>
              <a:t>Strategy #2: Continue refining logistic regression models</a:t>
            </a:r>
          </a:p>
          <a:p>
            <a:pPr lvl="1"/>
            <a:r>
              <a:rPr lang="en-US" dirty="0" smtClean="0"/>
              <a:t>Try more/different independent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Strategy #3: Try other modeling strategies</a:t>
            </a:r>
          </a:p>
          <a:p>
            <a:pPr lvl="1"/>
            <a:r>
              <a:rPr lang="en-US" dirty="0" smtClean="0"/>
              <a:t>Do other models work </a:t>
            </a:r>
            <a:r>
              <a:rPr lang="en-US" dirty="0" smtClean="0"/>
              <a:t>better with unbalanced </a:t>
            </a:r>
            <a:r>
              <a:rPr lang="en-US" dirty="0" smtClean="0"/>
              <a:t>data?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6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pt8386.tm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ppt8386.tmp</Template>
  <TotalTime>3254</TotalTime>
  <Words>391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Geneva</vt:lpstr>
      <vt:lpstr>Myriad Pro</vt:lpstr>
      <vt:lpstr>Times New Roman</vt:lpstr>
      <vt:lpstr>ppt8386.tmp</vt:lpstr>
      <vt:lpstr>Initiative to Reduce Avoidable Hospitalizations among  Nursing Facility Residents</vt:lpstr>
      <vt:lpstr>Nursing Facility (NF) Initiative</vt:lpstr>
      <vt:lpstr>Where We Left Off</vt:lpstr>
      <vt:lpstr>Since Then…</vt:lpstr>
      <vt:lpstr>Predicting Intervention Success</vt:lpstr>
      <vt:lpstr>First Attempt at Model</vt:lpstr>
      <vt:lpstr>Next Steps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GAINES</dc:creator>
  <cp:lastModifiedBy>ANDREW BRECHER</cp:lastModifiedBy>
  <cp:revision>191</cp:revision>
  <cp:lastPrinted>2017-07-20T12:27:55Z</cp:lastPrinted>
  <dcterms:created xsi:type="dcterms:W3CDTF">2016-07-18T15:51:33Z</dcterms:created>
  <dcterms:modified xsi:type="dcterms:W3CDTF">2018-07-30T19:03:05Z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595817397</vt:i4>
  </property>
  <property fmtid="{D5CDD505-2E9C-101B-9397-08002B2CF9AE}" pid="3" name="_NewReviewCycle">
    <vt:lpwstr/>
  </property>
  <property fmtid="{D5CDD505-2E9C-101B-9397-08002B2CF9AE}" pid="4" name="_EmailSubject">
    <vt:lpwstr>PMC Weekly Meeting (Team Invite)</vt:lpwstr>
  </property>
  <property fmtid="{D5CDD505-2E9C-101B-9397-08002B2CF9AE}" pid="5" name="_AuthorEmail">
    <vt:lpwstr>Jean.Gaines@cms.hhs.gov</vt:lpwstr>
  </property>
  <property fmtid="{D5CDD505-2E9C-101B-9397-08002B2CF9AE}" pid="6" name="_AuthorEmailDisplayName">
    <vt:lpwstr>Gaines, Jean (CMS/CMMI)</vt:lpwstr>
  </property>
  <property fmtid="{D5CDD505-2E9C-101B-9397-08002B2CF9AE}" pid="7" name="_PreviousAdHocReviewCycleID">
    <vt:i4>-1890365675</vt:i4>
  </property>
</Properties>
</file>