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0" r:id="rId2"/>
    <p:sldId id="261" r:id="rId3"/>
    <p:sldId id="262" r:id="rId4"/>
    <p:sldId id="263" r:id="rId5"/>
    <p:sldId id="264"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1D3"/>
    <a:srgbClr val="FB80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7" autoAdjust="0"/>
    <p:restoredTop sz="94255" autoAdjust="0"/>
  </p:normalViewPr>
  <p:slideViewPr>
    <p:cSldViewPr snapToGrid="0">
      <p:cViewPr varScale="1">
        <p:scale>
          <a:sx n="74" d="100"/>
          <a:sy n="74" d="100"/>
        </p:scale>
        <p:origin x="14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60F5C-4933-40F6-B836-DB78538AE03B}" type="datetimeFigureOut">
              <a:rPr lang="en-US" smtClean="0"/>
              <a:t>07/31/2018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4BE41-EBD8-480E-B3D0-66EAD6969576}" type="slidenum">
              <a:rPr lang="en-US" smtClean="0"/>
              <a:t>‹#›</a:t>
            </a:fld>
            <a:endParaRPr lang="en-US"/>
          </a:p>
        </p:txBody>
      </p:sp>
    </p:spTree>
    <p:extLst>
      <p:ext uri="{BB962C8B-B14F-4D97-AF65-F5344CB8AC3E}">
        <p14:creationId xmlns:p14="http://schemas.microsoft.com/office/powerpoint/2010/main" val="271212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RECONCILIATION CALCULATIONS use PDE data with a processed date on</a:t>
            </a:r>
            <a:r>
              <a:rPr lang="en-US" baseline="0" dirty="0" smtClean="0"/>
              <a:t> or before 6/30/2016 cycle 3 (“20160630 Cycle 3”)</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DIR data with a processed date on or before 8/31/2016</a:t>
            </a:r>
          </a:p>
          <a:p>
            <a:endParaRPr lang="en-US" dirty="0"/>
          </a:p>
        </p:txBody>
      </p:sp>
      <p:sp>
        <p:nvSpPr>
          <p:cNvPr id="4" name="Slide Number Placeholder 3"/>
          <p:cNvSpPr>
            <a:spLocks noGrp="1"/>
          </p:cNvSpPr>
          <p:nvPr>
            <p:ph type="sldNum" sz="quarter" idx="10"/>
          </p:nvPr>
        </p:nvSpPr>
        <p:spPr/>
        <p:txBody>
          <a:bodyPr/>
          <a:lstStyle/>
          <a:p>
            <a:fld id="{29AF7083-2C8B-4AFF-97C8-D4FF40DA43CF}" type="slidenum">
              <a:rPr lang="en-US" smtClean="0"/>
              <a:t>1</a:t>
            </a:fld>
            <a:endParaRPr lang="en-US" dirty="0"/>
          </a:p>
        </p:txBody>
      </p:sp>
    </p:spTree>
    <p:extLst>
      <p:ext uri="{BB962C8B-B14F-4D97-AF65-F5344CB8AC3E}">
        <p14:creationId xmlns:p14="http://schemas.microsoft.com/office/powerpoint/2010/main" val="158141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831EC1-373F-44C0-81A1-6AA76726827E}" type="datetimeFigureOut">
              <a:rPr lang="en-US" smtClean="0"/>
              <a:t>07/31/2018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7ED4C-7E20-4122-8B02-6E1BBF1F77D6}" type="slidenum">
              <a:rPr lang="en-US" smtClean="0"/>
              <a:t>‹#›</a:t>
            </a:fld>
            <a:endParaRPr lang="en-US"/>
          </a:p>
        </p:txBody>
      </p:sp>
    </p:spTree>
    <p:extLst>
      <p:ext uri="{BB962C8B-B14F-4D97-AF65-F5344CB8AC3E}">
        <p14:creationId xmlns:p14="http://schemas.microsoft.com/office/powerpoint/2010/main" val="393610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31EC1-373F-44C0-81A1-6AA76726827E}" type="datetimeFigureOut">
              <a:rPr lang="en-US" smtClean="0"/>
              <a:t>07/31/2018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7ED4C-7E20-4122-8B02-6E1BBF1F77D6}" type="slidenum">
              <a:rPr lang="en-US" smtClean="0"/>
              <a:t>‹#›</a:t>
            </a:fld>
            <a:endParaRPr lang="en-US"/>
          </a:p>
        </p:txBody>
      </p:sp>
    </p:spTree>
    <p:extLst>
      <p:ext uri="{BB962C8B-B14F-4D97-AF65-F5344CB8AC3E}">
        <p14:creationId xmlns:p14="http://schemas.microsoft.com/office/powerpoint/2010/main" val="89899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31EC1-373F-44C0-81A1-6AA76726827E}" type="datetimeFigureOut">
              <a:rPr lang="en-US" smtClean="0"/>
              <a:t>07/31/2018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7ED4C-7E20-4122-8B02-6E1BBF1F77D6}" type="slidenum">
              <a:rPr lang="en-US" smtClean="0"/>
              <a:t>‹#›</a:t>
            </a:fld>
            <a:endParaRPr lang="en-US"/>
          </a:p>
        </p:txBody>
      </p:sp>
    </p:spTree>
    <p:extLst>
      <p:ext uri="{BB962C8B-B14F-4D97-AF65-F5344CB8AC3E}">
        <p14:creationId xmlns:p14="http://schemas.microsoft.com/office/powerpoint/2010/main" val="1010225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MS title5">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l="-967" t="1177" r="-182" b="3456"/>
          <a:stretch/>
        </p:blipFill>
        <p:spPr>
          <a:xfrm>
            <a:off x="1" y="2438400"/>
            <a:ext cx="2245895" cy="1828800"/>
          </a:xfrm>
          <a:prstGeom prst="rect">
            <a:avLst/>
          </a:prstGeom>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5626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562600" y="4191000"/>
            <a:ext cx="3276600" cy="8382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a:p>
            <a:pPr algn="l"/>
            <a:endParaRPr lang="en-US" sz="2800" b="0" i="1" dirty="0" smtClean="0">
              <a:solidFill>
                <a:srgbClr val="084A9C"/>
              </a:solidFill>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pic>
        <p:nvPicPr>
          <p:cNvPr id="10" name="Picture 6" descr="medicalSM.jpg"/>
          <p:cNvPicPr>
            <a:picLocks noChangeAspect="1"/>
          </p:cNvPicPr>
          <p:nvPr userDrawn="1"/>
        </p:nvPicPr>
        <p:blipFill>
          <a:blip r:embed="rId4" cstate="print"/>
          <a:srcRect/>
          <a:stretch>
            <a:fillRect/>
          </a:stretch>
        </p:blipFill>
        <p:spPr bwMode="auto">
          <a:xfrm>
            <a:off x="2667000" y="2438400"/>
            <a:ext cx="2539707" cy="1828800"/>
          </a:xfrm>
          <a:prstGeom prst="rect">
            <a:avLst/>
          </a:prstGeom>
          <a:noFill/>
          <a:ln w="9525">
            <a:noFill/>
            <a:miter lim="800000"/>
            <a:headEnd/>
            <a:tailEnd/>
          </a:ln>
        </p:spPr>
      </p:pic>
      <p:pic>
        <p:nvPicPr>
          <p:cNvPr id="16" name="Picture 7" descr="prescription.jpg"/>
          <p:cNvPicPr>
            <a:picLocks noChangeAspect="1"/>
          </p:cNvPicPr>
          <p:nvPr userDrawn="1"/>
        </p:nvPicPr>
        <p:blipFill>
          <a:blip r:embed="rId5" cstate="print"/>
          <a:srcRect/>
          <a:stretch>
            <a:fillRect/>
          </a:stretch>
        </p:blipFill>
        <p:spPr bwMode="auto">
          <a:xfrm>
            <a:off x="1371600" y="4495800"/>
            <a:ext cx="2253343" cy="1752600"/>
          </a:xfrm>
          <a:prstGeom prst="rect">
            <a:avLst/>
          </a:prstGeom>
          <a:noFill/>
          <a:ln w="9525">
            <a:noFill/>
            <a:miter lim="800000"/>
            <a:headEnd/>
            <a:tailEnd/>
          </a:ln>
        </p:spPr>
      </p:pic>
      <p:cxnSp>
        <p:nvCxnSpPr>
          <p:cNvPr id="18" name="Straight Connector 17"/>
          <p:cNvCxnSpPr/>
          <p:nvPr userDrawn="1"/>
        </p:nvCxnSpPr>
        <p:spPr>
          <a:xfrm>
            <a:off x="0" y="2438400"/>
            <a:ext cx="9144000" cy="0"/>
          </a:xfrm>
          <a:prstGeom prst="line">
            <a:avLst/>
          </a:prstGeom>
          <a:ln w="5715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2451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28600" y="1673352"/>
            <a:ext cx="8668512"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8"/>
          <p:cNvSpPr>
            <a:spLocks noGrp="1"/>
          </p:cNvSpPr>
          <p:nvPr>
            <p:ph type="title"/>
          </p:nvPr>
        </p:nvSpPr>
        <p:spPr>
          <a:xfrm>
            <a:off x="0" y="0"/>
            <a:ext cx="9144000" cy="141732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algn="ctr">
              <a:defRPr sz="4200" b="1">
                <a:solidFill>
                  <a:srgbClr val="084A9C"/>
                </a:solidFill>
                <a:latin typeface="+mn-lt"/>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4657" y="6143382"/>
            <a:ext cx="1582743" cy="638418"/>
          </a:xfrm>
          <a:prstGeom prst="rect">
            <a:avLst/>
          </a:prstGeom>
        </p:spPr>
      </p:pic>
      <p:sp>
        <p:nvSpPr>
          <p:cNvPr id="5" name="TextBox 4"/>
          <p:cNvSpPr txBox="1"/>
          <p:nvPr userDrawn="1"/>
        </p:nvSpPr>
        <p:spPr>
          <a:xfrm>
            <a:off x="2286000" y="6096000"/>
            <a:ext cx="4572000" cy="830997"/>
          </a:xfrm>
          <a:prstGeom prst="rect">
            <a:avLst/>
          </a:prstGeom>
          <a:noFill/>
        </p:spPr>
        <p:txBody>
          <a:bodyPr wrap="square" rtlCol="0">
            <a:spAutoFit/>
          </a:bodyPr>
          <a:lstStyle/>
          <a:p>
            <a:pPr algn="ctr"/>
            <a:r>
              <a:rPr lang="en-US" sz="800" b="1" i="0" kern="1200" dirty="0" smtClean="0">
                <a:solidFill>
                  <a:srgbClr val="084A9C"/>
                </a:solidFill>
                <a:latin typeface="+mn-lt"/>
                <a:ea typeface="+mn-ea"/>
                <a:cs typeface="+mn-cs"/>
              </a:rPr>
              <a:t>INFORMATION NOT RELEASABLE TO THE PUBLIC UNLESS AUTHORIZED BY LAW:</a:t>
            </a:r>
            <a:endParaRPr lang="en-US" sz="800" i="0" kern="1200" dirty="0" smtClean="0">
              <a:solidFill>
                <a:srgbClr val="084A9C"/>
              </a:solidFill>
              <a:latin typeface="+mn-lt"/>
              <a:ea typeface="+mn-ea"/>
              <a:cs typeface="+mn-cs"/>
            </a:endParaRPr>
          </a:p>
          <a:p>
            <a:pPr algn="ctr"/>
            <a:r>
              <a:rPr lang="en-US" sz="800" kern="1200" dirty="0" smtClean="0">
                <a:solidFill>
                  <a:srgbClr val="084A9C"/>
                </a:solidFill>
                <a:latin typeface="+mn-lt"/>
                <a:ea typeface="+mn-ea"/>
                <a:cs typeface="+mn-cs"/>
              </a:rPr>
              <a:t> </a:t>
            </a:r>
          </a:p>
          <a:p>
            <a:r>
              <a:rPr lang="en-US" sz="800" kern="1200" dirty="0" smtClean="0">
                <a:solidFill>
                  <a:srgbClr val="084A9C"/>
                </a:solidFill>
                <a:latin typeface="+mn-lt"/>
                <a:ea typeface="+mn-ea"/>
                <a:cs typeface="+mn-cs"/>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a:p>
            <a:endParaRPr lang="en-US" sz="800" dirty="0">
              <a:latin typeface="+mn-lt"/>
            </a:endParaRPr>
          </a:p>
        </p:txBody>
      </p:sp>
      <p:sp>
        <p:nvSpPr>
          <p:cNvPr id="8" name="TextBox 7"/>
          <p:cNvSpPr txBox="1"/>
          <p:nvPr userDrawn="1"/>
        </p:nvSpPr>
        <p:spPr>
          <a:xfrm>
            <a:off x="8229600" y="6248400"/>
            <a:ext cx="457200" cy="307777"/>
          </a:xfrm>
          <a:prstGeom prst="rect">
            <a:avLst/>
          </a:prstGeom>
          <a:noFill/>
        </p:spPr>
        <p:txBody>
          <a:bodyPr wrap="square" rtlCol="0">
            <a:spAutoFit/>
          </a:bodyPr>
          <a:lstStyle/>
          <a:p>
            <a:pPr algn="ctr"/>
            <a:fld id="{A5966512-E2FD-4E44-8B8D-DE47019CC03E}" type="slidenum">
              <a:rPr lang="en-US" sz="1400" smtClean="0">
                <a:solidFill>
                  <a:srgbClr val="084A9C"/>
                </a:solidFill>
              </a:rPr>
              <a:pPr algn="ctr"/>
              <a:t>‹#›</a:t>
            </a:fld>
            <a:endParaRPr lang="en-US" sz="1400" dirty="0">
              <a:solidFill>
                <a:srgbClr val="084A9C"/>
              </a:solidFill>
            </a:endParaRPr>
          </a:p>
        </p:txBody>
      </p:sp>
    </p:spTree>
    <p:extLst>
      <p:ext uri="{BB962C8B-B14F-4D97-AF65-F5344CB8AC3E}">
        <p14:creationId xmlns:p14="http://schemas.microsoft.com/office/powerpoint/2010/main" val="132487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31EC1-373F-44C0-81A1-6AA76726827E}" type="datetimeFigureOut">
              <a:rPr lang="en-US" smtClean="0"/>
              <a:t>07/31/2018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7ED4C-7E20-4122-8B02-6E1BBF1F77D6}" type="slidenum">
              <a:rPr lang="en-US" smtClean="0"/>
              <a:t>‹#›</a:t>
            </a:fld>
            <a:endParaRPr lang="en-US"/>
          </a:p>
        </p:txBody>
      </p:sp>
    </p:spTree>
    <p:extLst>
      <p:ext uri="{BB962C8B-B14F-4D97-AF65-F5344CB8AC3E}">
        <p14:creationId xmlns:p14="http://schemas.microsoft.com/office/powerpoint/2010/main" val="331961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831EC1-373F-44C0-81A1-6AA76726827E}" type="datetimeFigureOut">
              <a:rPr lang="en-US" smtClean="0"/>
              <a:t>07/31/2018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7ED4C-7E20-4122-8B02-6E1BBF1F77D6}" type="slidenum">
              <a:rPr lang="en-US" smtClean="0"/>
              <a:t>‹#›</a:t>
            </a:fld>
            <a:endParaRPr lang="en-US"/>
          </a:p>
        </p:txBody>
      </p:sp>
    </p:spTree>
    <p:extLst>
      <p:ext uri="{BB962C8B-B14F-4D97-AF65-F5344CB8AC3E}">
        <p14:creationId xmlns:p14="http://schemas.microsoft.com/office/powerpoint/2010/main" val="256413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831EC1-373F-44C0-81A1-6AA76726827E}" type="datetimeFigureOut">
              <a:rPr lang="en-US" smtClean="0"/>
              <a:t>07/31/2018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7ED4C-7E20-4122-8B02-6E1BBF1F77D6}" type="slidenum">
              <a:rPr lang="en-US" smtClean="0"/>
              <a:t>‹#›</a:t>
            </a:fld>
            <a:endParaRPr lang="en-US"/>
          </a:p>
        </p:txBody>
      </p:sp>
    </p:spTree>
    <p:extLst>
      <p:ext uri="{BB962C8B-B14F-4D97-AF65-F5344CB8AC3E}">
        <p14:creationId xmlns:p14="http://schemas.microsoft.com/office/powerpoint/2010/main" val="242537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831EC1-373F-44C0-81A1-6AA76726827E}" type="datetimeFigureOut">
              <a:rPr lang="en-US" smtClean="0"/>
              <a:t>07/31/2018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7ED4C-7E20-4122-8B02-6E1BBF1F77D6}" type="slidenum">
              <a:rPr lang="en-US" smtClean="0"/>
              <a:t>‹#›</a:t>
            </a:fld>
            <a:endParaRPr lang="en-US"/>
          </a:p>
        </p:txBody>
      </p:sp>
    </p:spTree>
    <p:extLst>
      <p:ext uri="{BB962C8B-B14F-4D97-AF65-F5344CB8AC3E}">
        <p14:creationId xmlns:p14="http://schemas.microsoft.com/office/powerpoint/2010/main" val="223339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831EC1-373F-44C0-81A1-6AA76726827E}" type="datetimeFigureOut">
              <a:rPr lang="en-US" smtClean="0"/>
              <a:t>07/31/2018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7ED4C-7E20-4122-8B02-6E1BBF1F77D6}" type="slidenum">
              <a:rPr lang="en-US" smtClean="0"/>
              <a:t>‹#›</a:t>
            </a:fld>
            <a:endParaRPr lang="en-US"/>
          </a:p>
        </p:txBody>
      </p:sp>
    </p:spTree>
    <p:extLst>
      <p:ext uri="{BB962C8B-B14F-4D97-AF65-F5344CB8AC3E}">
        <p14:creationId xmlns:p14="http://schemas.microsoft.com/office/powerpoint/2010/main" val="265326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31EC1-373F-44C0-81A1-6AA76726827E}" type="datetimeFigureOut">
              <a:rPr lang="en-US" smtClean="0"/>
              <a:t>07/31/2018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7ED4C-7E20-4122-8B02-6E1BBF1F77D6}" type="slidenum">
              <a:rPr lang="en-US" smtClean="0"/>
              <a:t>‹#›</a:t>
            </a:fld>
            <a:endParaRPr lang="en-US"/>
          </a:p>
        </p:txBody>
      </p:sp>
    </p:spTree>
    <p:extLst>
      <p:ext uri="{BB962C8B-B14F-4D97-AF65-F5344CB8AC3E}">
        <p14:creationId xmlns:p14="http://schemas.microsoft.com/office/powerpoint/2010/main" val="225804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31EC1-373F-44C0-81A1-6AA76726827E}" type="datetimeFigureOut">
              <a:rPr lang="en-US" smtClean="0"/>
              <a:t>07/31/2018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7ED4C-7E20-4122-8B02-6E1BBF1F77D6}" type="slidenum">
              <a:rPr lang="en-US" smtClean="0"/>
              <a:t>‹#›</a:t>
            </a:fld>
            <a:endParaRPr lang="en-US"/>
          </a:p>
        </p:txBody>
      </p:sp>
    </p:spTree>
    <p:extLst>
      <p:ext uri="{BB962C8B-B14F-4D97-AF65-F5344CB8AC3E}">
        <p14:creationId xmlns:p14="http://schemas.microsoft.com/office/powerpoint/2010/main" val="381755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31EC1-373F-44C0-81A1-6AA76726827E}" type="datetimeFigureOut">
              <a:rPr lang="en-US" smtClean="0"/>
              <a:t>07/31/2018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7ED4C-7E20-4122-8B02-6E1BBF1F77D6}" type="slidenum">
              <a:rPr lang="en-US" smtClean="0"/>
              <a:t>‹#›</a:t>
            </a:fld>
            <a:endParaRPr lang="en-US"/>
          </a:p>
        </p:txBody>
      </p:sp>
    </p:spTree>
    <p:extLst>
      <p:ext uri="{BB962C8B-B14F-4D97-AF65-F5344CB8AC3E}">
        <p14:creationId xmlns:p14="http://schemas.microsoft.com/office/powerpoint/2010/main" val="318142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31EC1-373F-44C0-81A1-6AA76726827E}" type="datetimeFigureOut">
              <a:rPr lang="en-US" smtClean="0"/>
              <a:t>07/31/2018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7ED4C-7E20-4122-8B02-6E1BBF1F77D6}" type="slidenum">
              <a:rPr lang="en-US" smtClean="0"/>
              <a:t>‹#›</a:t>
            </a:fld>
            <a:endParaRPr lang="en-US"/>
          </a:p>
        </p:txBody>
      </p:sp>
    </p:spTree>
    <p:extLst>
      <p:ext uri="{BB962C8B-B14F-4D97-AF65-F5344CB8AC3E}">
        <p14:creationId xmlns:p14="http://schemas.microsoft.com/office/powerpoint/2010/main" val="1360837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84A9C"/>
                </a:solidFill>
                <a:latin typeface="+mn-lt"/>
              </a:rPr>
              <a:t>Classification and </a:t>
            </a:r>
            <a:r>
              <a:rPr lang="en-US" b="1" dirty="0" smtClean="0">
                <a:solidFill>
                  <a:srgbClr val="084A9C"/>
                </a:solidFill>
                <a:latin typeface="+mn-lt"/>
              </a:rPr>
              <a:t>Text </a:t>
            </a:r>
            <a:r>
              <a:rPr lang="en-US" b="1" dirty="0">
                <a:solidFill>
                  <a:srgbClr val="084A9C"/>
                </a:solidFill>
                <a:latin typeface="+mn-lt"/>
              </a:rPr>
              <a:t>Analysis of </a:t>
            </a:r>
            <a:r>
              <a:rPr lang="en-US" b="1" dirty="0" smtClean="0">
                <a:solidFill>
                  <a:srgbClr val="084A9C"/>
                </a:solidFill>
                <a:latin typeface="+mn-lt"/>
              </a:rPr>
              <a:t>Public Comments to </a:t>
            </a:r>
            <a:r>
              <a:rPr lang="en-US" b="1" dirty="0">
                <a:solidFill>
                  <a:srgbClr val="084A9C"/>
                </a:solidFill>
                <a:latin typeface="+mn-lt"/>
              </a:rPr>
              <a:t>Regulations</a:t>
            </a:r>
          </a:p>
        </p:txBody>
      </p:sp>
      <p:sp>
        <p:nvSpPr>
          <p:cNvPr id="3" name="Text Placeholder 2"/>
          <p:cNvSpPr>
            <a:spLocks noGrp="1"/>
          </p:cNvSpPr>
          <p:nvPr>
            <p:ph type="body" sz="quarter" idx="10"/>
          </p:nvPr>
        </p:nvSpPr>
        <p:spPr>
          <a:xfrm>
            <a:off x="5430643" y="3047999"/>
            <a:ext cx="3408557" cy="2449551"/>
          </a:xfrm>
        </p:spPr>
        <p:txBody>
          <a:bodyPr>
            <a:normAutofit/>
          </a:bodyPr>
          <a:lstStyle/>
          <a:p>
            <a:r>
              <a:rPr lang="en-US" sz="2000" dirty="0" smtClean="0"/>
              <a:t>Arthur Pignotti</a:t>
            </a:r>
          </a:p>
          <a:p>
            <a:r>
              <a:rPr lang="en-US" sz="2000" dirty="0" smtClean="0"/>
              <a:t>Health Insurance Specialist</a:t>
            </a:r>
          </a:p>
          <a:p>
            <a:r>
              <a:rPr lang="en-US" sz="2000" dirty="0" smtClean="0"/>
              <a:t>CMS</a:t>
            </a:r>
          </a:p>
          <a:p>
            <a:r>
              <a:rPr lang="en-US" sz="2000" dirty="0" smtClean="0"/>
              <a:t>Medicare Plan Payment Group</a:t>
            </a:r>
          </a:p>
          <a:p>
            <a:r>
              <a:rPr lang="en-US" sz="2000" dirty="0" smtClean="0"/>
              <a:t>arthur.pignotti@cms.hhs.gov</a:t>
            </a:r>
            <a:endParaRPr lang="en-US" sz="2000" dirty="0"/>
          </a:p>
        </p:txBody>
      </p:sp>
      <p:sp>
        <p:nvSpPr>
          <p:cNvPr id="5" name="TextBox 4"/>
          <p:cNvSpPr txBox="1"/>
          <p:nvPr/>
        </p:nvSpPr>
        <p:spPr>
          <a:xfrm>
            <a:off x="5715000" y="5791200"/>
            <a:ext cx="3276600" cy="969496"/>
          </a:xfrm>
          <a:prstGeom prst="rect">
            <a:avLst/>
          </a:prstGeom>
          <a:noFill/>
        </p:spPr>
        <p:txBody>
          <a:bodyPr wrap="square" rtlCol="0">
            <a:spAutoFit/>
          </a:bodyPr>
          <a:lstStyle/>
          <a:p>
            <a:pPr algn="ctr"/>
            <a:r>
              <a:rPr lang="en-US" sz="700" b="1" i="0" kern="1200" dirty="0" smtClean="0">
                <a:solidFill>
                  <a:srgbClr val="084A9C"/>
                </a:solidFill>
                <a:latin typeface="+mn-lt"/>
                <a:ea typeface="+mn-ea"/>
                <a:cs typeface="+mn-cs"/>
              </a:rPr>
              <a:t>INFORMATION NOT RELEASABLE TO THE PUBLIC UNLESS AUTHORIZED BY LAW:</a:t>
            </a:r>
            <a:endParaRPr lang="en-US" sz="700" i="0" kern="1200" dirty="0" smtClean="0">
              <a:solidFill>
                <a:srgbClr val="084A9C"/>
              </a:solidFill>
              <a:latin typeface="+mn-lt"/>
              <a:ea typeface="+mn-ea"/>
              <a:cs typeface="+mn-cs"/>
            </a:endParaRPr>
          </a:p>
          <a:p>
            <a:pPr algn="ctr"/>
            <a:r>
              <a:rPr lang="en-US" sz="700" kern="1200" dirty="0" smtClean="0">
                <a:solidFill>
                  <a:srgbClr val="084A9C"/>
                </a:solidFill>
                <a:latin typeface="+mn-lt"/>
                <a:ea typeface="+mn-ea"/>
                <a:cs typeface="+mn-cs"/>
              </a:rPr>
              <a:t> </a:t>
            </a:r>
          </a:p>
          <a:p>
            <a:r>
              <a:rPr lang="en-US" sz="700" kern="1200" dirty="0" smtClean="0">
                <a:solidFill>
                  <a:srgbClr val="084A9C"/>
                </a:solidFill>
                <a:latin typeface="+mn-lt"/>
                <a:ea typeface="+mn-ea"/>
                <a:cs typeface="+mn-cs"/>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a:p>
            <a:endParaRPr lang="en-US" sz="800" dirty="0">
              <a:latin typeface="+mn-lt"/>
            </a:endParaRPr>
          </a:p>
        </p:txBody>
      </p:sp>
    </p:spTree>
    <p:extLst>
      <p:ext uri="{BB962C8B-B14F-4D97-AF65-F5344CB8AC3E}">
        <p14:creationId xmlns:p14="http://schemas.microsoft.com/office/powerpoint/2010/main" val="233718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dirty="0"/>
          </a:p>
        </p:txBody>
      </p:sp>
      <p:sp>
        <p:nvSpPr>
          <p:cNvPr id="7" name="Title 6"/>
          <p:cNvSpPr>
            <a:spLocks noGrp="1"/>
          </p:cNvSpPr>
          <p:nvPr>
            <p:ph type="title"/>
          </p:nvPr>
        </p:nvSpPr>
        <p:spPr/>
        <p:txBody>
          <a:bodyPr/>
          <a:lstStyle/>
          <a:p>
            <a:r>
              <a:rPr lang="en-US" dirty="0" smtClean="0"/>
              <a:t>Situate Problem</a:t>
            </a:r>
            <a:endParaRPr lang="en-US" dirty="0"/>
          </a:p>
        </p:txBody>
      </p:sp>
    </p:spTree>
    <p:extLst>
      <p:ext uri="{BB962C8B-B14F-4D97-AF65-F5344CB8AC3E}">
        <p14:creationId xmlns:p14="http://schemas.microsoft.com/office/powerpoint/2010/main" val="948048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Breakup </a:t>
            </a:r>
          </a:p>
          <a:p>
            <a:r>
              <a:rPr lang="en-US" dirty="0" smtClean="0"/>
              <a:t>Download Comments and Attachments</a:t>
            </a:r>
          </a:p>
          <a:p>
            <a:r>
              <a:rPr lang="en-US" dirty="0" smtClean="0"/>
              <a:t>Convert them</a:t>
            </a:r>
          </a:p>
          <a:p>
            <a:r>
              <a:rPr lang="en-US" dirty="0" smtClean="0"/>
              <a:t>Clean Data and Remove </a:t>
            </a:r>
          </a:p>
          <a:p>
            <a:r>
              <a:rPr lang="en-US" dirty="0" smtClean="0"/>
              <a:t>Create TF-IDF</a:t>
            </a:r>
          </a:p>
          <a:p>
            <a:r>
              <a:rPr lang="en-US" dirty="0" smtClean="0"/>
              <a:t>Build Model for Classification</a:t>
            </a:r>
          </a:p>
          <a:p>
            <a:r>
              <a:rPr lang="en-US" dirty="0" smtClean="0"/>
              <a:t>Apply Model to Comments</a:t>
            </a:r>
            <a:endParaRPr lang="en-US" dirty="0"/>
          </a:p>
        </p:txBody>
      </p:sp>
      <p:sp>
        <p:nvSpPr>
          <p:cNvPr id="7" name="Title 6"/>
          <p:cNvSpPr>
            <a:spLocks noGrp="1"/>
          </p:cNvSpPr>
          <p:nvPr>
            <p:ph type="title"/>
          </p:nvPr>
        </p:nvSpPr>
        <p:spPr/>
        <p:txBody>
          <a:bodyPr/>
          <a:lstStyle/>
          <a:p>
            <a:r>
              <a:rPr lang="en-US" dirty="0" smtClean="0"/>
              <a:t>Workflow</a:t>
            </a:r>
            <a:endParaRPr lang="en-US" dirty="0"/>
          </a:p>
        </p:txBody>
      </p:sp>
    </p:spTree>
    <p:extLst>
      <p:ext uri="{BB962C8B-B14F-4D97-AF65-F5344CB8AC3E}">
        <p14:creationId xmlns:p14="http://schemas.microsoft.com/office/powerpoint/2010/main" val="3533942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Attempts to find latent structure </a:t>
            </a:r>
            <a:endParaRPr lang="en-US" dirty="0"/>
          </a:p>
        </p:txBody>
      </p:sp>
      <p:sp>
        <p:nvSpPr>
          <p:cNvPr id="7" name="Title 6"/>
          <p:cNvSpPr>
            <a:spLocks noGrp="1"/>
          </p:cNvSpPr>
          <p:nvPr>
            <p:ph type="title"/>
          </p:nvPr>
        </p:nvSpPr>
        <p:spPr/>
        <p:txBody>
          <a:bodyPr/>
          <a:lstStyle/>
          <a:p>
            <a:r>
              <a:rPr lang="en-US" dirty="0" smtClean="0"/>
              <a:t>What is LDA</a:t>
            </a:r>
            <a:endParaRPr lang="en-US" dirty="0"/>
          </a:p>
        </p:txBody>
      </p:sp>
    </p:spTree>
    <p:extLst>
      <p:ext uri="{BB962C8B-B14F-4D97-AF65-F5344CB8AC3E}">
        <p14:creationId xmlns:p14="http://schemas.microsoft.com/office/powerpoint/2010/main" val="3139419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Build Topic Model from Baseline Document (i.e., Regulation) Using Very High k in an attempt to have as many topics exactly match one section of the baseline</a:t>
            </a:r>
          </a:p>
          <a:p>
            <a:r>
              <a:rPr lang="en-US" dirty="0" smtClean="0"/>
              <a:t>Apply Model to Comments</a:t>
            </a:r>
          </a:p>
          <a:p>
            <a:r>
              <a:rPr lang="en-US" dirty="0" smtClean="0"/>
              <a:t>Use Topics as a Bridge</a:t>
            </a:r>
            <a:endParaRPr lang="en-US" dirty="0"/>
          </a:p>
        </p:txBody>
      </p:sp>
      <p:sp>
        <p:nvSpPr>
          <p:cNvPr id="7" name="Title 6"/>
          <p:cNvSpPr>
            <a:spLocks noGrp="1"/>
          </p:cNvSpPr>
          <p:nvPr>
            <p:ph type="title"/>
          </p:nvPr>
        </p:nvSpPr>
        <p:spPr/>
        <p:txBody>
          <a:bodyPr/>
          <a:lstStyle/>
          <a:p>
            <a:r>
              <a:rPr lang="en-US" dirty="0" smtClean="0"/>
              <a:t>The Model Technique Overview</a:t>
            </a:r>
            <a:endParaRPr lang="en-US" dirty="0"/>
          </a:p>
        </p:txBody>
      </p:sp>
    </p:spTree>
    <p:extLst>
      <p:ext uri="{BB962C8B-B14F-4D97-AF65-F5344CB8AC3E}">
        <p14:creationId xmlns:p14="http://schemas.microsoft.com/office/powerpoint/2010/main" val="2783421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3936</TotalTime>
  <Words>137</Words>
  <Application>Microsoft Office PowerPoint</Application>
  <PresentationFormat>On-screen Show (4:3)</PresentationFormat>
  <Paragraphs>27</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Classification and Text Analysis of Public Comments to Regulations</vt:lpstr>
      <vt:lpstr>Situate Problem</vt:lpstr>
      <vt:lpstr>Workflow</vt:lpstr>
      <vt:lpstr>What is LDA</vt:lpstr>
      <vt:lpstr>The Model Technique Overview</vt:lpstr>
    </vt:vector>
  </TitlesOfParts>
  <Company>CMS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 14 Part D Payment Reconciliation</dc:title>
  <dc:creator>Raghav Aggarwal</dc:creator>
  <cp:lastModifiedBy>Arthur Pignotti</cp:lastModifiedBy>
  <cp:revision>270</cp:revision>
  <dcterms:created xsi:type="dcterms:W3CDTF">2016-08-10T17:34:24Z</dcterms:created>
  <dcterms:modified xsi:type="dcterms:W3CDTF">2018-08-01T02:58:36Z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-29565832</vt:i4>
  </property>
  <property fmtid="{D5CDD505-2E9C-101B-9397-08002B2CF9AE}" pid="3" name="_NewReviewCycle">
    <vt:lpwstr/>
  </property>
  <property fmtid="{D5CDD505-2E9C-101B-9397-08002B2CF9AE}" pid="4" name="_EmailSubject">
    <vt:lpwstr>2016 recon deck</vt:lpwstr>
  </property>
  <property fmtid="{D5CDD505-2E9C-101B-9397-08002B2CF9AE}" pid="5" name="_AuthorEmail">
    <vt:lpwstr>Arthur.Pignotti@cms.hhs.gov</vt:lpwstr>
  </property>
  <property fmtid="{D5CDD505-2E9C-101B-9397-08002B2CF9AE}" pid="6" name="_AuthorEmailDisplayName">
    <vt:lpwstr>Pignotti, Arthur J. (CMS/CM)</vt:lpwstr>
  </property>
  <property fmtid="{D5CDD505-2E9C-101B-9397-08002B2CF9AE}" pid="7" name="_PreviousAdHocReviewCycleID">
    <vt:i4>1366071195</vt:i4>
  </property>
</Properties>
</file>