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11"/>
  </p:notesMasterIdLst>
  <p:sldIdLst>
    <p:sldId id="269" r:id="rId5"/>
    <p:sldId id="267" r:id="rId6"/>
    <p:sldId id="286" r:id="rId7"/>
    <p:sldId id="270" r:id="rId8"/>
    <p:sldId id="287" r:id="rId9"/>
    <p:sldId id="28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DF1"/>
    <a:srgbClr val="ED288F"/>
    <a:srgbClr val="DEDDDA"/>
    <a:srgbClr val="ECEEE9"/>
    <a:srgbClr val="ABA7A5"/>
    <a:srgbClr val="BAC4C6"/>
    <a:srgbClr val="E5EDED"/>
    <a:srgbClr val="59A1C6"/>
    <a:srgbClr val="C7DCE4"/>
    <a:srgbClr val="A6A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3"/>
  </p:normalViewPr>
  <p:slideViewPr>
    <p:cSldViewPr snapToGrid="0">
      <p:cViewPr varScale="1">
        <p:scale>
          <a:sx n="105" d="100"/>
          <a:sy n="105" d="100"/>
        </p:scale>
        <p:origin x="787" y="6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254F-C76E-4D43-82D6-4728E8CA9CB6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9131-B40A-489E-949B-E35D93240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OPRE_ACF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facebook.com/OPRE.ACF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3.png"/><Relationship Id="rId7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OPRE_ACF" TargetMode="External"/><Relationship Id="rId11" Type="http://schemas.openxmlformats.org/officeDocument/2006/relationships/image" Target="../media/image11.jpeg"/><Relationship Id="rId5" Type="http://schemas.openxmlformats.org/officeDocument/2006/relationships/image" Target="../media/image14.png"/><Relationship Id="rId10" Type="http://schemas.openxmlformats.org/officeDocument/2006/relationships/image" Target="../media/image10.jpeg"/><Relationship Id="rId4" Type="http://schemas.openxmlformats.org/officeDocument/2006/relationships/hyperlink" Target="https://www.facebook.com/OPRE.ACF" TargetMode="External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OPRE_ACF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facebook.com/OPRE.ACF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OPRE_ACF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facebook.com/OPRE.AC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3245" y="3456741"/>
            <a:ext cx="9334814" cy="1686760"/>
          </a:xfrm>
          <a:prstGeom prst="rect">
            <a:avLst/>
          </a:prstGeom>
          <a:solidFill>
            <a:srgbClr val="34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9144001" cy="3456741"/>
          </a:xfrm>
          <a:prstGeom prst="rect">
            <a:avLst/>
          </a:prstGeom>
          <a:solidFill>
            <a:srgbClr val="F4F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245" y="3388236"/>
            <a:ext cx="9147245" cy="91440"/>
          </a:xfrm>
          <a:prstGeom prst="rect">
            <a:avLst/>
          </a:prstGeom>
          <a:solidFill>
            <a:srgbClr val="A7A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3456740"/>
            <a:ext cx="5029200" cy="820757"/>
          </a:xfrm>
        </p:spPr>
        <p:txBody>
          <a:bodyPr tIns="0" bIns="0" anchor="b" anchorCtr="0"/>
          <a:lstStyle>
            <a:lvl1pPr>
              <a:lnSpc>
                <a:spcPct val="100000"/>
              </a:lnSpc>
              <a:defRPr sz="2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4668558"/>
            <a:ext cx="5029200" cy="205740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65CDF1"/>
                </a:solidFill>
              </a:defRPr>
            </a:lvl1pPr>
          </a:lstStyle>
          <a:p>
            <a:pPr lvl="0"/>
            <a:r>
              <a:rPr lang="en-US" dirty="0" smtClean="0"/>
              <a:t>Speaker’s Name + Speaker’s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402336" y="4364506"/>
            <a:ext cx="5029200" cy="205740"/>
          </a:xfrm>
        </p:spPr>
        <p:txBody>
          <a:bodyPr lIns="91440" rIns="91440" bIns="45720"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21, 2016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t="15432" r="9127" b="33634"/>
          <a:stretch/>
        </p:blipFill>
        <p:spPr>
          <a:xfrm>
            <a:off x="305480" y="733764"/>
            <a:ext cx="8544773" cy="204397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510216" y="5881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3421" y="4378534"/>
            <a:ext cx="2154423" cy="4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6987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5448" userDrawn="1">
          <p15:clr>
            <a:srgbClr val="FBAE40"/>
          </p15:clr>
        </p15:guide>
        <p15:guide id="3" pos="3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lackboard graph resized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1282"/>
          <a:stretch/>
        </p:blipFill>
        <p:spPr>
          <a:xfrm>
            <a:off x="0" y="0"/>
            <a:ext cx="9144000" cy="32461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rgbClr val="336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01752" y="3771162"/>
            <a:ext cx="8531352" cy="27432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Presenter’s Name,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1752" y="4044561"/>
            <a:ext cx="8531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Office of Planning Research and Evaluation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1752" y="3218888"/>
            <a:ext cx="853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i="0" cap="all" baseline="0" dirty="0" smtClean="0">
                <a:solidFill>
                  <a:schemeClr val="bg1"/>
                </a:solidFill>
              </a:rPr>
              <a:t>We’d Love to Connect</a:t>
            </a:r>
            <a:endParaRPr lang="en-US" sz="3000" b="1" i="0" cap="all" baseline="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315492"/>
            <a:ext cx="8534400" cy="56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first.last@acf.hhs.gov + Phone number + acf.hhs.gov/</a:t>
            </a:r>
            <a:r>
              <a:rPr lang="en-US" dirty="0" err="1" smtClean="0"/>
              <a:t>opre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945772" y="4723952"/>
            <a:ext cx="2294818" cy="320040"/>
            <a:chOff x="4979142" y="4703930"/>
            <a:chExt cx="2294818" cy="320040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286165" y="4739370"/>
              <a:ext cx="198779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facebook.com/OPRE.ACF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762" y="4724478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hlinkClick r:id="rId4"/>
            </p:cNvPr>
            <p:cNvSpPr/>
            <p:nvPr userDrawn="1"/>
          </p:nvSpPr>
          <p:spPr>
            <a:xfrm>
              <a:off x="4979142" y="4703930"/>
              <a:ext cx="2280109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394174" y="4683304"/>
            <a:ext cx="1482845" cy="411480"/>
            <a:chOff x="7394174" y="4663282"/>
            <a:chExt cx="1482845" cy="41148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7735691" y="4738436"/>
              <a:ext cx="108783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@OPRE_ACF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74" y="4663282"/>
              <a:ext cx="411480" cy="411480"/>
            </a:xfrm>
            <a:prstGeom prst="rect">
              <a:avLst/>
            </a:prstGeom>
          </p:spPr>
        </p:pic>
        <p:sp>
          <p:nvSpPr>
            <p:cNvPr id="26" name="Rectangle 25">
              <a:hlinkClick r:id="rId6"/>
            </p:cNvPr>
            <p:cNvSpPr/>
            <p:nvPr userDrawn="1"/>
          </p:nvSpPr>
          <p:spPr>
            <a:xfrm>
              <a:off x="7421987" y="4703568"/>
              <a:ext cx="1455032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phot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Stock_000021162574Large.jpg"/>
          <p:cNvPicPr>
            <a:picLocks/>
          </p:cNvPicPr>
          <p:nvPr userDrawn="1"/>
        </p:nvPicPr>
        <p:blipFill>
          <a:blip r:embed="rId2" cstate="print"/>
          <a:srcRect t="18564"/>
          <a:stretch>
            <a:fillRect/>
          </a:stretch>
        </p:blipFill>
        <p:spPr>
          <a:xfrm>
            <a:off x="0" y="0"/>
            <a:ext cx="9144000" cy="3566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rgbClr val="336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01752" y="3771162"/>
            <a:ext cx="8531352" cy="27432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Presenter’s Name,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1752" y="4044561"/>
            <a:ext cx="8531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Office of Planning Research and Evaluation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1752" y="3218888"/>
            <a:ext cx="853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i="0" cap="all" baseline="0" dirty="0" smtClean="0">
                <a:solidFill>
                  <a:schemeClr val="bg1"/>
                </a:solidFill>
              </a:rPr>
              <a:t>We’d Love to Connect</a:t>
            </a:r>
            <a:endParaRPr lang="en-US" sz="3000" b="1" i="0" cap="all" baseline="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315492"/>
            <a:ext cx="8534400" cy="56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first.last@acf.hhs.gov + Phone number + acf.hhs.gov/</a:t>
            </a:r>
            <a:r>
              <a:rPr lang="en-US" dirty="0" err="1" smtClean="0"/>
              <a:t>opre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945772" y="4723952"/>
            <a:ext cx="2294818" cy="320040"/>
            <a:chOff x="4979142" y="4703930"/>
            <a:chExt cx="2294818" cy="320040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286165" y="4739370"/>
              <a:ext cx="198779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facebook.com/OPRE.ACF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762" y="4724478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hlinkClick r:id="rId4"/>
            </p:cNvPr>
            <p:cNvSpPr/>
            <p:nvPr userDrawn="1"/>
          </p:nvSpPr>
          <p:spPr>
            <a:xfrm>
              <a:off x="4979142" y="4703930"/>
              <a:ext cx="2280109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394174" y="4683304"/>
            <a:ext cx="1482845" cy="411480"/>
            <a:chOff x="7394174" y="4663282"/>
            <a:chExt cx="1482845" cy="41148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7735691" y="4738436"/>
              <a:ext cx="108783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@OPRE_ACF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74" y="4663282"/>
              <a:ext cx="411480" cy="411480"/>
            </a:xfrm>
            <a:prstGeom prst="rect">
              <a:avLst/>
            </a:prstGeom>
          </p:spPr>
        </p:pic>
        <p:sp>
          <p:nvSpPr>
            <p:cNvPr id="26" name="Rectangle 25">
              <a:hlinkClick r:id="rId6"/>
            </p:cNvPr>
            <p:cNvSpPr/>
            <p:nvPr userDrawn="1"/>
          </p:nvSpPr>
          <p:spPr>
            <a:xfrm>
              <a:off x="7421987" y="4703568"/>
              <a:ext cx="1455032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1606636" y="222805"/>
            <a:ext cx="5930728" cy="2721254"/>
            <a:chOff x="570649" y="649942"/>
            <a:chExt cx="7944222" cy="3645125"/>
          </a:xfrm>
        </p:grpSpPr>
        <p:pic>
          <p:nvPicPr>
            <p:cNvPr id="18" name="Picture 17" descr="iStock_000007804566Large.jpg"/>
            <p:cNvPicPr>
              <a:picLocks noChangeAspect="1"/>
            </p:cNvPicPr>
            <p:nvPr userDrawn="1"/>
          </p:nvPicPr>
          <p:blipFill>
            <a:blip r:embed="rId7" cstate="print"/>
            <a:srcRect l="6101" r="15252"/>
            <a:stretch>
              <a:fillRect/>
            </a:stretch>
          </p:blipFill>
          <p:spPr>
            <a:xfrm rot="20994294">
              <a:off x="570649" y="649942"/>
              <a:ext cx="1861861" cy="1575427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23" name="Picture 22" descr="iStock_000012533457Large.jpg"/>
            <p:cNvPicPr>
              <a:picLocks noChangeAspect="1"/>
            </p:cNvPicPr>
            <p:nvPr userDrawn="1"/>
          </p:nvPicPr>
          <p:blipFill>
            <a:blip r:embed="rId8" cstate="print"/>
            <a:srcRect l="17746" r="20937" b="10998"/>
            <a:stretch>
              <a:fillRect/>
            </a:stretch>
          </p:blipFill>
          <p:spPr>
            <a:xfrm rot="20741614">
              <a:off x="4993018" y="2505633"/>
              <a:ext cx="1849227" cy="1789434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27" name="Picture 26" descr="iStock_000004920731Large.jpg"/>
            <p:cNvPicPr>
              <a:picLocks noChangeAspect="1"/>
            </p:cNvPicPr>
            <p:nvPr userDrawn="1"/>
          </p:nvPicPr>
          <p:blipFill>
            <a:blip r:embed="rId9" cstate="print"/>
            <a:srcRect l="20427" r="12904"/>
            <a:stretch>
              <a:fillRect/>
            </a:stretch>
          </p:blipFill>
          <p:spPr>
            <a:xfrm>
              <a:off x="3276600" y="914400"/>
              <a:ext cx="1905330" cy="1905000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29" name="Picture 28" descr="iStock_000002040728Large.jpg"/>
            <p:cNvPicPr>
              <a:picLocks noChangeAspect="1"/>
            </p:cNvPicPr>
            <p:nvPr userDrawn="1"/>
          </p:nvPicPr>
          <p:blipFill>
            <a:blip r:embed="rId10" cstate="print"/>
            <a:srcRect l="19439" r="17772" b="54444"/>
            <a:stretch>
              <a:fillRect/>
            </a:stretch>
          </p:blipFill>
          <p:spPr>
            <a:xfrm rot="385766">
              <a:off x="1829244" y="2735291"/>
              <a:ext cx="1680117" cy="1524000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30" name="Picture 29" descr="iStock_000020590879Large.jpg"/>
            <p:cNvPicPr>
              <a:picLocks noChangeAspect="1"/>
            </p:cNvPicPr>
            <p:nvPr userDrawn="1"/>
          </p:nvPicPr>
          <p:blipFill>
            <a:blip r:embed="rId11" cstate="print"/>
            <a:srcRect l="27614"/>
            <a:stretch>
              <a:fillRect/>
            </a:stretch>
          </p:blipFill>
          <p:spPr>
            <a:xfrm rot="672476">
              <a:off x="6204487" y="661452"/>
              <a:ext cx="2310384" cy="2127057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desksce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esk-shot-PPT.jpg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0" y="0"/>
            <a:ext cx="9144000" cy="3566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rgbClr val="336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01752" y="3771162"/>
            <a:ext cx="8531352" cy="27432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Presenter’s Name,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1752" y="4044561"/>
            <a:ext cx="8531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Office of Planning Research and Evaluation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1752" y="3218888"/>
            <a:ext cx="853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i="0" cap="all" baseline="0" dirty="0" smtClean="0">
                <a:solidFill>
                  <a:schemeClr val="bg1"/>
                </a:solidFill>
              </a:rPr>
              <a:t>We’d Love to Connect</a:t>
            </a:r>
            <a:endParaRPr lang="en-US" sz="3000" b="1" i="0" cap="all" baseline="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315492"/>
            <a:ext cx="8534400" cy="56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first.last@acf.hhs.gov + Phone number + acf.hhs.gov/</a:t>
            </a:r>
            <a:r>
              <a:rPr lang="en-US" dirty="0" err="1" smtClean="0"/>
              <a:t>opre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945772" y="4723952"/>
            <a:ext cx="2294818" cy="320040"/>
            <a:chOff x="4979142" y="4703930"/>
            <a:chExt cx="2294818" cy="320040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286165" y="4739370"/>
              <a:ext cx="198779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facebook.com/OPRE.ACF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762" y="4724478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hlinkClick r:id="rId4"/>
            </p:cNvPr>
            <p:cNvSpPr/>
            <p:nvPr userDrawn="1"/>
          </p:nvSpPr>
          <p:spPr>
            <a:xfrm>
              <a:off x="4979142" y="4703930"/>
              <a:ext cx="2280109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394174" y="4683304"/>
            <a:ext cx="1482845" cy="411480"/>
            <a:chOff x="7394174" y="4663282"/>
            <a:chExt cx="1482845" cy="41148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7735691" y="4738436"/>
              <a:ext cx="108783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@OPRE_ACF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74" y="4663282"/>
              <a:ext cx="411480" cy="411480"/>
            </a:xfrm>
            <a:prstGeom prst="rect">
              <a:avLst/>
            </a:prstGeom>
          </p:spPr>
        </p:pic>
        <p:sp>
          <p:nvSpPr>
            <p:cNvPr id="26" name="Rectangle 25">
              <a:hlinkClick r:id="rId6"/>
            </p:cNvPr>
            <p:cNvSpPr/>
            <p:nvPr userDrawn="1"/>
          </p:nvSpPr>
          <p:spPr>
            <a:xfrm>
              <a:off x="7421987" y="4703568"/>
              <a:ext cx="1455032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board graph resized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82"/>
          <a:stretch/>
        </p:blipFill>
        <p:spPr>
          <a:xfrm>
            <a:off x="0" y="0"/>
            <a:ext cx="9144000" cy="35204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3245" y="3456741"/>
            <a:ext cx="9334814" cy="1686760"/>
          </a:xfrm>
          <a:prstGeom prst="rect">
            <a:avLst/>
          </a:prstGeom>
          <a:solidFill>
            <a:srgbClr val="34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245" y="3388236"/>
            <a:ext cx="9147245" cy="91440"/>
          </a:xfrm>
          <a:prstGeom prst="rect">
            <a:avLst/>
          </a:prstGeom>
          <a:solidFill>
            <a:srgbClr val="A7A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3456740"/>
            <a:ext cx="5029200" cy="820757"/>
          </a:xfrm>
        </p:spPr>
        <p:txBody>
          <a:bodyPr tIns="0" bIns="0" anchor="b" anchorCtr="0"/>
          <a:lstStyle>
            <a:lvl1pPr>
              <a:lnSpc>
                <a:spcPct val="100000"/>
              </a:lnSpc>
              <a:defRPr sz="2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4668558"/>
            <a:ext cx="5029200" cy="205740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65CDF1"/>
                </a:solidFill>
              </a:defRPr>
            </a:lvl1pPr>
          </a:lstStyle>
          <a:p>
            <a:pPr lvl="0"/>
            <a:r>
              <a:rPr lang="en-US" dirty="0" smtClean="0"/>
              <a:t>Speaker’s Name + Speaker’s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402336" y="4364506"/>
            <a:ext cx="5029200" cy="205740"/>
          </a:xfrm>
        </p:spPr>
        <p:txBody>
          <a:bodyPr lIns="91440" rIns="91440" bIns="45720"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21, 2016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10216" y="5881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3421" y="4378534"/>
            <a:ext cx="2154423" cy="4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6">
          <p15:clr>
            <a:srgbClr val="FBAE40"/>
          </p15:clr>
        </p15:guide>
        <p15:guide id="2" pos="5448">
          <p15:clr>
            <a:srgbClr val="FBAE40"/>
          </p15:clr>
        </p15:guide>
        <p15:guide id="3" pos="3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Stock_000021162574Large.jpg"/>
          <p:cNvPicPr>
            <a:picLocks/>
          </p:cNvPicPr>
          <p:nvPr userDrawn="1"/>
        </p:nvPicPr>
        <p:blipFill>
          <a:blip r:embed="rId2" cstate="print"/>
          <a:srcRect t="18564"/>
          <a:stretch>
            <a:fillRect/>
          </a:stretch>
        </p:blipFill>
        <p:spPr>
          <a:xfrm>
            <a:off x="0" y="0"/>
            <a:ext cx="9144000" cy="3566160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1383436" y="262850"/>
            <a:ext cx="6377129" cy="2926080"/>
            <a:chOff x="570649" y="649942"/>
            <a:chExt cx="7944222" cy="3645125"/>
          </a:xfrm>
        </p:grpSpPr>
        <p:pic>
          <p:nvPicPr>
            <p:cNvPr id="16" name="Picture 15" descr="iStock_000007804566Large.jpg"/>
            <p:cNvPicPr>
              <a:picLocks noChangeAspect="1"/>
            </p:cNvPicPr>
            <p:nvPr userDrawn="1"/>
          </p:nvPicPr>
          <p:blipFill>
            <a:blip r:embed="rId3" cstate="print"/>
            <a:srcRect l="6101" r="15252"/>
            <a:stretch>
              <a:fillRect/>
            </a:stretch>
          </p:blipFill>
          <p:spPr>
            <a:xfrm rot="20994294">
              <a:off x="570649" y="649942"/>
              <a:ext cx="1861861" cy="1575427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17" name="Picture 16" descr="iStock_000012533457Large.jpg"/>
            <p:cNvPicPr>
              <a:picLocks noChangeAspect="1"/>
            </p:cNvPicPr>
            <p:nvPr userDrawn="1"/>
          </p:nvPicPr>
          <p:blipFill>
            <a:blip r:embed="rId4" cstate="print"/>
            <a:srcRect l="17746" r="20937" b="10998"/>
            <a:stretch>
              <a:fillRect/>
            </a:stretch>
          </p:blipFill>
          <p:spPr>
            <a:xfrm rot="20741614">
              <a:off x="4993018" y="2505633"/>
              <a:ext cx="1849227" cy="1789434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19" name="Picture 18" descr="iStock_000004920731Large.jpg"/>
            <p:cNvPicPr>
              <a:picLocks noChangeAspect="1"/>
            </p:cNvPicPr>
            <p:nvPr userDrawn="1"/>
          </p:nvPicPr>
          <p:blipFill>
            <a:blip r:embed="rId5" cstate="print"/>
            <a:srcRect l="20427" r="12904"/>
            <a:stretch>
              <a:fillRect/>
            </a:stretch>
          </p:blipFill>
          <p:spPr>
            <a:xfrm>
              <a:off x="3276600" y="914400"/>
              <a:ext cx="1905330" cy="1905000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20" name="Picture 19" descr="iStock_000002040728Large.jpg"/>
            <p:cNvPicPr>
              <a:picLocks noChangeAspect="1"/>
            </p:cNvPicPr>
            <p:nvPr userDrawn="1"/>
          </p:nvPicPr>
          <p:blipFill>
            <a:blip r:embed="rId6" cstate="print"/>
            <a:srcRect l="19439" r="17772" b="54444"/>
            <a:stretch>
              <a:fillRect/>
            </a:stretch>
          </p:blipFill>
          <p:spPr>
            <a:xfrm rot="385766">
              <a:off x="1829244" y="2735291"/>
              <a:ext cx="1680117" cy="1524000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  <p:pic>
          <p:nvPicPr>
            <p:cNvPr id="21" name="Picture 20" descr="iStock_000020590879Large.jpg"/>
            <p:cNvPicPr>
              <a:picLocks noChangeAspect="1"/>
            </p:cNvPicPr>
            <p:nvPr userDrawn="1"/>
          </p:nvPicPr>
          <p:blipFill>
            <a:blip r:embed="rId7" cstate="print"/>
            <a:srcRect l="27614"/>
            <a:stretch>
              <a:fillRect/>
            </a:stretch>
          </p:blipFill>
          <p:spPr>
            <a:xfrm rot="672476">
              <a:off x="6204487" y="661452"/>
              <a:ext cx="2310384" cy="2127057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</p:grpSp>
      <p:sp>
        <p:nvSpPr>
          <p:cNvPr id="12" name="Rectangle 11"/>
          <p:cNvSpPr/>
          <p:nvPr userDrawn="1"/>
        </p:nvSpPr>
        <p:spPr>
          <a:xfrm>
            <a:off x="-3245" y="3456741"/>
            <a:ext cx="9334814" cy="1686760"/>
          </a:xfrm>
          <a:prstGeom prst="rect">
            <a:avLst/>
          </a:prstGeom>
          <a:solidFill>
            <a:srgbClr val="34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245" y="3388236"/>
            <a:ext cx="9147245" cy="91440"/>
          </a:xfrm>
          <a:prstGeom prst="rect">
            <a:avLst/>
          </a:prstGeom>
          <a:solidFill>
            <a:srgbClr val="A7A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3456740"/>
            <a:ext cx="5029200" cy="820757"/>
          </a:xfrm>
        </p:spPr>
        <p:txBody>
          <a:bodyPr tIns="0" bIns="0" anchor="b" anchorCtr="0"/>
          <a:lstStyle>
            <a:lvl1pPr>
              <a:lnSpc>
                <a:spcPct val="100000"/>
              </a:lnSpc>
              <a:defRPr sz="2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4668558"/>
            <a:ext cx="5029200" cy="205740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65CDF1"/>
                </a:solidFill>
              </a:defRPr>
            </a:lvl1pPr>
          </a:lstStyle>
          <a:p>
            <a:pPr lvl="0"/>
            <a:r>
              <a:rPr lang="en-US" dirty="0" smtClean="0"/>
              <a:t>Speaker’s Name + Speaker’s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402336" y="4364506"/>
            <a:ext cx="5029200" cy="205740"/>
          </a:xfrm>
        </p:spPr>
        <p:txBody>
          <a:bodyPr lIns="91440" rIns="91440" bIns="45720"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21, 2016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10216" y="5881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3421" y="4378534"/>
            <a:ext cx="2154423" cy="4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6">
          <p15:clr>
            <a:srgbClr val="FBAE40"/>
          </p15:clr>
        </p15:guide>
        <p15:guide id="2" pos="5448">
          <p15:clr>
            <a:srgbClr val="FBAE40"/>
          </p15:clr>
        </p15:guide>
        <p15:guide id="3" pos="3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sk-shot-PPT.jpg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0" y="0"/>
            <a:ext cx="9144000" cy="35661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3245" y="3456741"/>
            <a:ext cx="9334814" cy="1686760"/>
          </a:xfrm>
          <a:prstGeom prst="rect">
            <a:avLst/>
          </a:prstGeom>
          <a:solidFill>
            <a:srgbClr val="34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245" y="3388236"/>
            <a:ext cx="9147245" cy="91440"/>
          </a:xfrm>
          <a:prstGeom prst="rect">
            <a:avLst/>
          </a:prstGeom>
          <a:solidFill>
            <a:srgbClr val="A7A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3456740"/>
            <a:ext cx="5029200" cy="820757"/>
          </a:xfrm>
        </p:spPr>
        <p:txBody>
          <a:bodyPr tIns="0" bIns="0" anchor="b" anchorCtr="0"/>
          <a:lstStyle>
            <a:lvl1pPr>
              <a:lnSpc>
                <a:spcPct val="100000"/>
              </a:lnSpc>
              <a:defRPr sz="2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4668558"/>
            <a:ext cx="5029200" cy="205740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65CDF1"/>
                </a:solidFill>
              </a:defRPr>
            </a:lvl1pPr>
          </a:lstStyle>
          <a:p>
            <a:pPr lvl="0"/>
            <a:r>
              <a:rPr lang="en-US" dirty="0" smtClean="0"/>
              <a:t>Speaker’s Name + Speaker’s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402336" y="4364506"/>
            <a:ext cx="5029200" cy="205740"/>
          </a:xfrm>
        </p:spPr>
        <p:txBody>
          <a:bodyPr lIns="91440" rIns="91440" bIns="45720"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21, 2016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10216" y="5881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3421" y="4378534"/>
            <a:ext cx="2154423" cy="4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36">
          <p15:clr>
            <a:srgbClr val="FBAE40"/>
          </p15:clr>
        </p15:guide>
        <p15:guide id="2" pos="5448">
          <p15:clr>
            <a:srgbClr val="FBAE40"/>
          </p15:clr>
        </p15:guide>
        <p15:guide id="3" pos="3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21,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62272" y="1200150"/>
            <a:ext cx="4224528" cy="3291840"/>
          </a:xfrm>
          <a:noFill/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bulleted list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21,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4152" y="1200150"/>
            <a:ext cx="3675888" cy="3017520"/>
          </a:xfrm>
          <a:ln w="38100">
            <a:solidFill>
              <a:srgbClr val="ABA7A5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21,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34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9144001" cy="4663440"/>
          </a:xfrm>
          <a:prstGeom prst="rect">
            <a:avLst/>
          </a:prstGeom>
          <a:solidFill>
            <a:srgbClr val="F4F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4732020"/>
            <a:ext cx="2133600" cy="308610"/>
          </a:xfrm>
          <a:prstGeom prst="rect">
            <a:avLst/>
          </a:prstGeom>
        </p:spPr>
        <p:txBody>
          <a:bodyPr vert="horz" lIns="0" tIns="45720" rIns="0" bIns="0" rtlCol="0" anchor="ctr"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21, 2016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4732020"/>
            <a:ext cx="548640" cy="308610"/>
          </a:xfrm>
          <a:prstGeom prst="rect">
            <a:avLst/>
          </a:prstGeom>
          <a:noFill/>
        </p:spPr>
        <p:txBody>
          <a:bodyPr vert="horz" lIns="0" tIns="45720" rIns="0" bIns="0" rtlCol="0" anchor="ctr"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fld id="{F927140F-4E93-4975-A49F-48E9F9A4447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689" y="4800600"/>
            <a:ext cx="10063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95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-1"/>
            <a:ext cx="9144001" cy="3456741"/>
          </a:xfrm>
          <a:prstGeom prst="rect">
            <a:avLst/>
          </a:prstGeom>
          <a:solidFill>
            <a:srgbClr val="F4F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t="15432" r="9127" b="33634"/>
          <a:stretch/>
        </p:blipFill>
        <p:spPr>
          <a:xfrm>
            <a:off x="305480" y="604811"/>
            <a:ext cx="8544773" cy="204397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rgbClr val="336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01752" y="3771162"/>
            <a:ext cx="8531352" cy="27432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Presenter’s Name,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1752" y="4044561"/>
            <a:ext cx="8531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Office of Planning Research and Evaluation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1752" y="3218888"/>
            <a:ext cx="853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i="0" cap="all" baseline="0" dirty="0" smtClean="0">
                <a:solidFill>
                  <a:schemeClr val="bg1"/>
                </a:solidFill>
              </a:rPr>
              <a:t>We’d Love to Connect</a:t>
            </a:r>
            <a:endParaRPr lang="en-US" sz="3000" b="1" i="0" cap="all" baseline="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315492"/>
            <a:ext cx="8534400" cy="5600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first.last@acf.hhs.gov + Phone number + acf.hhs.gov/</a:t>
            </a:r>
            <a:r>
              <a:rPr lang="en-US" dirty="0" err="1" smtClean="0"/>
              <a:t>opre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945772" y="4723952"/>
            <a:ext cx="2294818" cy="320040"/>
            <a:chOff x="4979142" y="4703930"/>
            <a:chExt cx="2294818" cy="320040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286165" y="4739370"/>
              <a:ext cx="198779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facebook.com/OPRE.ACF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762" y="4724478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hlinkClick r:id="rId4"/>
            </p:cNvPr>
            <p:cNvSpPr/>
            <p:nvPr userDrawn="1"/>
          </p:nvSpPr>
          <p:spPr>
            <a:xfrm>
              <a:off x="4979142" y="4703930"/>
              <a:ext cx="2280109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394174" y="4683304"/>
            <a:ext cx="1482845" cy="411480"/>
            <a:chOff x="7394174" y="4663282"/>
            <a:chExt cx="1482845" cy="41148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7735691" y="4738436"/>
              <a:ext cx="108783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chemeClr val="bg1"/>
                  </a:solidFill>
                </a:rPr>
                <a:t>@OPRE_ACF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74" y="4663282"/>
              <a:ext cx="411480" cy="411480"/>
            </a:xfrm>
            <a:prstGeom prst="rect">
              <a:avLst/>
            </a:prstGeom>
          </p:spPr>
        </p:pic>
        <p:sp>
          <p:nvSpPr>
            <p:cNvPr id="26" name="Rectangle 25">
              <a:hlinkClick r:id="rId6"/>
            </p:cNvPr>
            <p:cNvSpPr/>
            <p:nvPr userDrawn="1"/>
          </p:nvSpPr>
          <p:spPr>
            <a:xfrm>
              <a:off x="7421987" y="4703568"/>
              <a:ext cx="1455032" cy="32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5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346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" y="19050"/>
            <a:ext cx="9144001" cy="4663440"/>
          </a:xfrm>
          <a:prstGeom prst="rect">
            <a:avLst/>
          </a:prstGeom>
          <a:solidFill>
            <a:srgbClr val="F4F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71946" y="334336"/>
            <a:ext cx="8653947" cy="646912"/>
          </a:xfrm>
          <a:prstGeom prst="rect">
            <a:avLst/>
          </a:prstGeom>
          <a:solidFill>
            <a:srgbClr val="65CDF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5CDF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371280"/>
            <a:ext cx="7543800" cy="569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Header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00150"/>
            <a:ext cx="777240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3</a:t>
            </a:r>
          </a:p>
          <a:p>
            <a:pPr lvl="3"/>
            <a:r>
              <a:rPr lang="en-US" dirty="0" smtClean="0"/>
              <a:t>4</a:t>
            </a:r>
          </a:p>
          <a:p>
            <a:pPr lvl="4"/>
            <a:r>
              <a:rPr lang="en-US" dirty="0" smtClean="0"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4732020"/>
            <a:ext cx="2133600" cy="308610"/>
          </a:xfrm>
          <a:prstGeom prst="rect">
            <a:avLst/>
          </a:prstGeom>
        </p:spPr>
        <p:txBody>
          <a:bodyPr vert="horz" lIns="0" tIns="45720" rIns="0" bIns="0" rtlCol="0" anchor="ctr"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21,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4732020"/>
            <a:ext cx="548640" cy="308610"/>
          </a:xfrm>
          <a:prstGeom prst="rect">
            <a:avLst/>
          </a:prstGeom>
          <a:noFill/>
        </p:spPr>
        <p:txBody>
          <a:bodyPr vert="horz" lIns="0" tIns="45720" rIns="0" bIns="0" rtlCol="0" anchor="ctr"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fld id="{F927140F-4E93-4975-A49F-48E9F9A4447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75689" y="4800600"/>
            <a:ext cx="10063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7" b="47083"/>
          <a:stretch/>
        </p:blipFill>
        <p:spPr>
          <a:xfrm rot="5400000">
            <a:off x="8637073" y="3850545"/>
            <a:ext cx="527346" cy="5955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7" b="47083"/>
          <a:stretch/>
        </p:blipFill>
        <p:spPr>
          <a:xfrm rot="5400000">
            <a:off x="8403346" y="4217798"/>
            <a:ext cx="399267" cy="4508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7" b="47083"/>
          <a:stretch/>
        </p:blipFill>
        <p:spPr>
          <a:xfrm rot="5400000">
            <a:off x="8406753" y="3956047"/>
            <a:ext cx="265006" cy="2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7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675" r:id="rId3"/>
    <p:sldLayoutId id="2147483676" r:id="rId4"/>
    <p:sldLayoutId id="2147483661" r:id="rId5"/>
    <p:sldLayoutId id="2147483663" r:id="rId6"/>
    <p:sldLayoutId id="2147483665" r:id="rId7"/>
    <p:sldLayoutId id="2147483666" r:id="rId8"/>
    <p:sldLayoutId id="2147483671" r:id="rId9"/>
    <p:sldLayoutId id="2147483677" r:id="rId10"/>
    <p:sldLayoutId id="2147483678" r:id="rId11"/>
    <p:sldLayoutId id="214748367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ct val="20000"/>
        </a:spcBef>
        <a:buClr>
          <a:srgbClr val="ED288F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rgbClr val="65CDF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Midway </a:t>
            </a:r>
            <a:r>
              <a:rPr lang="en-US" dirty="0" smtClean="0"/>
              <a:t>Capstone: AFCARS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Connor Williams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June 28,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74320" y="4732020"/>
            <a:ext cx="2133600" cy="308610"/>
          </a:xfrm>
        </p:spPr>
        <p:txBody>
          <a:bodyPr/>
          <a:lstStyle/>
          <a:p>
            <a:r>
              <a:rPr lang="en-US" smtClean="0"/>
              <a:t>January 21,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Services Research and Evaluation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Problem: Analysis of Foster Care records</a:t>
            </a:r>
          </a:p>
          <a:p>
            <a:pPr lvl="1"/>
            <a:r>
              <a:rPr lang="en-US" dirty="0" smtClean="0"/>
              <a:t>Intramural Research Project</a:t>
            </a:r>
          </a:p>
          <a:p>
            <a:pPr lvl="1"/>
            <a:r>
              <a:rPr lang="en-US" dirty="0" smtClean="0"/>
              <a:t>What can entry variables tell us about chances for good outcomes?</a:t>
            </a:r>
          </a:p>
        </p:txBody>
      </p:sp>
    </p:spTree>
    <p:extLst>
      <p:ext uri="{BB962C8B-B14F-4D97-AF65-F5344CB8AC3E}">
        <p14:creationId xmlns:p14="http://schemas.microsoft.com/office/powerpoint/2010/main" val="5596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AFCARS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74320" y="4732020"/>
            <a:ext cx="2133600" cy="308610"/>
          </a:xfrm>
        </p:spPr>
        <p:txBody>
          <a:bodyPr/>
          <a:lstStyle/>
          <a:p>
            <a:r>
              <a:rPr lang="en-US" smtClean="0"/>
              <a:t>January 21,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446" y="1368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ED288F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65CDF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Administrative Data</a:t>
            </a:r>
          </a:p>
          <a:p>
            <a:r>
              <a:rPr lang="en-US" dirty="0" smtClean="0"/>
              <a:t>Collected Yearly until 2010, 6 month from there</a:t>
            </a:r>
          </a:p>
          <a:p>
            <a:r>
              <a:rPr lang="en-US" dirty="0" smtClean="0"/>
              <a:t>Unique Child Identifiers</a:t>
            </a:r>
          </a:p>
          <a:p>
            <a:r>
              <a:rPr lang="en-US" dirty="0" smtClean="0"/>
              <a:t>Demographics, Reason for Removal from Home</a:t>
            </a:r>
          </a:p>
          <a:p>
            <a:r>
              <a:rPr lang="en-US" dirty="0" smtClean="0"/>
              <a:t>Good outcomes = Exiting Foster Care</a:t>
            </a:r>
          </a:p>
          <a:p>
            <a:pPr lvl="1"/>
            <a:r>
              <a:rPr lang="en-US" dirty="0" smtClean="0"/>
              <a:t>Also NYTD outcomes, may not look at these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28,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44" y="1046459"/>
            <a:ext cx="5196113" cy="3634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" y="5515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28,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" y="551543"/>
            <a:ext cx="21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Race Breakdown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8" y="886945"/>
            <a:ext cx="6168570" cy="38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28,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40F-4E93-4975-A49F-48E9F9A444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" y="551543"/>
            <a:ext cx="39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of Last Removal from Home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35" y="920875"/>
            <a:ext cx="7021361" cy="37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PRE colors">
      <a:dk1>
        <a:sysClr val="windowText" lastClr="000000"/>
      </a:dk1>
      <a:lt1>
        <a:sysClr val="window" lastClr="FFFFFF"/>
      </a:lt1>
      <a:dk2>
        <a:srgbClr val="264A64"/>
      </a:dk2>
      <a:lt2>
        <a:srgbClr val="EEECE1"/>
      </a:lt2>
      <a:accent1>
        <a:srgbClr val="336A90"/>
      </a:accent1>
      <a:accent2>
        <a:srgbClr val="C0504D"/>
      </a:accent2>
      <a:accent3>
        <a:srgbClr val="9BBB59"/>
      </a:accent3>
      <a:accent4>
        <a:srgbClr val="7F7F7F"/>
      </a:accent4>
      <a:accent5>
        <a:srgbClr val="7097B1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02C72F154DB4BA66D8E527638FDEE" ma:contentTypeVersion="1" ma:contentTypeDescription="Create a new document." ma:contentTypeScope="" ma:versionID="ec9e7d6f0c995c2dde41cc2777eff191">
  <xsd:schema xmlns:xsd="http://www.w3.org/2001/XMLSchema" xmlns:xs="http://www.w3.org/2001/XMLSchema" xmlns:p="http://schemas.microsoft.com/office/2006/metadata/properties" xmlns:ns2="eaa45b17-fd56-44b4-85b7-73d344da6853" targetNamespace="http://schemas.microsoft.com/office/2006/metadata/properties" ma:root="true" ma:fieldsID="ea58d3ab72b0083b1336aa6227d52825" ns2:_="">
    <xsd:import namespace="eaa45b17-fd56-44b4-85b7-73d344da6853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45b17-fd56-44b4-85b7-73d344da6853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10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eaa45b17-fd56-44b4-85b7-73d344da685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D35026-8AAF-468F-834D-A25C069E6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45b17-fd56-44b4-85b7-73d344da6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E72F43-45EA-48A6-A3E5-23924C9D37DA}">
  <ds:schemaRefs>
    <ds:schemaRef ds:uri="http://purl.org/dc/elements/1.1/"/>
    <ds:schemaRef ds:uri="http://schemas.microsoft.com/office/2006/metadata/properties"/>
    <ds:schemaRef ds:uri="eaa45b17-fd56-44b4-85b7-73d344da6853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82B551-0A51-4E44-8707-54C5E3966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112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Custom Design</vt:lpstr>
      <vt:lpstr>Midway Capstone: AFCARS </vt:lpstr>
      <vt:lpstr>My Interest</vt:lpstr>
      <vt:lpstr>AFCARS Data</vt:lpstr>
      <vt:lpstr>PowerPoint Presentation</vt:lpstr>
      <vt:lpstr>PowerPoint Presentation</vt:lpstr>
      <vt:lpstr>PowerPoint Presentation</vt:lpstr>
    </vt:vector>
  </TitlesOfParts>
  <Company>Public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Midway Capstone</dc:title>
  <dc:creator>heidi.valenzuela</dc:creator>
  <cp:lastModifiedBy>Williams, Connor (ACF) (CTR)</cp:lastModifiedBy>
  <cp:revision>137</cp:revision>
  <dcterms:created xsi:type="dcterms:W3CDTF">2012-12-07T15:42:56Z</dcterms:created>
  <dcterms:modified xsi:type="dcterms:W3CDTF">2018-06-28T15:12:22Z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0x010100E5B02C72F154DB4BA66D8E527638FDEE</vt:lpwstr>
  </property>
</Properties>
</file>