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95E36B-E53A-4F40-9244-1BDD8BE70D0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28D3F4-7D24-4EA6-B27B-93583D19F4AD}">
      <dgm:prSet phldrT="[Text]" custT="1"/>
      <dgm:spPr/>
      <dgm:t>
        <a:bodyPr/>
        <a:lstStyle/>
        <a:p>
          <a:r>
            <a:rPr lang="en-US" sz="1200" dirty="0" smtClean="0">
              <a:latin typeface="Calibri" panose="020F0502020204030204" pitchFamily="34" charset="0"/>
            </a:rPr>
            <a:t>Obtain NPI for NPDB physicians</a:t>
          </a:r>
          <a:endParaRPr lang="en-US" sz="1200" dirty="0">
            <a:latin typeface="Calibri" panose="020F0502020204030204" pitchFamily="34" charset="0"/>
          </a:endParaRPr>
        </a:p>
      </dgm:t>
    </dgm:pt>
    <dgm:pt modelId="{F0C32D33-8F7B-4A0E-9C53-82E131E78004}" type="parTrans" cxnId="{522F07E2-7857-46D0-83AA-5D85DB03B42F}">
      <dgm:prSet/>
      <dgm:spPr/>
      <dgm:t>
        <a:bodyPr/>
        <a:lstStyle/>
        <a:p>
          <a:endParaRPr lang="en-US" sz="1200">
            <a:latin typeface="Calibri" panose="020F0502020204030204" pitchFamily="34" charset="0"/>
          </a:endParaRPr>
        </a:p>
      </dgm:t>
    </dgm:pt>
    <dgm:pt modelId="{45FA54D6-627A-4DA6-BBEE-638ED641D75B}" type="sibTrans" cxnId="{522F07E2-7857-46D0-83AA-5D85DB03B42F}">
      <dgm:prSet/>
      <dgm:spPr/>
      <dgm:t>
        <a:bodyPr/>
        <a:lstStyle/>
        <a:p>
          <a:endParaRPr lang="en-US" sz="1200">
            <a:latin typeface="Calibri" panose="020F0502020204030204" pitchFamily="34" charset="0"/>
          </a:endParaRPr>
        </a:p>
      </dgm:t>
    </dgm:pt>
    <dgm:pt modelId="{1FC65CF1-F947-476E-BBB2-9D39BD8D853C}">
      <dgm:prSet phldrT="[Text]" custT="1"/>
      <dgm:spPr/>
      <dgm:t>
        <a:bodyPr/>
        <a:lstStyle/>
        <a:p>
          <a:r>
            <a:rPr lang="en-US" sz="1200" dirty="0" smtClean="0">
              <a:latin typeface="Calibri" panose="020F0502020204030204" pitchFamily="34" charset="0"/>
            </a:rPr>
            <a:t>Merge NPDB data with Medicare Part D by NPI</a:t>
          </a:r>
          <a:endParaRPr lang="en-US" sz="1200" dirty="0">
            <a:latin typeface="Calibri" panose="020F0502020204030204" pitchFamily="34" charset="0"/>
          </a:endParaRPr>
        </a:p>
      </dgm:t>
    </dgm:pt>
    <dgm:pt modelId="{130CFA34-67BB-40AC-A134-DBC0B18E7873}" type="parTrans" cxnId="{E50AB74B-F92E-4E82-A625-0DC9414E5F10}">
      <dgm:prSet/>
      <dgm:spPr/>
      <dgm:t>
        <a:bodyPr/>
        <a:lstStyle/>
        <a:p>
          <a:endParaRPr lang="en-US" sz="1200">
            <a:latin typeface="Calibri" panose="020F0502020204030204" pitchFamily="34" charset="0"/>
          </a:endParaRPr>
        </a:p>
      </dgm:t>
    </dgm:pt>
    <dgm:pt modelId="{F83640E1-1527-4148-94A1-9E4DEF82E3EF}" type="sibTrans" cxnId="{E50AB74B-F92E-4E82-A625-0DC9414E5F10}">
      <dgm:prSet/>
      <dgm:spPr/>
      <dgm:t>
        <a:bodyPr/>
        <a:lstStyle/>
        <a:p>
          <a:endParaRPr lang="en-US" sz="1200">
            <a:latin typeface="Calibri" panose="020F0502020204030204" pitchFamily="34" charset="0"/>
          </a:endParaRPr>
        </a:p>
      </dgm:t>
    </dgm:pt>
    <dgm:pt modelId="{8AFAB7C3-C2A4-4B4F-8B76-DF99F31C5BA9}">
      <dgm:prSet phldrT="[Text]" custT="1"/>
      <dgm:spPr/>
      <dgm:t>
        <a:bodyPr/>
        <a:lstStyle/>
        <a:p>
          <a:r>
            <a:rPr lang="en-US" sz="1200" dirty="0" smtClean="0">
              <a:latin typeface="Calibri" panose="020F0502020204030204" pitchFamily="34" charset="0"/>
            </a:rPr>
            <a:t>Identify “control” physicians</a:t>
          </a:r>
          <a:endParaRPr lang="en-US" sz="1200" dirty="0">
            <a:latin typeface="Calibri" panose="020F0502020204030204" pitchFamily="34" charset="0"/>
          </a:endParaRPr>
        </a:p>
      </dgm:t>
    </dgm:pt>
    <dgm:pt modelId="{385505F9-4DC2-4FC6-8CE4-C57770584755}" type="parTrans" cxnId="{7E419415-19D2-4DC5-9C94-B2AA1AA131B7}">
      <dgm:prSet/>
      <dgm:spPr/>
      <dgm:t>
        <a:bodyPr/>
        <a:lstStyle/>
        <a:p>
          <a:endParaRPr lang="en-US" sz="1200">
            <a:latin typeface="Calibri" panose="020F0502020204030204" pitchFamily="34" charset="0"/>
          </a:endParaRPr>
        </a:p>
      </dgm:t>
    </dgm:pt>
    <dgm:pt modelId="{1CB6F89E-9475-4B05-BD15-5084B0E62C3F}" type="sibTrans" cxnId="{7E419415-19D2-4DC5-9C94-B2AA1AA131B7}">
      <dgm:prSet/>
      <dgm:spPr/>
      <dgm:t>
        <a:bodyPr/>
        <a:lstStyle/>
        <a:p>
          <a:endParaRPr lang="en-US" sz="1200">
            <a:latin typeface="Calibri" panose="020F0502020204030204" pitchFamily="34" charset="0"/>
          </a:endParaRPr>
        </a:p>
      </dgm:t>
    </dgm:pt>
    <dgm:pt modelId="{AE0BBDA4-FED4-40C1-B98C-4A0DF7A93182}">
      <dgm:prSet phldrT="[Text]" custT="1"/>
      <dgm:spPr/>
      <dgm:t>
        <a:bodyPr/>
        <a:lstStyle/>
        <a:p>
          <a:r>
            <a:rPr lang="en-US" sz="1200" dirty="0" smtClean="0">
              <a:latin typeface="Calibri" panose="020F0502020204030204" pitchFamily="34" charset="0"/>
            </a:rPr>
            <a:t>Done</a:t>
          </a:r>
          <a:endParaRPr lang="en-US" sz="1200" dirty="0">
            <a:latin typeface="Calibri" panose="020F0502020204030204" pitchFamily="34" charset="0"/>
          </a:endParaRPr>
        </a:p>
      </dgm:t>
    </dgm:pt>
    <dgm:pt modelId="{F5630F04-7832-473C-A3A9-65B1C6B3D668}" type="sibTrans" cxnId="{0204603A-A971-450F-B132-26EF19F86CFA}">
      <dgm:prSet/>
      <dgm:spPr/>
      <dgm:t>
        <a:bodyPr/>
        <a:lstStyle/>
        <a:p>
          <a:endParaRPr lang="en-US" sz="1200">
            <a:latin typeface="Calibri" panose="020F0502020204030204" pitchFamily="34" charset="0"/>
          </a:endParaRPr>
        </a:p>
      </dgm:t>
    </dgm:pt>
    <dgm:pt modelId="{CADF700E-AA4A-44BB-A055-1992FA34E701}" type="parTrans" cxnId="{0204603A-A971-450F-B132-26EF19F86CFA}">
      <dgm:prSet/>
      <dgm:spPr/>
      <dgm:t>
        <a:bodyPr/>
        <a:lstStyle/>
        <a:p>
          <a:endParaRPr lang="en-US" sz="1200">
            <a:latin typeface="Calibri" panose="020F0502020204030204" pitchFamily="34" charset="0"/>
          </a:endParaRPr>
        </a:p>
      </dgm:t>
    </dgm:pt>
    <dgm:pt modelId="{28978426-B744-4353-A9D0-6E4410E71C1A}">
      <dgm:prSet phldrT="[Text]" custT="1"/>
      <dgm:spPr/>
      <dgm:t>
        <a:bodyPr/>
        <a:lstStyle/>
        <a:p>
          <a:r>
            <a:rPr lang="en-US" sz="1200" dirty="0" smtClean="0">
              <a:latin typeface="Calibri" panose="020F0502020204030204" pitchFamily="34" charset="0"/>
            </a:rPr>
            <a:t>Done</a:t>
          </a:r>
          <a:endParaRPr lang="en-US" sz="1200" dirty="0">
            <a:latin typeface="Calibri" panose="020F0502020204030204" pitchFamily="34" charset="0"/>
          </a:endParaRPr>
        </a:p>
      </dgm:t>
    </dgm:pt>
    <dgm:pt modelId="{05BDA4EA-9E39-4420-8D80-C7C94C26E2EE}" type="sibTrans" cxnId="{35D0A07D-579A-407A-B2B6-598ECBEF7B74}">
      <dgm:prSet/>
      <dgm:spPr/>
      <dgm:t>
        <a:bodyPr/>
        <a:lstStyle/>
        <a:p>
          <a:endParaRPr lang="en-US" sz="1200">
            <a:latin typeface="Calibri" panose="020F0502020204030204" pitchFamily="34" charset="0"/>
          </a:endParaRPr>
        </a:p>
      </dgm:t>
    </dgm:pt>
    <dgm:pt modelId="{4EAC0946-F74B-47D6-8D2B-85AD4470B34E}" type="parTrans" cxnId="{35D0A07D-579A-407A-B2B6-598ECBEF7B74}">
      <dgm:prSet/>
      <dgm:spPr/>
      <dgm:t>
        <a:bodyPr/>
        <a:lstStyle/>
        <a:p>
          <a:endParaRPr lang="en-US" sz="1200">
            <a:latin typeface="Calibri" panose="020F0502020204030204" pitchFamily="34" charset="0"/>
          </a:endParaRPr>
        </a:p>
      </dgm:t>
    </dgm:pt>
    <dgm:pt modelId="{DA4999EE-E864-43B1-9EC6-3279E7CF8403}">
      <dgm:prSet phldrT="[Text]" custT="1"/>
      <dgm:spPr/>
      <dgm:t>
        <a:bodyPr/>
        <a:lstStyle/>
        <a:p>
          <a:r>
            <a:rPr lang="en-US" sz="1200" dirty="0" smtClean="0">
              <a:latin typeface="Calibri" panose="020F0502020204030204" pitchFamily="34" charset="0"/>
            </a:rPr>
            <a:t>Done</a:t>
          </a:r>
          <a:endParaRPr lang="en-US" sz="1200" dirty="0">
            <a:latin typeface="Calibri" panose="020F0502020204030204" pitchFamily="34" charset="0"/>
          </a:endParaRPr>
        </a:p>
      </dgm:t>
    </dgm:pt>
    <dgm:pt modelId="{8FAE1B02-370E-40B3-84CC-DC8DBAC76993}" type="sibTrans" cxnId="{155F8CC1-4851-4850-B7CE-4F00867D3920}">
      <dgm:prSet/>
      <dgm:spPr/>
      <dgm:t>
        <a:bodyPr/>
        <a:lstStyle/>
        <a:p>
          <a:endParaRPr lang="en-US" sz="1200">
            <a:latin typeface="Calibri" panose="020F0502020204030204" pitchFamily="34" charset="0"/>
          </a:endParaRPr>
        </a:p>
      </dgm:t>
    </dgm:pt>
    <dgm:pt modelId="{04030714-CB7A-49DC-9BF5-3741F590EE80}" type="parTrans" cxnId="{155F8CC1-4851-4850-B7CE-4F00867D3920}">
      <dgm:prSet/>
      <dgm:spPr/>
      <dgm:t>
        <a:bodyPr/>
        <a:lstStyle/>
        <a:p>
          <a:endParaRPr lang="en-US" sz="1200">
            <a:latin typeface="Calibri" panose="020F0502020204030204" pitchFamily="34" charset="0"/>
          </a:endParaRPr>
        </a:p>
      </dgm:t>
    </dgm:pt>
    <dgm:pt modelId="{BFAE40D4-520B-4AE0-90C2-21DC3376B4F8}" type="pres">
      <dgm:prSet presAssocID="{A595E36B-E53A-4F40-9244-1BDD8BE70D0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75EA764-1376-490A-B77D-2C0F30482A4D}" type="pres">
      <dgm:prSet presAssocID="{E728D3F4-7D24-4EA6-B27B-93583D19F4AD}" presName="composite" presStyleCnt="0"/>
      <dgm:spPr/>
    </dgm:pt>
    <dgm:pt modelId="{74C433B5-2A8B-4F30-B42A-8DF312FB0771}" type="pres">
      <dgm:prSet presAssocID="{E728D3F4-7D24-4EA6-B27B-93583D19F4AD}" presName="bentUpArrow1" presStyleLbl="alignImgPlace1" presStyleIdx="0" presStyleCnt="2"/>
      <dgm:spPr/>
    </dgm:pt>
    <dgm:pt modelId="{92A279AB-65AB-4880-8DB1-04BF766096B2}" type="pres">
      <dgm:prSet presAssocID="{E728D3F4-7D24-4EA6-B27B-93583D19F4A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287C2-322D-4473-AD40-693F31B27A61}" type="pres">
      <dgm:prSet presAssocID="{E728D3F4-7D24-4EA6-B27B-93583D19F4AD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4C32E6-6FD9-4D11-8977-27D79FC46C19}" type="pres">
      <dgm:prSet presAssocID="{45FA54D6-627A-4DA6-BBEE-638ED641D75B}" presName="sibTrans" presStyleCnt="0"/>
      <dgm:spPr/>
    </dgm:pt>
    <dgm:pt modelId="{26AE952F-3D04-4C69-80FF-7D032B53E2EE}" type="pres">
      <dgm:prSet presAssocID="{1FC65CF1-F947-476E-BBB2-9D39BD8D853C}" presName="composite" presStyleCnt="0"/>
      <dgm:spPr/>
    </dgm:pt>
    <dgm:pt modelId="{DFD6CCE1-56E3-4CB8-A9F8-6AA31852CEB5}" type="pres">
      <dgm:prSet presAssocID="{1FC65CF1-F947-476E-BBB2-9D39BD8D853C}" presName="bentUpArrow1" presStyleLbl="alignImgPlace1" presStyleIdx="1" presStyleCnt="2"/>
      <dgm:spPr/>
      <dgm:t>
        <a:bodyPr/>
        <a:lstStyle/>
        <a:p>
          <a:endParaRPr lang="en-US"/>
        </a:p>
      </dgm:t>
    </dgm:pt>
    <dgm:pt modelId="{C9A65C12-024A-471F-93D7-2D366FD8A132}" type="pres">
      <dgm:prSet presAssocID="{1FC65CF1-F947-476E-BBB2-9D39BD8D853C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A4568E-2C1A-4842-B816-AB4FBA1014C9}" type="pres">
      <dgm:prSet presAssocID="{1FC65CF1-F947-476E-BBB2-9D39BD8D853C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597EEC-05E4-471B-8006-AB59C3A2E89F}" type="pres">
      <dgm:prSet presAssocID="{F83640E1-1527-4148-94A1-9E4DEF82E3EF}" presName="sibTrans" presStyleCnt="0"/>
      <dgm:spPr/>
    </dgm:pt>
    <dgm:pt modelId="{765EF828-94F5-4938-9E99-26B64666C13C}" type="pres">
      <dgm:prSet presAssocID="{8AFAB7C3-C2A4-4B4F-8B76-DF99F31C5BA9}" presName="composite" presStyleCnt="0"/>
      <dgm:spPr/>
    </dgm:pt>
    <dgm:pt modelId="{08F2FE6F-E3D9-494B-A654-D7F70CAE5518}" type="pres">
      <dgm:prSet presAssocID="{8AFAB7C3-C2A4-4B4F-8B76-DF99F31C5BA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6BF72-E1A2-4B81-8200-AD27D4B26E77}" type="pres">
      <dgm:prSet presAssocID="{8AFAB7C3-C2A4-4B4F-8B76-DF99F31C5BA9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2F07E2-7857-46D0-83AA-5D85DB03B42F}" srcId="{A595E36B-E53A-4F40-9244-1BDD8BE70D02}" destId="{E728D3F4-7D24-4EA6-B27B-93583D19F4AD}" srcOrd="0" destOrd="0" parTransId="{F0C32D33-8F7B-4A0E-9C53-82E131E78004}" sibTransId="{45FA54D6-627A-4DA6-BBEE-638ED641D75B}"/>
    <dgm:cxn modelId="{D55EC3D9-1342-44E9-8D40-6A164ECA91FA}" type="presOf" srcId="{28978426-B744-4353-A9D0-6E4410E71C1A}" destId="{A1E287C2-322D-4473-AD40-693F31B27A61}" srcOrd="0" destOrd="0" presId="urn:microsoft.com/office/officeart/2005/8/layout/StepDownProcess"/>
    <dgm:cxn modelId="{3AC4F04F-CDBF-41E6-93DE-C3571A8824EC}" type="presOf" srcId="{DA4999EE-E864-43B1-9EC6-3279E7CF8403}" destId="{8C66BF72-E1A2-4B81-8200-AD27D4B26E77}" srcOrd="0" destOrd="0" presId="urn:microsoft.com/office/officeart/2005/8/layout/StepDownProcess"/>
    <dgm:cxn modelId="{9D1351BD-EC20-45F0-A6EF-C6B8540394A8}" type="presOf" srcId="{A595E36B-E53A-4F40-9244-1BDD8BE70D02}" destId="{BFAE40D4-520B-4AE0-90C2-21DC3376B4F8}" srcOrd="0" destOrd="0" presId="urn:microsoft.com/office/officeart/2005/8/layout/StepDownProcess"/>
    <dgm:cxn modelId="{7E419415-19D2-4DC5-9C94-B2AA1AA131B7}" srcId="{A595E36B-E53A-4F40-9244-1BDD8BE70D02}" destId="{8AFAB7C3-C2A4-4B4F-8B76-DF99F31C5BA9}" srcOrd="2" destOrd="0" parTransId="{385505F9-4DC2-4FC6-8CE4-C57770584755}" sibTransId="{1CB6F89E-9475-4B05-BD15-5084B0E62C3F}"/>
    <dgm:cxn modelId="{9D55E259-72EF-44D6-9E43-66AEAE1D071D}" type="presOf" srcId="{E728D3F4-7D24-4EA6-B27B-93583D19F4AD}" destId="{92A279AB-65AB-4880-8DB1-04BF766096B2}" srcOrd="0" destOrd="0" presId="urn:microsoft.com/office/officeart/2005/8/layout/StepDownProcess"/>
    <dgm:cxn modelId="{5AD30011-4182-4342-9EC4-18C4C99BC136}" type="presOf" srcId="{1FC65CF1-F947-476E-BBB2-9D39BD8D853C}" destId="{C9A65C12-024A-471F-93D7-2D366FD8A132}" srcOrd="0" destOrd="0" presId="urn:microsoft.com/office/officeart/2005/8/layout/StepDownProcess"/>
    <dgm:cxn modelId="{F014B0BA-8662-4590-9EF7-74C31D7C7A73}" type="presOf" srcId="{8AFAB7C3-C2A4-4B4F-8B76-DF99F31C5BA9}" destId="{08F2FE6F-E3D9-494B-A654-D7F70CAE5518}" srcOrd="0" destOrd="0" presId="urn:microsoft.com/office/officeart/2005/8/layout/StepDownProcess"/>
    <dgm:cxn modelId="{E50AB74B-F92E-4E82-A625-0DC9414E5F10}" srcId="{A595E36B-E53A-4F40-9244-1BDD8BE70D02}" destId="{1FC65CF1-F947-476E-BBB2-9D39BD8D853C}" srcOrd="1" destOrd="0" parTransId="{130CFA34-67BB-40AC-A134-DBC0B18E7873}" sibTransId="{F83640E1-1527-4148-94A1-9E4DEF82E3EF}"/>
    <dgm:cxn modelId="{5C477AA9-DF45-45AF-A6B4-98367FEA0114}" type="presOf" srcId="{AE0BBDA4-FED4-40C1-B98C-4A0DF7A93182}" destId="{28A4568E-2C1A-4842-B816-AB4FBA1014C9}" srcOrd="0" destOrd="0" presId="urn:microsoft.com/office/officeart/2005/8/layout/StepDownProcess"/>
    <dgm:cxn modelId="{0204603A-A971-450F-B132-26EF19F86CFA}" srcId="{1FC65CF1-F947-476E-BBB2-9D39BD8D853C}" destId="{AE0BBDA4-FED4-40C1-B98C-4A0DF7A93182}" srcOrd="0" destOrd="0" parTransId="{CADF700E-AA4A-44BB-A055-1992FA34E701}" sibTransId="{F5630F04-7832-473C-A3A9-65B1C6B3D668}"/>
    <dgm:cxn modelId="{155F8CC1-4851-4850-B7CE-4F00867D3920}" srcId="{8AFAB7C3-C2A4-4B4F-8B76-DF99F31C5BA9}" destId="{DA4999EE-E864-43B1-9EC6-3279E7CF8403}" srcOrd="0" destOrd="0" parTransId="{04030714-CB7A-49DC-9BF5-3741F590EE80}" sibTransId="{8FAE1B02-370E-40B3-84CC-DC8DBAC76993}"/>
    <dgm:cxn modelId="{35D0A07D-579A-407A-B2B6-598ECBEF7B74}" srcId="{E728D3F4-7D24-4EA6-B27B-93583D19F4AD}" destId="{28978426-B744-4353-A9D0-6E4410E71C1A}" srcOrd="0" destOrd="0" parTransId="{4EAC0946-F74B-47D6-8D2B-85AD4470B34E}" sibTransId="{05BDA4EA-9E39-4420-8D80-C7C94C26E2EE}"/>
    <dgm:cxn modelId="{26F1B27B-B9BB-4EAB-911F-C6C61E4E3663}" type="presParOf" srcId="{BFAE40D4-520B-4AE0-90C2-21DC3376B4F8}" destId="{975EA764-1376-490A-B77D-2C0F30482A4D}" srcOrd="0" destOrd="0" presId="urn:microsoft.com/office/officeart/2005/8/layout/StepDownProcess"/>
    <dgm:cxn modelId="{1187B35A-C176-4FA2-A910-A0C03DE10C80}" type="presParOf" srcId="{975EA764-1376-490A-B77D-2C0F30482A4D}" destId="{74C433B5-2A8B-4F30-B42A-8DF312FB0771}" srcOrd="0" destOrd="0" presId="urn:microsoft.com/office/officeart/2005/8/layout/StepDownProcess"/>
    <dgm:cxn modelId="{A5D9DF84-2A00-4F38-A4C9-E401A1947124}" type="presParOf" srcId="{975EA764-1376-490A-B77D-2C0F30482A4D}" destId="{92A279AB-65AB-4880-8DB1-04BF766096B2}" srcOrd="1" destOrd="0" presId="urn:microsoft.com/office/officeart/2005/8/layout/StepDownProcess"/>
    <dgm:cxn modelId="{2612FAEA-98A1-4C57-9443-9FFEEA0183A0}" type="presParOf" srcId="{975EA764-1376-490A-B77D-2C0F30482A4D}" destId="{A1E287C2-322D-4473-AD40-693F31B27A61}" srcOrd="2" destOrd="0" presId="urn:microsoft.com/office/officeart/2005/8/layout/StepDownProcess"/>
    <dgm:cxn modelId="{89599B0F-5B2C-4DD0-B245-EF306DC03DBA}" type="presParOf" srcId="{BFAE40D4-520B-4AE0-90C2-21DC3376B4F8}" destId="{954C32E6-6FD9-4D11-8977-27D79FC46C19}" srcOrd="1" destOrd="0" presId="urn:microsoft.com/office/officeart/2005/8/layout/StepDownProcess"/>
    <dgm:cxn modelId="{674121E5-2968-4C98-B3F0-A22D3E7B77CE}" type="presParOf" srcId="{BFAE40D4-520B-4AE0-90C2-21DC3376B4F8}" destId="{26AE952F-3D04-4C69-80FF-7D032B53E2EE}" srcOrd="2" destOrd="0" presId="urn:microsoft.com/office/officeart/2005/8/layout/StepDownProcess"/>
    <dgm:cxn modelId="{91F3C5F2-9C82-4F0A-9C79-4B2B220946BD}" type="presParOf" srcId="{26AE952F-3D04-4C69-80FF-7D032B53E2EE}" destId="{DFD6CCE1-56E3-4CB8-A9F8-6AA31852CEB5}" srcOrd="0" destOrd="0" presId="urn:microsoft.com/office/officeart/2005/8/layout/StepDownProcess"/>
    <dgm:cxn modelId="{5D385AA6-298B-46AF-9E7F-22CE240673AC}" type="presParOf" srcId="{26AE952F-3D04-4C69-80FF-7D032B53E2EE}" destId="{C9A65C12-024A-471F-93D7-2D366FD8A132}" srcOrd="1" destOrd="0" presId="urn:microsoft.com/office/officeart/2005/8/layout/StepDownProcess"/>
    <dgm:cxn modelId="{32682F2C-FA67-4920-9B62-356F4E59677C}" type="presParOf" srcId="{26AE952F-3D04-4C69-80FF-7D032B53E2EE}" destId="{28A4568E-2C1A-4842-B816-AB4FBA1014C9}" srcOrd="2" destOrd="0" presId="urn:microsoft.com/office/officeart/2005/8/layout/StepDownProcess"/>
    <dgm:cxn modelId="{68455450-5DB5-4BF7-9811-58D09FDCE4E7}" type="presParOf" srcId="{BFAE40D4-520B-4AE0-90C2-21DC3376B4F8}" destId="{5C597EEC-05E4-471B-8006-AB59C3A2E89F}" srcOrd="3" destOrd="0" presId="urn:microsoft.com/office/officeart/2005/8/layout/StepDownProcess"/>
    <dgm:cxn modelId="{1E3C1890-B1CE-4C7A-B83F-E16DE6F49565}" type="presParOf" srcId="{BFAE40D4-520B-4AE0-90C2-21DC3376B4F8}" destId="{765EF828-94F5-4938-9E99-26B64666C13C}" srcOrd="4" destOrd="0" presId="urn:microsoft.com/office/officeart/2005/8/layout/StepDownProcess"/>
    <dgm:cxn modelId="{DDB61BA7-0AA4-48A0-8683-FB0DC78069B5}" type="presParOf" srcId="{765EF828-94F5-4938-9E99-26B64666C13C}" destId="{08F2FE6F-E3D9-494B-A654-D7F70CAE5518}" srcOrd="0" destOrd="0" presId="urn:microsoft.com/office/officeart/2005/8/layout/StepDownProcess"/>
    <dgm:cxn modelId="{AC9A52E4-AB75-47B4-9E22-22421C8867D1}" type="presParOf" srcId="{765EF828-94F5-4938-9E99-26B64666C13C}" destId="{8C66BF72-E1A2-4B81-8200-AD27D4B26E7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F7E613-6DF7-42EE-A5D9-8B3576C5BE27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0AB868-5F70-4683-8D2F-0C05B3AC05A8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</a:rPr>
            <a:t>Pre-processing</a:t>
          </a:r>
          <a:endParaRPr lang="en-US" dirty="0">
            <a:latin typeface="Calibri" panose="020F0502020204030204" pitchFamily="34" charset="0"/>
          </a:endParaRPr>
        </a:p>
      </dgm:t>
    </dgm:pt>
    <dgm:pt modelId="{F02F4424-CD9B-4F34-8CC3-572BABE421C4}" type="parTrans" cxnId="{38373411-DD8D-4282-BFB9-A88C7C0FC5FE}">
      <dgm:prSet/>
      <dgm:spPr/>
      <dgm:t>
        <a:bodyPr/>
        <a:lstStyle/>
        <a:p>
          <a:endParaRPr lang="en-US"/>
        </a:p>
      </dgm:t>
    </dgm:pt>
    <dgm:pt modelId="{20A28A4A-5819-4116-95B3-1D06CA80C7F8}" type="sibTrans" cxnId="{38373411-DD8D-4282-BFB9-A88C7C0FC5FE}">
      <dgm:prSet/>
      <dgm:spPr/>
      <dgm:t>
        <a:bodyPr/>
        <a:lstStyle/>
        <a:p>
          <a:endParaRPr lang="en-US"/>
        </a:p>
      </dgm:t>
    </dgm:pt>
    <dgm:pt modelId="{C4F1763A-57EE-4794-B03D-9BE1A59B153A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</a:rPr>
            <a:t>Model Building</a:t>
          </a:r>
          <a:endParaRPr lang="en-US" dirty="0">
            <a:latin typeface="Calibri" panose="020F0502020204030204" pitchFamily="34" charset="0"/>
          </a:endParaRPr>
        </a:p>
      </dgm:t>
    </dgm:pt>
    <dgm:pt modelId="{F902CB01-EF04-47B9-8FE3-81EBBC64B30A}" type="parTrans" cxnId="{ABDB11B2-2925-4C49-BF48-D4FDD63374FB}">
      <dgm:prSet/>
      <dgm:spPr/>
      <dgm:t>
        <a:bodyPr/>
        <a:lstStyle/>
        <a:p>
          <a:endParaRPr lang="en-US"/>
        </a:p>
      </dgm:t>
    </dgm:pt>
    <dgm:pt modelId="{F05D3D28-5AEF-4F99-896F-37278672A8BB}" type="sibTrans" cxnId="{ABDB11B2-2925-4C49-BF48-D4FDD63374FB}">
      <dgm:prSet/>
      <dgm:spPr/>
      <dgm:t>
        <a:bodyPr/>
        <a:lstStyle/>
        <a:p>
          <a:endParaRPr lang="en-US"/>
        </a:p>
      </dgm:t>
    </dgm:pt>
    <dgm:pt modelId="{E069AC30-C081-45EB-B420-FBCB3B29A214}">
      <dgm:prSet phldrT="[Text]" custT="1"/>
      <dgm:spPr/>
      <dgm:t>
        <a:bodyPr/>
        <a:lstStyle/>
        <a:p>
          <a:r>
            <a:rPr lang="en-US" sz="1400" dirty="0" smtClean="0">
              <a:latin typeface="Calibri" panose="020F0502020204030204" pitchFamily="34" charset="0"/>
            </a:rPr>
            <a:t>Model Evaluation</a:t>
          </a:r>
          <a:endParaRPr lang="en-US" sz="1400" dirty="0">
            <a:latin typeface="Calibri" panose="020F0502020204030204" pitchFamily="34" charset="0"/>
          </a:endParaRPr>
        </a:p>
      </dgm:t>
    </dgm:pt>
    <dgm:pt modelId="{B27886A1-148F-438C-8F38-EBAA84F01D30}" type="parTrans" cxnId="{E6E0E6C8-84B3-47AA-88B7-B31C9D8026D5}">
      <dgm:prSet/>
      <dgm:spPr/>
      <dgm:t>
        <a:bodyPr/>
        <a:lstStyle/>
        <a:p>
          <a:endParaRPr lang="en-US"/>
        </a:p>
      </dgm:t>
    </dgm:pt>
    <dgm:pt modelId="{5D3E81D8-B03F-43E0-8F8B-08A04F91E912}" type="sibTrans" cxnId="{E6E0E6C8-84B3-47AA-88B7-B31C9D8026D5}">
      <dgm:prSet/>
      <dgm:spPr/>
      <dgm:t>
        <a:bodyPr/>
        <a:lstStyle/>
        <a:p>
          <a:endParaRPr lang="en-US"/>
        </a:p>
      </dgm:t>
    </dgm:pt>
    <dgm:pt modelId="{211F9949-EB5F-4FF0-A712-B2D9322B2D2F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</a:rPr>
            <a:t>EDA</a:t>
          </a:r>
          <a:endParaRPr lang="en-US" dirty="0">
            <a:latin typeface="Calibri" panose="020F0502020204030204" pitchFamily="34" charset="0"/>
          </a:endParaRPr>
        </a:p>
      </dgm:t>
    </dgm:pt>
    <dgm:pt modelId="{14DE3659-6974-409A-8E8D-13B6EEF4EA26}" type="parTrans" cxnId="{D98DD8C7-8E53-42A9-A4BF-A65AC4231FF3}">
      <dgm:prSet/>
      <dgm:spPr/>
      <dgm:t>
        <a:bodyPr/>
        <a:lstStyle/>
        <a:p>
          <a:endParaRPr lang="en-US"/>
        </a:p>
      </dgm:t>
    </dgm:pt>
    <dgm:pt modelId="{A5E70231-966D-48A9-A73E-611FA2B7C83E}" type="sibTrans" cxnId="{D98DD8C7-8E53-42A9-A4BF-A65AC4231FF3}">
      <dgm:prSet/>
      <dgm:spPr/>
      <dgm:t>
        <a:bodyPr/>
        <a:lstStyle/>
        <a:p>
          <a:endParaRPr lang="en-US"/>
        </a:p>
      </dgm:t>
    </dgm:pt>
    <dgm:pt modelId="{6981EFE2-FF6C-45AB-90BA-93E5506F9799}" type="pres">
      <dgm:prSet presAssocID="{41F7E613-6DF7-42EE-A5D9-8B3576C5BE2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55FFD5-C4EA-49E1-8364-7705BEB43F3E}" type="pres">
      <dgm:prSet presAssocID="{B20AB868-5F70-4683-8D2F-0C05B3AC05A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F02B16-C547-43FF-B29F-ED9E3763017B}" type="pres">
      <dgm:prSet presAssocID="{20A28A4A-5819-4116-95B3-1D06CA80C7F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D0555BB-B88E-4E65-828C-D1676923BEBE}" type="pres">
      <dgm:prSet presAssocID="{20A28A4A-5819-4116-95B3-1D06CA80C7F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2084582-3B0A-493D-8EC1-BA48F42681C6}" type="pres">
      <dgm:prSet presAssocID="{C4F1763A-57EE-4794-B03D-9BE1A59B153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BC1DE6-E382-46CC-A5D5-B535CAD75D0B}" type="pres">
      <dgm:prSet presAssocID="{F05D3D28-5AEF-4F99-896F-37278672A8BB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66A6C2F-F938-4E43-8A60-87CF9EBCA341}" type="pres">
      <dgm:prSet presAssocID="{F05D3D28-5AEF-4F99-896F-37278672A8B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7805140A-C86A-4A40-842D-BF87C9399F0B}" type="pres">
      <dgm:prSet presAssocID="{E069AC30-C081-45EB-B420-FBCB3B29A21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35251-2B0D-46C5-9A26-FF0D7283B004}" type="pres">
      <dgm:prSet presAssocID="{5D3E81D8-B03F-43E0-8F8B-08A04F91E912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97194AF-5A27-41D8-AF93-096F0B392225}" type="pres">
      <dgm:prSet presAssocID="{5D3E81D8-B03F-43E0-8F8B-08A04F91E912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A89E9AAF-23BA-4728-8E15-C1F7B7EBD657}" type="pres">
      <dgm:prSet presAssocID="{211F9949-EB5F-4FF0-A712-B2D9322B2D2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F07F7E-D61E-4DF7-8C9C-B0F5CC27BDC8}" type="pres">
      <dgm:prSet presAssocID="{A5E70231-966D-48A9-A73E-611FA2B7C83E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74EE755-958C-4807-9053-ACDF5908F325}" type="pres">
      <dgm:prSet presAssocID="{A5E70231-966D-48A9-A73E-611FA2B7C83E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96AA11D2-F882-42A0-87BD-A8ADE487A5B7}" type="presOf" srcId="{A5E70231-966D-48A9-A73E-611FA2B7C83E}" destId="{C74EE755-958C-4807-9053-ACDF5908F325}" srcOrd="1" destOrd="0" presId="urn:microsoft.com/office/officeart/2005/8/layout/cycle2"/>
    <dgm:cxn modelId="{E6E0E6C8-84B3-47AA-88B7-B31C9D8026D5}" srcId="{41F7E613-6DF7-42EE-A5D9-8B3576C5BE27}" destId="{E069AC30-C081-45EB-B420-FBCB3B29A214}" srcOrd="2" destOrd="0" parTransId="{B27886A1-148F-438C-8F38-EBAA84F01D30}" sibTransId="{5D3E81D8-B03F-43E0-8F8B-08A04F91E912}"/>
    <dgm:cxn modelId="{556FA50C-04C0-4235-BA9D-4774E50B1C05}" type="presOf" srcId="{C4F1763A-57EE-4794-B03D-9BE1A59B153A}" destId="{32084582-3B0A-493D-8EC1-BA48F42681C6}" srcOrd="0" destOrd="0" presId="urn:microsoft.com/office/officeart/2005/8/layout/cycle2"/>
    <dgm:cxn modelId="{CD41DB68-EA5A-4DC2-BBAF-7535CBEEF848}" type="presOf" srcId="{F05D3D28-5AEF-4F99-896F-37278672A8BB}" destId="{E66A6C2F-F938-4E43-8A60-87CF9EBCA341}" srcOrd="1" destOrd="0" presId="urn:microsoft.com/office/officeart/2005/8/layout/cycle2"/>
    <dgm:cxn modelId="{87ADFC51-3975-4DF5-9312-0BAA2D4B6C9F}" type="presOf" srcId="{5D3E81D8-B03F-43E0-8F8B-08A04F91E912}" destId="{78235251-2B0D-46C5-9A26-FF0D7283B004}" srcOrd="0" destOrd="0" presId="urn:microsoft.com/office/officeart/2005/8/layout/cycle2"/>
    <dgm:cxn modelId="{41740420-CEA7-4608-8EB8-9427BE9C848A}" type="presOf" srcId="{A5E70231-966D-48A9-A73E-611FA2B7C83E}" destId="{EFF07F7E-D61E-4DF7-8C9C-B0F5CC27BDC8}" srcOrd="0" destOrd="0" presId="urn:microsoft.com/office/officeart/2005/8/layout/cycle2"/>
    <dgm:cxn modelId="{0EC8B244-9013-4C61-803C-73DFF9EB664E}" type="presOf" srcId="{B20AB868-5F70-4683-8D2F-0C05B3AC05A8}" destId="{1655FFD5-C4EA-49E1-8364-7705BEB43F3E}" srcOrd="0" destOrd="0" presId="urn:microsoft.com/office/officeart/2005/8/layout/cycle2"/>
    <dgm:cxn modelId="{E5173388-AA42-4210-B41B-7D68135D716F}" type="presOf" srcId="{F05D3D28-5AEF-4F99-896F-37278672A8BB}" destId="{C8BC1DE6-E382-46CC-A5D5-B535CAD75D0B}" srcOrd="0" destOrd="0" presId="urn:microsoft.com/office/officeart/2005/8/layout/cycle2"/>
    <dgm:cxn modelId="{D98DD8C7-8E53-42A9-A4BF-A65AC4231FF3}" srcId="{41F7E613-6DF7-42EE-A5D9-8B3576C5BE27}" destId="{211F9949-EB5F-4FF0-A712-B2D9322B2D2F}" srcOrd="3" destOrd="0" parTransId="{14DE3659-6974-409A-8E8D-13B6EEF4EA26}" sibTransId="{A5E70231-966D-48A9-A73E-611FA2B7C83E}"/>
    <dgm:cxn modelId="{F2E455DE-8559-422B-94EF-F7671F13B823}" type="presOf" srcId="{20A28A4A-5819-4116-95B3-1D06CA80C7F8}" destId="{4EF02B16-C547-43FF-B29F-ED9E3763017B}" srcOrd="0" destOrd="0" presId="urn:microsoft.com/office/officeart/2005/8/layout/cycle2"/>
    <dgm:cxn modelId="{1D1F2B53-2875-485A-81E0-A4ECF4172D9C}" type="presOf" srcId="{E069AC30-C081-45EB-B420-FBCB3B29A214}" destId="{7805140A-C86A-4A40-842D-BF87C9399F0B}" srcOrd="0" destOrd="0" presId="urn:microsoft.com/office/officeart/2005/8/layout/cycle2"/>
    <dgm:cxn modelId="{C6EE9401-091F-4A43-92A0-46CD7EF3E3CE}" type="presOf" srcId="{20A28A4A-5819-4116-95B3-1D06CA80C7F8}" destId="{5D0555BB-B88E-4E65-828C-D1676923BEBE}" srcOrd="1" destOrd="0" presId="urn:microsoft.com/office/officeart/2005/8/layout/cycle2"/>
    <dgm:cxn modelId="{38373411-DD8D-4282-BFB9-A88C7C0FC5FE}" srcId="{41F7E613-6DF7-42EE-A5D9-8B3576C5BE27}" destId="{B20AB868-5F70-4683-8D2F-0C05B3AC05A8}" srcOrd="0" destOrd="0" parTransId="{F02F4424-CD9B-4F34-8CC3-572BABE421C4}" sibTransId="{20A28A4A-5819-4116-95B3-1D06CA80C7F8}"/>
    <dgm:cxn modelId="{21F3B3CA-5D88-42EC-A0CF-A61AA1DB26B1}" type="presOf" srcId="{211F9949-EB5F-4FF0-A712-B2D9322B2D2F}" destId="{A89E9AAF-23BA-4728-8E15-C1F7B7EBD657}" srcOrd="0" destOrd="0" presId="urn:microsoft.com/office/officeart/2005/8/layout/cycle2"/>
    <dgm:cxn modelId="{292EA72A-E2D0-4C39-8482-3A42E444A317}" type="presOf" srcId="{5D3E81D8-B03F-43E0-8F8B-08A04F91E912}" destId="{A97194AF-5A27-41D8-AF93-096F0B392225}" srcOrd="1" destOrd="0" presId="urn:microsoft.com/office/officeart/2005/8/layout/cycle2"/>
    <dgm:cxn modelId="{ABDB11B2-2925-4C49-BF48-D4FDD63374FB}" srcId="{41F7E613-6DF7-42EE-A5D9-8B3576C5BE27}" destId="{C4F1763A-57EE-4794-B03D-9BE1A59B153A}" srcOrd="1" destOrd="0" parTransId="{F902CB01-EF04-47B9-8FE3-81EBBC64B30A}" sibTransId="{F05D3D28-5AEF-4F99-896F-37278672A8BB}"/>
    <dgm:cxn modelId="{108F844B-D440-4901-92AB-3221FEBD73F3}" type="presOf" srcId="{41F7E613-6DF7-42EE-A5D9-8B3576C5BE27}" destId="{6981EFE2-FF6C-45AB-90BA-93E5506F9799}" srcOrd="0" destOrd="0" presId="urn:microsoft.com/office/officeart/2005/8/layout/cycle2"/>
    <dgm:cxn modelId="{2FB03DF8-B8B6-48D6-9A9A-86E9581A6F63}" type="presParOf" srcId="{6981EFE2-FF6C-45AB-90BA-93E5506F9799}" destId="{1655FFD5-C4EA-49E1-8364-7705BEB43F3E}" srcOrd="0" destOrd="0" presId="urn:microsoft.com/office/officeart/2005/8/layout/cycle2"/>
    <dgm:cxn modelId="{BAEFA5DD-39F4-4785-B350-6FF868C19128}" type="presParOf" srcId="{6981EFE2-FF6C-45AB-90BA-93E5506F9799}" destId="{4EF02B16-C547-43FF-B29F-ED9E3763017B}" srcOrd="1" destOrd="0" presId="urn:microsoft.com/office/officeart/2005/8/layout/cycle2"/>
    <dgm:cxn modelId="{FBB3ABF9-C9FA-41E4-91D3-CB4198995D17}" type="presParOf" srcId="{4EF02B16-C547-43FF-B29F-ED9E3763017B}" destId="{5D0555BB-B88E-4E65-828C-D1676923BEBE}" srcOrd="0" destOrd="0" presId="urn:microsoft.com/office/officeart/2005/8/layout/cycle2"/>
    <dgm:cxn modelId="{327A6536-0C90-4404-8F40-B4DAAAE8D9D3}" type="presParOf" srcId="{6981EFE2-FF6C-45AB-90BA-93E5506F9799}" destId="{32084582-3B0A-493D-8EC1-BA48F42681C6}" srcOrd="2" destOrd="0" presId="urn:microsoft.com/office/officeart/2005/8/layout/cycle2"/>
    <dgm:cxn modelId="{A3326FC0-A4AC-40A1-A5FB-B1C62F804B73}" type="presParOf" srcId="{6981EFE2-FF6C-45AB-90BA-93E5506F9799}" destId="{C8BC1DE6-E382-46CC-A5D5-B535CAD75D0B}" srcOrd="3" destOrd="0" presId="urn:microsoft.com/office/officeart/2005/8/layout/cycle2"/>
    <dgm:cxn modelId="{838A0605-935B-47D5-B13A-B867597D569E}" type="presParOf" srcId="{C8BC1DE6-E382-46CC-A5D5-B535CAD75D0B}" destId="{E66A6C2F-F938-4E43-8A60-87CF9EBCA341}" srcOrd="0" destOrd="0" presId="urn:microsoft.com/office/officeart/2005/8/layout/cycle2"/>
    <dgm:cxn modelId="{3B6BA967-1E4B-44C1-878E-9E2F0132BD32}" type="presParOf" srcId="{6981EFE2-FF6C-45AB-90BA-93E5506F9799}" destId="{7805140A-C86A-4A40-842D-BF87C9399F0B}" srcOrd="4" destOrd="0" presId="urn:microsoft.com/office/officeart/2005/8/layout/cycle2"/>
    <dgm:cxn modelId="{8BA0D9D9-C80C-45B3-9956-9D8EC8901091}" type="presParOf" srcId="{6981EFE2-FF6C-45AB-90BA-93E5506F9799}" destId="{78235251-2B0D-46C5-9A26-FF0D7283B004}" srcOrd="5" destOrd="0" presId="urn:microsoft.com/office/officeart/2005/8/layout/cycle2"/>
    <dgm:cxn modelId="{03BF9F99-CD52-4755-ABEE-EF05A8DA90BC}" type="presParOf" srcId="{78235251-2B0D-46C5-9A26-FF0D7283B004}" destId="{A97194AF-5A27-41D8-AF93-096F0B392225}" srcOrd="0" destOrd="0" presId="urn:microsoft.com/office/officeart/2005/8/layout/cycle2"/>
    <dgm:cxn modelId="{7C7B3A1F-5CDA-4AA0-8E6A-4F17016B8E12}" type="presParOf" srcId="{6981EFE2-FF6C-45AB-90BA-93E5506F9799}" destId="{A89E9AAF-23BA-4728-8E15-C1F7B7EBD657}" srcOrd="6" destOrd="0" presId="urn:microsoft.com/office/officeart/2005/8/layout/cycle2"/>
    <dgm:cxn modelId="{5306D93B-5D5F-41F8-AA70-637E8891EAE8}" type="presParOf" srcId="{6981EFE2-FF6C-45AB-90BA-93E5506F9799}" destId="{EFF07F7E-D61E-4DF7-8C9C-B0F5CC27BDC8}" srcOrd="7" destOrd="0" presId="urn:microsoft.com/office/officeart/2005/8/layout/cycle2"/>
    <dgm:cxn modelId="{2015B488-9E57-4D6D-9D92-B77EA8CCE7DB}" type="presParOf" srcId="{EFF07F7E-D61E-4DF7-8C9C-B0F5CC27BDC8}" destId="{C74EE755-958C-4807-9053-ACDF5908F32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433B5-2A8B-4F30-B42A-8DF312FB0771}">
      <dsp:nvSpPr>
        <dsp:cNvPr id="0" name=""/>
        <dsp:cNvSpPr/>
      </dsp:nvSpPr>
      <dsp:spPr>
        <a:xfrm rot="5400000">
          <a:off x="194615" y="1202995"/>
          <a:ext cx="732585" cy="8340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279AB-65AB-4880-8DB1-04BF766096B2}">
      <dsp:nvSpPr>
        <dsp:cNvPr id="0" name=""/>
        <dsp:cNvSpPr/>
      </dsp:nvSpPr>
      <dsp:spPr>
        <a:xfrm>
          <a:off x="525" y="390909"/>
          <a:ext cx="1233242" cy="86322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 panose="020F0502020204030204" pitchFamily="34" charset="0"/>
            </a:rPr>
            <a:t>Obtain NPI for NPDB physicians</a:t>
          </a:r>
          <a:endParaRPr lang="en-US" sz="1200" kern="1200" dirty="0">
            <a:latin typeface="Calibri" panose="020F0502020204030204" pitchFamily="34" charset="0"/>
          </a:endParaRPr>
        </a:p>
      </dsp:txBody>
      <dsp:txXfrm>
        <a:off x="42672" y="433056"/>
        <a:ext cx="1148948" cy="778935"/>
      </dsp:txXfrm>
    </dsp:sp>
    <dsp:sp modelId="{A1E287C2-322D-4473-AD40-693F31B27A61}">
      <dsp:nvSpPr>
        <dsp:cNvPr id="0" name=""/>
        <dsp:cNvSpPr/>
      </dsp:nvSpPr>
      <dsp:spPr>
        <a:xfrm>
          <a:off x="1233767" y="473238"/>
          <a:ext cx="896943" cy="69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Calibri" panose="020F0502020204030204" pitchFamily="34" charset="0"/>
            </a:rPr>
            <a:t>Done</a:t>
          </a:r>
          <a:endParaRPr lang="en-US" sz="1200" kern="1200" dirty="0">
            <a:latin typeface="Calibri" panose="020F0502020204030204" pitchFamily="34" charset="0"/>
          </a:endParaRPr>
        </a:p>
      </dsp:txBody>
      <dsp:txXfrm>
        <a:off x="1233767" y="473238"/>
        <a:ext cx="896943" cy="697700"/>
      </dsp:txXfrm>
    </dsp:sp>
    <dsp:sp modelId="{DFD6CCE1-56E3-4CB8-A9F8-6AA31852CEB5}">
      <dsp:nvSpPr>
        <dsp:cNvPr id="0" name=""/>
        <dsp:cNvSpPr/>
      </dsp:nvSpPr>
      <dsp:spPr>
        <a:xfrm rot="5400000">
          <a:off x="1217105" y="2172687"/>
          <a:ext cx="732585" cy="8340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A65C12-024A-471F-93D7-2D366FD8A132}">
      <dsp:nvSpPr>
        <dsp:cNvPr id="0" name=""/>
        <dsp:cNvSpPr/>
      </dsp:nvSpPr>
      <dsp:spPr>
        <a:xfrm>
          <a:off x="1023014" y="1360601"/>
          <a:ext cx="1233242" cy="86322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 panose="020F0502020204030204" pitchFamily="34" charset="0"/>
            </a:rPr>
            <a:t>Merge NPDB data with Medicare Part D by NPI</a:t>
          </a:r>
          <a:endParaRPr lang="en-US" sz="1200" kern="1200" dirty="0">
            <a:latin typeface="Calibri" panose="020F0502020204030204" pitchFamily="34" charset="0"/>
          </a:endParaRPr>
        </a:p>
      </dsp:txBody>
      <dsp:txXfrm>
        <a:off x="1065161" y="1402748"/>
        <a:ext cx="1148948" cy="778935"/>
      </dsp:txXfrm>
    </dsp:sp>
    <dsp:sp modelId="{28A4568E-2C1A-4842-B816-AB4FBA1014C9}">
      <dsp:nvSpPr>
        <dsp:cNvPr id="0" name=""/>
        <dsp:cNvSpPr/>
      </dsp:nvSpPr>
      <dsp:spPr>
        <a:xfrm>
          <a:off x="2256257" y="1442930"/>
          <a:ext cx="896943" cy="69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Calibri" panose="020F0502020204030204" pitchFamily="34" charset="0"/>
            </a:rPr>
            <a:t>Done</a:t>
          </a:r>
          <a:endParaRPr lang="en-US" sz="1200" kern="1200" dirty="0">
            <a:latin typeface="Calibri" panose="020F0502020204030204" pitchFamily="34" charset="0"/>
          </a:endParaRPr>
        </a:p>
      </dsp:txBody>
      <dsp:txXfrm>
        <a:off x="2256257" y="1442930"/>
        <a:ext cx="896943" cy="697700"/>
      </dsp:txXfrm>
    </dsp:sp>
    <dsp:sp modelId="{08F2FE6F-E3D9-494B-A654-D7F70CAE5518}">
      <dsp:nvSpPr>
        <dsp:cNvPr id="0" name=""/>
        <dsp:cNvSpPr/>
      </dsp:nvSpPr>
      <dsp:spPr>
        <a:xfrm>
          <a:off x="2045503" y="2330293"/>
          <a:ext cx="1233242" cy="86322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 panose="020F0502020204030204" pitchFamily="34" charset="0"/>
            </a:rPr>
            <a:t>Identify “control” physicians</a:t>
          </a:r>
          <a:endParaRPr lang="en-US" sz="1200" kern="1200" dirty="0">
            <a:latin typeface="Calibri" panose="020F0502020204030204" pitchFamily="34" charset="0"/>
          </a:endParaRPr>
        </a:p>
      </dsp:txBody>
      <dsp:txXfrm>
        <a:off x="2087650" y="2372440"/>
        <a:ext cx="1148948" cy="778935"/>
      </dsp:txXfrm>
    </dsp:sp>
    <dsp:sp modelId="{8C66BF72-E1A2-4B81-8200-AD27D4B26E77}">
      <dsp:nvSpPr>
        <dsp:cNvPr id="0" name=""/>
        <dsp:cNvSpPr/>
      </dsp:nvSpPr>
      <dsp:spPr>
        <a:xfrm>
          <a:off x="3278746" y="2412622"/>
          <a:ext cx="896943" cy="69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Calibri" panose="020F0502020204030204" pitchFamily="34" charset="0"/>
            </a:rPr>
            <a:t>Done</a:t>
          </a:r>
          <a:endParaRPr lang="en-US" sz="1200" kern="1200" dirty="0">
            <a:latin typeface="Calibri" panose="020F0502020204030204" pitchFamily="34" charset="0"/>
          </a:endParaRPr>
        </a:p>
      </dsp:txBody>
      <dsp:txXfrm>
        <a:off x="3278746" y="2412622"/>
        <a:ext cx="896943" cy="697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5FFD5-C4EA-49E1-8364-7705BEB43F3E}">
      <dsp:nvSpPr>
        <dsp:cNvPr id="0" name=""/>
        <dsp:cNvSpPr/>
      </dsp:nvSpPr>
      <dsp:spPr>
        <a:xfrm>
          <a:off x="1766622" y="529"/>
          <a:ext cx="1153339" cy="11533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 panose="020F0502020204030204" pitchFamily="34" charset="0"/>
            </a:rPr>
            <a:t>Pre-processing</a:t>
          </a:r>
          <a:endParaRPr lang="en-US" sz="1400" kern="1200" dirty="0">
            <a:latin typeface="Calibri" panose="020F0502020204030204" pitchFamily="34" charset="0"/>
          </a:endParaRPr>
        </a:p>
      </dsp:txBody>
      <dsp:txXfrm>
        <a:off x="1935525" y="169432"/>
        <a:ext cx="815533" cy="815533"/>
      </dsp:txXfrm>
    </dsp:sp>
    <dsp:sp modelId="{4EF02B16-C547-43FF-B29F-ED9E3763017B}">
      <dsp:nvSpPr>
        <dsp:cNvPr id="0" name=""/>
        <dsp:cNvSpPr/>
      </dsp:nvSpPr>
      <dsp:spPr>
        <a:xfrm rot="2700000">
          <a:off x="2796119" y="988594"/>
          <a:ext cx="306388" cy="389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809580" y="1033947"/>
        <a:ext cx="214472" cy="233551"/>
      </dsp:txXfrm>
    </dsp:sp>
    <dsp:sp modelId="{32084582-3B0A-493D-8EC1-BA48F42681C6}">
      <dsp:nvSpPr>
        <dsp:cNvPr id="0" name=""/>
        <dsp:cNvSpPr/>
      </dsp:nvSpPr>
      <dsp:spPr>
        <a:xfrm>
          <a:off x="2990928" y="1224834"/>
          <a:ext cx="1153339" cy="11533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 panose="020F0502020204030204" pitchFamily="34" charset="0"/>
            </a:rPr>
            <a:t>Model Building</a:t>
          </a:r>
          <a:endParaRPr lang="en-US" sz="1400" kern="1200" dirty="0">
            <a:latin typeface="Calibri" panose="020F0502020204030204" pitchFamily="34" charset="0"/>
          </a:endParaRPr>
        </a:p>
      </dsp:txBody>
      <dsp:txXfrm>
        <a:off x="3159831" y="1393737"/>
        <a:ext cx="815533" cy="815533"/>
      </dsp:txXfrm>
    </dsp:sp>
    <dsp:sp modelId="{C8BC1DE6-E382-46CC-A5D5-B535CAD75D0B}">
      <dsp:nvSpPr>
        <dsp:cNvPr id="0" name=""/>
        <dsp:cNvSpPr/>
      </dsp:nvSpPr>
      <dsp:spPr>
        <a:xfrm rot="8100000">
          <a:off x="2808382" y="2212899"/>
          <a:ext cx="306388" cy="389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886837" y="2258252"/>
        <a:ext cx="214472" cy="233551"/>
      </dsp:txXfrm>
    </dsp:sp>
    <dsp:sp modelId="{7805140A-C86A-4A40-842D-BF87C9399F0B}">
      <dsp:nvSpPr>
        <dsp:cNvPr id="0" name=""/>
        <dsp:cNvSpPr/>
      </dsp:nvSpPr>
      <dsp:spPr>
        <a:xfrm>
          <a:off x="1766622" y="2449140"/>
          <a:ext cx="1153339" cy="11533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 panose="020F0502020204030204" pitchFamily="34" charset="0"/>
            </a:rPr>
            <a:t>Model Evaluation</a:t>
          </a:r>
          <a:endParaRPr lang="en-US" sz="1400" kern="1200" dirty="0">
            <a:latin typeface="Calibri" panose="020F0502020204030204" pitchFamily="34" charset="0"/>
          </a:endParaRPr>
        </a:p>
      </dsp:txBody>
      <dsp:txXfrm>
        <a:off x="1935525" y="2618043"/>
        <a:ext cx="815533" cy="815533"/>
      </dsp:txXfrm>
    </dsp:sp>
    <dsp:sp modelId="{78235251-2B0D-46C5-9A26-FF0D7283B004}">
      <dsp:nvSpPr>
        <dsp:cNvPr id="0" name=""/>
        <dsp:cNvSpPr/>
      </dsp:nvSpPr>
      <dsp:spPr>
        <a:xfrm rot="13500000">
          <a:off x="1584076" y="2225163"/>
          <a:ext cx="306388" cy="389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662531" y="2335510"/>
        <a:ext cx="214472" cy="233551"/>
      </dsp:txXfrm>
    </dsp:sp>
    <dsp:sp modelId="{A89E9AAF-23BA-4728-8E15-C1F7B7EBD657}">
      <dsp:nvSpPr>
        <dsp:cNvPr id="0" name=""/>
        <dsp:cNvSpPr/>
      </dsp:nvSpPr>
      <dsp:spPr>
        <a:xfrm>
          <a:off x="542316" y="1224834"/>
          <a:ext cx="1153339" cy="11533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 panose="020F0502020204030204" pitchFamily="34" charset="0"/>
            </a:rPr>
            <a:t>EDA</a:t>
          </a:r>
          <a:endParaRPr lang="en-US" sz="1400" kern="1200" dirty="0">
            <a:latin typeface="Calibri" panose="020F0502020204030204" pitchFamily="34" charset="0"/>
          </a:endParaRPr>
        </a:p>
      </dsp:txBody>
      <dsp:txXfrm>
        <a:off x="711219" y="1393737"/>
        <a:ext cx="815533" cy="815533"/>
      </dsp:txXfrm>
    </dsp:sp>
    <dsp:sp modelId="{EFF07F7E-D61E-4DF7-8C9C-B0F5CC27BDC8}">
      <dsp:nvSpPr>
        <dsp:cNvPr id="0" name=""/>
        <dsp:cNvSpPr/>
      </dsp:nvSpPr>
      <dsp:spPr>
        <a:xfrm rot="18900000">
          <a:off x="1571813" y="1000857"/>
          <a:ext cx="306388" cy="389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585274" y="1111204"/>
        <a:ext cx="214472" cy="233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F705625F-467D-465E-B1C7-6BF416BF569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956048"/>
            <a:ext cx="2990088" cy="914400"/>
          </a:xfrm>
          <a:noFill/>
        </p:spPr>
        <p:txBody>
          <a:bodyPr wrap="square" rtlCol="0">
            <a:spAutoFit/>
          </a:bodyPr>
          <a:lstStyle>
            <a:lvl1pPr>
              <a:defRPr lang="en-US" sz="42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508DAED-1E37-4254-BC17-CE2D19345821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30406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5625F-467D-465E-B1C7-6BF416BF569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AED-1E37-4254-BC17-CE2D19345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0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5625F-467D-465E-B1C7-6BF416BF569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AED-1E37-4254-BC17-CE2D19345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20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5625F-467D-465E-B1C7-6BF416BF569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AED-1E37-4254-BC17-CE2D1934582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4160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5625F-467D-465E-B1C7-6BF416BF569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AED-1E37-4254-BC17-CE2D19345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42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5625F-467D-465E-B1C7-6BF416BF569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AED-1E37-4254-BC17-CE2D19345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47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5625F-467D-465E-B1C7-6BF416BF569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AED-1E37-4254-BC17-CE2D19345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33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5625F-467D-465E-B1C7-6BF416BF569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AED-1E37-4254-BC17-CE2D19345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82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5625F-467D-465E-B1C7-6BF416BF569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AED-1E37-4254-BC17-CE2D19345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252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5625F-467D-465E-B1C7-6BF416BF569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AED-1E37-4254-BC17-CE2D19345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9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5625F-467D-465E-B1C7-6BF416BF569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AED-1E37-4254-BC17-CE2D19345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5625F-467D-465E-B1C7-6BF416BF569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AED-1E37-4254-BC17-CE2D19345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4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5625F-467D-465E-B1C7-6BF416BF569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AED-1E37-4254-BC17-CE2D19345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0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5625F-467D-465E-B1C7-6BF416BF569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AED-1E37-4254-BC17-CE2D19345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5625F-467D-465E-B1C7-6BF416BF569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AED-1E37-4254-BC17-CE2D19345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4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5625F-467D-465E-B1C7-6BF416BF569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AED-1E37-4254-BC17-CE2D19345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811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5625F-467D-465E-B1C7-6BF416BF569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AED-1E37-4254-BC17-CE2D19345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0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5625F-467D-465E-B1C7-6BF416BF569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AED-1E37-4254-BC17-CE2D19345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F705625F-467D-465E-B1C7-6BF416BF569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8508DAED-1E37-4254-BC17-CE2D19345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1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  <p:sldLayoutId id="2147483901" r:id="rId17"/>
    <p:sldLayoutId id="214748390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b="1" cap="none" dirty="0" smtClean="0">
                <a:latin typeface="Calibri" panose="020F0502020204030204" pitchFamily="34" charset="0"/>
              </a:rPr>
              <a:t>Predicting DEA Licensure Actions</a:t>
            </a:r>
            <a:endParaRPr lang="en-US" b="1" cap="none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</a:rPr>
              <a:t>Capstone Project Midway Review</a:t>
            </a:r>
          </a:p>
          <a:p>
            <a:r>
              <a:rPr lang="en-US" cap="none" dirty="0" smtClean="0">
                <a:latin typeface="Calibri" panose="020F0502020204030204" pitchFamily="34" charset="0"/>
              </a:rPr>
              <a:t>Derek S. Wilkinson, Ph.D.</a:t>
            </a:r>
            <a:endParaRPr lang="en-US" cap="none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92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0"/>
            <a:ext cx="7797662" cy="1151965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Project Overview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1" y="1151966"/>
            <a:ext cx="7797662" cy="4222620"/>
          </a:xfrm>
        </p:spPr>
        <p:txBody>
          <a:bodyPr>
            <a:normAutofit/>
          </a:bodyPr>
          <a:lstStyle/>
          <a:p>
            <a:r>
              <a:rPr lang="en-US" sz="2200" cap="none" dirty="0" smtClean="0">
                <a:latin typeface="Calibri" panose="020F0502020204030204" pitchFamily="34" charset="0"/>
              </a:rPr>
              <a:t>Changes that affect a health care </a:t>
            </a:r>
            <a:r>
              <a:rPr lang="en-US" sz="2200" cap="none" dirty="0" smtClean="0">
                <a:latin typeface="Calibri" panose="020F0502020204030204" pitchFamily="34" charset="0"/>
              </a:rPr>
              <a:t>provider’s </a:t>
            </a:r>
            <a:r>
              <a:rPr lang="en-US" sz="2200" cap="none" dirty="0" smtClean="0">
                <a:latin typeface="Calibri" panose="020F0502020204030204" pitchFamily="34" charset="0"/>
              </a:rPr>
              <a:t>DEA license must be reported to the National </a:t>
            </a:r>
            <a:r>
              <a:rPr lang="en-US" sz="2200" cap="none" dirty="0">
                <a:latin typeface="Calibri" panose="020F0502020204030204" pitchFamily="34" charset="0"/>
              </a:rPr>
              <a:t>P</a:t>
            </a:r>
            <a:r>
              <a:rPr lang="en-US" sz="2200" cap="none" dirty="0" smtClean="0">
                <a:latin typeface="Calibri" panose="020F0502020204030204" pitchFamily="34" charset="0"/>
              </a:rPr>
              <a:t>ractitioner </a:t>
            </a:r>
            <a:r>
              <a:rPr lang="en-US" sz="2200" cap="none" dirty="0">
                <a:latin typeface="Calibri" panose="020F0502020204030204" pitchFamily="34" charset="0"/>
              </a:rPr>
              <a:t>D</a:t>
            </a:r>
            <a:r>
              <a:rPr lang="en-US" sz="2200" cap="none" dirty="0" smtClean="0">
                <a:latin typeface="Calibri" panose="020F0502020204030204" pitchFamily="34" charset="0"/>
              </a:rPr>
              <a:t>ata </a:t>
            </a:r>
            <a:r>
              <a:rPr lang="en-US" sz="2200" cap="none" dirty="0">
                <a:latin typeface="Calibri" panose="020F0502020204030204" pitchFamily="34" charset="0"/>
              </a:rPr>
              <a:t>B</a:t>
            </a:r>
            <a:r>
              <a:rPr lang="en-US" sz="2200" cap="none" dirty="0" smtClean="0">
                <a:latin typeface="Calibri" panose="020F0502020204030204" pitchFamily="34" charset="0"/>
              </a:rPr>
              <a:t>ank (NPDB).</a:t>
            </a:r>
          </a:p>
          <a:p>
            <a:r>
              <a:rPr lang="en-US" sz="2200" cap="none" dirty="0" smtClean="0">
                <a:latin typeface="Calibri" panose="020F0502020204030204" pitchFamily="34" charset="0"/>
              </a:rPr>
              <a:t>NPDB data can answer who was reported, what happened to them (i.e., license suspension), but not necessarily why they were reported or how they behave in their natural environment.</a:t>
            </a:r>
          </a:p>
          <a:p>
            <a:r>
              <a:rPr lang="en-US" sz="2200" cap="none" dirty="0" smtClean="0">
                <a:latin typeface="Calibri" panose="020F0502020204030204" pitchFamily="34" charset="0"/>
              </a:rPr>
              <a:t>CMS publishes a </a:t>
            </a:r>
            <a:r>
              <a:rPr lang="en-US" sz="2200" cap="none" dirty="0">
                <a:latin typeface="Calibri" panose="020F0502020204030204" pitchFamily="34" charset="0"/>
              </a:rPr>
              <a:t>M</a:t>
            </a:r>
            <a:r>
              <a:rPr lang="en-US" sz="2200" cap="none" dirty="0" smtClean="0">
                <a:latin typeface="Calibri" panose="020F0502020204030204" pitchFamily="34" charset="0"/>
              </a:rPr>
              <a:t>edicare Part D data set that can answer the latter questions.</a:t>
            </a:r>
          </a:p>
          <a:p>
            <a:r>
              <a:rPr lang="en-US" sz="2200" cap="none" dirty="0" smtClean="0">
                <a:latin typeface="Calibri" panose="020F0502020204030204" pitchFamily="34" charset="0"/>
              </a:rPr>
              <a:t>This is a research question!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7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0"/>
            <a:ext cx="7797662" cy="1151965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Project Summary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1" y="1151966"/>
            <a:ext cx="7797662" cy="422262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cap="none" dirty="0">
                <a:latin typeface="Calibri" panose="020F0502020204030204" pitchFamily="34" charset="0"/>
              </a:rPr>
              <a:t>Identify physicians (MDs and DOs) with a DEA licensure action in 2017.</a:t>
            </a:r>
          </a:p>
          <a:p>
            <a:r>
              <a:rPr lang="en-US" cap="none" dirty="0">
                <a:latin typeface="Calibri" panose="020F0502020204030204" pitchFamily="34" charset="0"/>
              </a:rPr>
              <a:t>Identify the physicians </a:t>
            </a:r>
            <a:r>
              <a:rPr lang="en-US" cap="none" dirty="0" smtClean="0">
                <a:latin typeface="Calibri" panose="020F0502020204030204" pitchFamily="34" charset="0"/>
              </a:rPr>
              <a:t>from </a:t>
            </a:r>
            <a:r>
              <a:rPr lang="en-US" cap="none" dirty="0">
                <a:latin typeface="Calibri" panose="020F0502020204030204" pitchFamily="34" charset="0"/>
              </a:rPr>
              <a:t>step 1 in the 2016 CMS’s Medicare Part D public use </a:t>
            </a:r>
            <a:r>
              <a:rPr lang="en-US" cap="none" dirty="0" smtClean="0">
                <a:latin typeface="Calibri" panose="020F0502020204030204" pitchFamily="34" charset="0"/>
              </a:rPr>
              <a:t>file to </a:t>
            </a:r>
            <a:r>
              <a:rPr lang="en-US" cap="none" dirty="0" smtClean="0">
                <a:latin typeface="Calibri" panose="020F0502020204030204" pitchFamily="34" charset="0"/>
              </a:rPr>
              <a:t>find physicians’ prescribing behavior most proximal to when they were reported and allows for a full year of data.</a:t>
            </a:r>
            <a:endParaRPr lang="en-US" cap="none" dirty="0">
              <a:latin typeface="Calibri" panose="020F0502020204030204" pitchFamily="34" charset="0"/>
            </a:endParaRPr>
          </a:p>
          <a:p>
            <a:r>
              <a:rPr lang="en-US" cap="none" dirty="0">
                <a:latin typeface="Calibri" panose="020F0502020204030204" pitchFamily="34" charset="0"/>
              </a:rPr>
              <a:t>Select a subset of controls who are “similar” to the physicians reported to the NPDB for DEA licensure </a:t>
            </a:r>
            <a:r>
              <a:rPr lang="en-US" cap="none" dirty="0" smtClean="0">
                <a:latin typeface="Calibri" panose="020F0502020204030204" pitchFamily="34" charset="0"/>
              </a:rPr>
              <a:t>actions.</a:t>
            </a:r>
            <a:endParaRPr lang="en-US" cap="none" dirty="0">
              <a:latin typeface="Calibri" panose="020F0502020204030204" pitchFamily="34" charset="0"/>
            </a:endParaRPr>
          </a:p>
          <a:p>
            <a:r>
              <a:rPr lang="en-US" cap="none" dirty="0">
                <a:latin typeface="Calibri" panose="020F0502020204030204" pitchFamily="34" charset="0"/>
              </a:rPr>
              <a:t>Build a </a:t>
            </a:r>
            <a:r>
              <a:rPr lang="en-US" cap="none" dirty="0" smtClean="0">
                <a:latin typeface="Calibri" panose="020F0502020204030204" pitchFamily="34" charset="0"/>
              </a:rPr>
              <a:t>supervised binary </a:t>
            </a:r>
            <a:r>
              <a:rPr lang="en-US" cap="none" dirty="0">
                <a:latin typeface="Calibri" panose="020F0502020204030204" pitchFamily="34" charset="0"/>
              </a:rPr>
              <a:t>classification model to predict who was and was not reported to the NPDB and </a:t>
            </a:r>
            <a:r>
              <a:rPr lang="en-US" cap="none" dirty="0" smtClean="0">
                <a:latin typeface="Calibri" panose="020F0502020204030204" pitchFamily="34" charset="0"/>
              </a:rPr>
              <a:t>identify the </a:t>
            </a:r>
            <a:r>
              <a:rPr lang="en-US" cap="none" dirty="0">
                <a:latin typeface="Calibri" panose="020F0502020204030204" pitchFamily="34" charset="0"/>
              </a:rPr>
              <a:t>most influential features for that model.</a:t>
            </a:r>
          </a:p>
          <a:p>
            <a:endParaRPr lang="en-US" cap="none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5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7990"/>
            <a:ext cx="7797662" cy="1151965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Project Workflow</a:t>
            </a:r>
            <a:endParaRPr lang="en-US" b="1" dirty="0">
              <a:latin typeface="Calibri" panose="020F050202020403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41800347"/>
              </p:ext>
            </p:extLst>
          </p:nvPr>
        </p:nvGraphicFramePr>
        <p:xfrm>
          <a:off x="514351" y="663173"/>
          <a:ext cx="4176215" cy="3584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68800380"/>
              </p:ext>
            </p:extLst>
          </p:nvPr>
        </p:nvGraphicFramePr>
        <p:xfrm>
          <a:off x="4413182" y="2500798"/>
          <a:ext cx="4686584" cy="3603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Bent-Up Arrow 5"/>
          <p:cNvSpPr/>
          <p:nvPr/>
        </p:nvSpPr>
        <p:spPr>
          <a:xfrm rot="5400000">
            <a:off x="3445786" y="3233881"/>
            <a:ext cx="712033" cy="2027450"/>
          </a:xfrm>
          <a:prstGeom prst="bentUpArrow">
            <a:avLst>
              <a:gd name="adj1" fmla="val 32840"/>
              <a:gd name="adj2" fmla="val 24068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TextBox 9"/>
          <p:cNvSpPr txBox="1"/>
          <p:nvPr/>
        </p:nvSpPr>
        <p:spPr>
          <a:xfrm>
            <a:off x="4887211" y="3147129"/>
            <a:ext cx="1258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alibri" panose="020F0502020204030204" pitchFamily="34" charset="0"/>
              </a:rPr>
              <a:t>Somewhat </a:t>
            </a:r>
          </a:p>
          <a:p>
            <a:pPr algn="ctr"/>
            <a:r>
              <a:rPr lang="en-US" b="1" dirty="0" smtClean="0">
                <a:latin typeface="Calibri" panose="020F0502020204030204" pitchFamily="34" charset="0"/>
              </a:rPr>
              <a:t>Done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27167" y="1854467"/>
            <a:ext cx="1258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alibri" panose="020F0502020204030204" pitchFamily="34" charset="0"/>
              </a:rPr>
              <a:t>Somewhat </a:t>
            </a:r>
          </a:p>
          <a:p>
            <a:pPr algn="ctr"/>
            <a:r>
              <a:rPr lang="en-US" b="1" dirty="0" smtClean="0">
                <a:latin typeface="Calibri" panose="020F0502020204030204" pitchFamily="34" charset="0"/>
              </a:rPr>
              <a:t>Done</a:t>
            </a:r>
            <a:endParaRPr 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48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0"/>
            <a:ext cx="7797662" cy="1151965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Part D Data Overview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1" y="1151966"/>
            <a:ext cx="7797662" cy="4222620"/>
          </a:xfrm>
        </p:spPr>
        <p:txBody>
          <a:bodyPr>
            <a:noAutofit/>
          </a:bodyPr>
          <a:lstStyle/>
          <a:p>
            <a:r>
              <a:rPr lang="en-US" sz="2400" cap="none" dirty="0" smtClean="0">
                <a:latin typeface="Calibri" panose="020F0502020204030204" pitchFamily="34" charset="0"/>
              </a:rPr>
              <a:t>73 variables:</a:t>
            </a:r>
          </a:p>
          <a:p>
            <a:pPr lvl="1"/>
            <a:r>
              <a:rPr lang="en-US" sz="2000" cap="none" dirty="0" smtClean="0">
                <a:latin typeface="Calibri" panose="020F0502020204030204" pitchFamily="34" charset="0"/>
              </a:rPr>
              <a:t>Outcome (1):  “Group”</a:t>
            </a:r>
          </a:p>
          <a:p>
            <a:pPr lvl="1"/>
            <a:r>
              <a:rPr lang="en-US" sz="2000" cap="none" dirty="0" smtClean="0">
                <a:latin typeface="Calibri" panose="020F0502020204030204" pitchFamily="34" charset="0"/>
              </a:rPr>
              <a:t>Provider demographics (5)</a:t>
            </a:r>
          </a:p>
          <a:p>
            <a:pPr lvl="1"/>
            <a:r>
              <a:rPr lang="en-US" sz="2000" cap="none" dirty="0" smtClean="0">
                <a:latin typeface="Calibri" panose="020F0502020204030204" pitchFamily="34" charset="0"/>
              </a:rPr>
              <a:t>Numeric (56):  claims, cost, beneficiary counts, beneficiary demographics, other</a:t>
            </a:r>
          </a:p>
          <a:p>
            <a:pPr lvl="1"/>
            <a:r>
              <a:rPr lang="en-US" sz="2000" cap="none" dirty="0" smtClean="0">
                <a:latin typeface="Calibri" panose="020F0502020204030204" pitchFamily="34" charset="0"/>
              </a:rPr>
              <a:t>Flag variables for suppressed data (11)</a:t>
            </a:r>
          </a:p>
          <a:p>
            <a:r>
              <a:rPr lang="en-US" sz="2400" cap="none" dirty="0" smtClean="0">
                <a:latin typeface="Calibri" panose="020F0502020204030204" pitchFamily="34" charset="0"/>
              </a:rPr>
              <a:t>Numeric data have a large amount of missing (0 - ~75% missing)</a:t>
            </a:r>
          </a:p>
          <a:p>
            <a:r>
              <a:rPr lang="en-US" sz="2400" cap="none" dirty="0" smtClean="0">
                <a:latin typeface="Calibri" panose="020F0502020204030204" pitchFamily="34" charset="0"/>
              </a:rPr>
              <a:t>Most data follow a Poisson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0556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69" y="0"/>
            <a:ext cx="7797662" cy="1151965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Sample Data Distribution</a:t>
            </a: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210" y="1151965"/>
            <a:ext cx="7119580" cy="485253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1778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0184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324</TotalTime>
  <Words>298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Impact</vt:lpstr>
      <vt:lpstr>Main Event</vt:lpstr>
      <vt:lpstr>Predicting DEA Licensure Actions</vt:lpstr>
      <vt:lpstr>Project Overview</vt:lpstr>
      <vt:lpstr>Project Summary</vt:lpstr>
      <vt:lpstr>Project Workflow</vt:lpstr>
      <vt:lpstr>Part D Data Overview</vt:lpstr>
      <vt:lpstr>Sample Data Distribution</vt:lpstr>
    </vt:vector>
  </TitlesOfParts>
  <Company>HRSA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DEA Licensure Actions</dc:title>
  <dc:creator>Wilkinson, Derek (HRSA)</dc:creator>
  <cp:lastModifiedBy>Wilkinson, Derek (HRSA)</cp:lastModifiedBy>
  <cp:revision>8</cp:revision>
  <dcterms:created xsi:type="dcterms:W3CDTF">2018-06-26T17:44:17Z</dcterms:created>
  <dcterms:modified xsi:type="dcterms:W3CDTF">2018-06-27T19:31:24Z</dcterms:modified>
</cp:coreProperties>
</file>