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otta, Emily (NIH/NIAID) [C]" initials="RE([" lastIdx="10" clrIdx="0">
    <p:extLst>
      <p:ext uri="{19B8F6BF-5375-455C-9EA6-DF929625EA0E}">
        <p15:presenceInfo xmlns:p15="http://schemas.microsoft.com/office/powerpoint/2012/main" userId="S-1-5-21-12604286-656692736-1848903544-796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3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0F15-20C6-4175-AF91-8A8DFB4FC5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873A5C-DE8A-4640-94ED-65147568B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1492-EE1E-4617-BBB5-254C4259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90436"/>
            <a:ext cx="8637073" cy="3253294"/>
          </a:xfrm>
        </p:spPr>
        <p:txBody>
          <a:bodyPr>
            <a:normAutofit/>
          </a:bodyPr>
          <a:lstStyle/>
          <a:p>
            <a:r>
              <a:rPr lang="en-US" sz="5000" dirty="0"/>
              <a:t>Comparing Effectiveness of 2 Antibiotics for </a:t>
            </a:r>
            <a:r>
              <a:rPr lang="en-US" sz="5000" i="1" dirty="0"/>
              <a:t>Stenotrophomonas </a:t>
            </a:r>
            <a:r>
              <a:rPr lang="en-US" sz="5000" dirty="0"/>
              <a:t>infections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22BC-8114-48A8-B375-B26AE0E2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601543"/>
            <a:ext cx="8637072" cy="1533165"/>
          </a:xfrm>
        </p:spPr>
        <p:txBody>
          <a:bodyPr>
            <a:noAutofit/>
          </a:bodyPr>
          <a:lstStyle/>
          <a:p>
            <a:r>
              <a:rPr lang="en-US" sz="2000" dirty="0"/>
              <a:t>Aug 2, 2018</a:t>
            </a:r>
          </a:p>
          <a:p>
            <a:r>
              <a:rPr lang="en-US" sz="2000" dirty="0"/>
              <a:t>NIH / National Institute of Allergy and Infectious Diseases </a:t>
            </a:r>
          </a:p>
          <a:p>
            <a:r>
              <a:rPr lang="en-US" sz="2000" dirty="0"/>
              <a:t>Elaine Lai</a:t>
            </a:r>
          </a:p>
        </p:txBody>
      </p:sp>
    </p:spTree>
    <p:extLst>
      <p:ext uri="{BB962C8B-B14F-4D97-AF65-F5344CB8AC3E}">
        <p14:creationId xmlns:p14="http://schemas.microsoft.com/office/powerpoint/2010/main" val="6851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7ED6-7A37-4675-B3F7-1A3E207A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Problem/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853-109F-4968-B839-496646B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effectiveness of 2 antibiotics for the </a:t>
            </a:r>
            <a:r>
              <a:rPr lang="en-US" i="1" dirty="0"/>
              <a:t>Stenotrophomonas </a:t>
            </a:r>
            <a:r>
              <a:rPr lang="en-US" i="1" dirty="0" err="1"/>
              <a:t>maltophilia</a:t>
            </a:r>
            <a:r>
              <a:rPr lang="en-US" dirty="0"/>
              <a:t> infected cohort</a:t>
            </a:r>
          </a:p>
          <a:p>
            <a:pPr lvl="1"/>
            <a:r>
              <a:rPr lang="en-US" i="1" dirty="0"/>
              <a:t>S. </a:t>
            </a:r>
            <a:r>
              <a:rPr lang="en-US" i="1" dirty="0" err="1"/>
              <a:t>maltophilia</a:t>
            </a:r>
            <a:r>
              <a:rPr lang="en-US" dirty="0"/>
              <a:t> is a relatively harmless bug </a:t>
            </a:r>
            <a:r>
              <a:rPr lang="en-US"/>
              <a:t>for an average </a:t>
            </a:r>
            <a:r>
              <a:rPr lang="en-US" dirty="0"/>
              <a:t>person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Problematic for hospitalized patients, esp. immunocompromised, critically ill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Intrinsically resistant </a:t>
            </a:r>
            <a:r>
              <a:rPr lang="en-US" dirty="0"/>
              <a:t>to many effective &amp; common antibiotics</a:t>
            </a:r>
          </a:p>
          <a:p>
            <a:pPr lvl="1"/>
            <a:r>
              <a:rPr lang="en-US" dirty="0"/>
              <a:t>Current standard treatment , trimethoprim-sulfamethoxazole (</a:t>
            </a:r>
            <a:r>
              <a:rPr lang="en-US" dirty="0">
                <a:solidFill>
                  <a:schemeClr val="accent1"/>
                </a:solidFill>
              </a:rPr>
              <a:t>TMP-SMX</a:t>
            </a:r>
            <a:r>
              <a:rPr lang="en-US" dirty="0"/>
              <a:t>) is a strong drug and is </a:t>
            </a:r>
            <a:r>
              <a:rPr lang="en-US" dirty="0">
                <a:solidFill>
                  <a:schemeClr val="accent1"/>
                </a:solidFill>
              </a:rPr>
              <a:t>quite toxic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Levofloxacin</a:t>
            </a:r>
            <a:r>
              <a:rPr lang="en-US" dirty="0"/>
              <a:t> is a drug with </a:t>
            </a:r>
            <a:r>
              <a:rPr lang="en-US" i="1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vitro activity </a:t>
            </a:r>
            <a:r>
              <a:rPr lang="en-US" dirty="0"/>
              <a:t>against </a:t>
            </a:r>
            <a:r>
              <a:rPr lang="en-US" i="1" dirty="0"/>
              <a:t>S. </a:t>
            </a:r>
            <a:r>
              <a:rPr lang="en-US" i="1" dirty="0" err="1"/>
              <a:t>maltophilia</a:t>
            </a:r>
            <a:r>
              <a:rPr lang="en-US" i="1" dirty="0"/>
              <a:t>, </a:t>
            </a:r>
            <a:r>
              <a:rPr lang="en-US" dirty="0"/>
              <a:t>however, previous studies have been small and single-centered, and </a:t>
            </a:r>
            <a:r>
              <a:rPr lang="en-US" dirty="0">
                <a:solidFill>
                  <a:schemeClr val="accent1"/>
                </a:solidFill>
              </a:rPr>
              <a:t>no randomized controlled trials </a:t>
            </a:r>
            <a:r>
              <a:rPr lang="en-US" dirty="0"/>
              <a:t>have been conducted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431E-9E52-4B43-9BA1-B7EB4CE0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7975-EDBB-4777-8F89-4A7AF9C9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7556"/>
          </a:xfrm>
        </p:spPr>
        <p:txBody>
          <a:bodyPr>
            <a:noAutofit/>
          </a:bodyPr>
          <a:lstStyle/>
          <a:p>
            <a:r>
              <a:rPr lang="en-US" sz="2800" dirty="0"/>
              <a:t>Large Electronic Medical Records (EMR)</a:t>
            </a:r>
          </a:p>
          <a:p>
            <a:pPr lvl="1"/>
            <a:r>
              <a:rPr lang="en-US" sz="2600" dirty="0"/>
              <a:t>63 million unique patients, 21.5 million inpatient encounters</a:t>
            </a:r>
          </a:p>
          <a:p>
            <a:pPr lvl="1"/>
            <a:r>
              <a:rPr lang="en-US" sz="2600" dirty="0"/>
              <a:t>Relational database</a:t>
            </a:r>
          </a:p>
          <a:p>
            <a:pPr lvl="2"/>
            <a:r>
              <a:rPr lang="en-US" sz="2400" dirty="0"/>
              <a:t>Many tables linked by a few common “keys” like patient ID, hospital visit ID, etc.</a:t>
            </a:r>
          </a:p>
          <a:p>
            <a:pPr lvl="1"/>
            <a:r>
              <a:rPr lang="en-US" sz="2800" dirty="0"/>
              <a:t>2009 to 2017</a:t>
            </a:r>
          </a:p>
          <a:p>
            <a:pPr lvl="1"/>
            <a:r>
              <a:rPr lang="en-US" sz="2800" dirty="0"/>
              <a:t>Deidentified</a:t>
            </a:r>
          </a:p>
        </p:txBody>
      </p:sp>
    </p:spTree>
    <p:extLst>
      <p:ext uri="{BB962C8B-B14F-4D97-AF65-F5344CB8AC3E}">
        <p14:creationId xmlns:p14="http://schemas.microsoft.com/office/powerpoint/2010/main" val="32229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9A91-1093-48A2-BC62-B2A390C4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 and Findings in Exploratory Data Analysis (EDA)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09900-7551-484D-9290-035C67D1F3C8}"/>
              </a:ext>
            </a:extLst>
          </p:cNvPr>
          <p:cNvSpPr/>
          <p:nvPr/>
        </p:nvSpPr>
        <p:spPr>
          <a:xfrm>
            <a:off x="321572" y="2318016"/>
            <a:ext cx="1770077" cy="153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 Data (</a:t>
            </a:r>
            <a:r>
              <a:rPr lang="en-US" dirty="0">
                <a:solidFill>
                  <a:srgbClr val="00B0F0"/>
                </a:solidFill>
              </a:rPr>
              <a:t>Culture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Find all cultures positive with </a:t>
            </a:r>
            <a:r>
              <a:rPr lang="en-US" i="1" dirty="0"/>
              <a:t>S. </a:t>
            </a:r>
            <a:r>
              <a:rPr lang="en-US" i="1" dirty="0" err="1"/>
              <a:t>maltophilia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4E5DC-13BA-4659-B144-709EBCC4442F}"/>
              </a:ext>
            </a:extLst>
          </p:cNvPr>
          <p:cNvSpPr/>
          <p:nvPr/>
        </p:nvSpPr>
        <p:spPr>
          <a:xfrm>
            <a:off x="6151925" y="2600619"/>
            <a:ext cx="1770077" cy="142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patient receive any </a:t>
            </a:r>
            <a:r>
              <a:rPr lang="en-US" i="1" dirty="0"/>
              <a:t>S. </a:t>
            </a:r>
            <a:r>
              <a:rPr lang="en-US" i="1" dirty="0" err="1"/>
              <a:t>maltophilia</a:t>
            </a:r>
            <a:r>
              <a:rPr lang="en-US" dirty="0"/>
              <a:t>-active treatment?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Medication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65676-1274-4F4D-8894-EDDEF484857C}"/>
              </a:ext>
            </a:extLst>
          </p:cNvPr>
          <p:cNvSpPr/>
          <p:nvPr/>
        </p:nvSpPr>
        <p:spPr>
          <a:xfrm>
            <a:off x="8718414" y="2674054"/>
            <a:ext cx="1219187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</a:t>
            </a:r>
            <a:r>
              <a:rPr lang="en-US" i="1" dirty="0"/>
              <a:t>S. </a:t>
            </a:r>
            <a:r>
              <a:rPr lang="en-US" i="1" dirty="0" err="1"/>
              <a:t>maltophilia</a:t>
            </a:r>
            <a:r>
              <a:rPr lang="en-US" dirty="0"/>
              <a:t> infection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7983F-DB4E-4896-8206-F3913BB2C060}"/>
              </a:ext>
            </a:extLst>
          </p:cNvPr>
          <p:cNvSpPr/>
          <p:nvPr/>
        </p:nvSpPr>
        <p:spPr>
          <a:xfrm>
            <a:off x="2656516" y="2454917"/>
            <a:ext cx="2239860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resistant to either/both 2 drugs of interest? (</a:t>
            </a:r>
            <a:r>
              <a:rPr lang="en-US" dirty="0">
                <a:solidFill>
                  <a:srgbClr val="00B0F0"/>
                </a:solidFill>
              </a:rPr>
              <a:t>Drug susceptibility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2A9E2-241E-42A1-8AFA-8ACA54E8F7DB}"/>
              </a:ext>
            </a:extLst>
          </p:cNvPr>
          <p:cNvSpPr txBox="1"/>
          <p:nvPr/>
        </p:nvSpPr>
        <p:spPr>
          <a:xfrm>
            <a:off x="5609444" y="2323387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037C7-7A63-4D04-95F1-5AD5DF1D04C7}"/>
              </a:ext>
            </a:extLst>
          </p:cNvPr>
          <p:cNvSpPr txBox="1"/>
          <p:nvPr/>
        </p:nvSpPr>
        <p:spPr>
          <a:xfrm>
            <a:off x="5363369" y="3100181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6126F6-0A4C-4E6D-9F56-2075D31DD80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896376" y="2996007"/>
            <a:ext cx="466993" cy="28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0A685-730D-4D3B-A1DF-001F8E643CF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896376" y="2508053"/>
            <a:ext cx="713068" cy="48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25B98E-0208-48FE-8144-17A26532712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096000" y="2359649"/>
            <a:ext cx="426446" cy="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8E5729-DCB1-4FE1-A7F0-79D7F6522F83}"/>
              </a:ext>
            </a:extLst>
          </p:cNvPr>
          <p:cNvSpPr txBox="1"/>
          <p:nvPr/>
        </p:nvSpPr>
        <p:spPr>
          <a:xfrm>
            <a:off x="6522446" y="2174983"/>
            <a:ext cx="90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C5452C-9FEA-428F-8366-BFE934628D4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91649" y="2996007"/>
            <a:ext cx="564867" cy="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1B7449-A501-457F-8E37-DD985716096F}"/>
              </a:ext>
            </a:extLst>
          </p:cNvPr>
          <p:cNvCxnSpPr>
            <a:cxnSpLocks/>
          </p:cNvCxnSpPr>
          <p:nvPr/>
        </p:nvCxnSpPr>
        <p:spPr>
          <a:xfrm>
            <a:off x="5840690" y="3315529"/>
            <a:ext cx="251661" cy="3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DA5ACE-FD23-4DC0-92F3-FC9B1571E608}"/>
              </a:ext>
            </a:extLst>
          </p:cNvPr>
          <p:cNvSpPr txBox="1"/>
          <p:nvPr/>
        </p:nvSpPr>
        <p:spPr>
          <a:xfrm>
            <a:off x="8088943" y="3065558"/>
            <a:ext cx="4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C9D47A-674F-46A1-9693-437548E732FF}"/>
              </a:ext>
            </a:extLst>
          </p:cNvPr>
          <p:cNvSpPr txBox="1"/>
          <p:nvPr/>
        </p:nvSpPr>
        <p:spPr>
          <a:xfrm>
            <a:off x="8216574" y="4138260"/>
            <a:ext cx="5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16438-9D18-4DB8-9F1A-CDE4760ED01A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7922002" y="3315581"/>
            <a:ext cx="294572" cy="100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187EFA-2239-4B90-9540-DE0717EAA774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7922002" y="3250224"/>
            <a:ext cx="166941" cy="6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506B43-F1CE-4DC3-B240-FE9603A15846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8579746" y="3215144"/>
            <a:ext cx="138668" cy="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635DA8-9896-42A0-87CD-BCE090E6FB2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8637338" y="4507592"/>
            <a:ext cx="25731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3FC8E1D-AEF3-4F33-9C0E-78F41EE88BBB}"/>
              </a:ext>
            </a:extLst>
          </p:cNvPr>
          <p:cNvSpPr txBox="1"/>
          <p:nvPr/>
        </p:nvSpPr>
        <p:spPr>
          <a:xfrm>
            <a:off x="8894655" y="4322926"/>
            <a:ext cx="139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colonization. Discard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2872159-DAE5-4E00-A818-3C67C4D082C5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9937601" y="2359649"/>
            <a:ext cx="538270" cy="8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4FCFB7-72F3-4D1C-8357-568CD6C88A68}"/>
              </a:ext>
            </a:extLst>
          </p:cNvPr>
          <p:cNvSpPr/>
          <p:nvPr/>
        </p:nvSpPr>
        <p:spPr>
          <a:xfrm>
            <a:off x="10287034" y="4280535"/>
            <a:ext cx="1666679" cy="176682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Population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Demographics</a:t>
            </a:r>
            <a:r>
              <a:rPr lang="en-US" dirty="0"/>
              <a:t>/Outcome)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Diagnoses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Procedures</a:t>
            </a:r>
            <a:r>
              <a:rPr lang="en-US" dirty="0"/>
              <a:t>)</a:t>
            </a:r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3172DC31-3851-4EE3-872D-3F6C79F10E16}"/>
              </a:ext>
            </a:extLst>
          </p:cNvPr>
          <p:cNvSpPr/>
          <p:nvPr/>
        </p:nvSpPr>
        <p:spPr>
          <a:xfrm>
            <a:off x="3491345" y="3721763"/>
            <a:ext cx="370381" cy="7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FF6067BA-3CCC-4F09-BC54-6F5CCE2111AE}"/>
              </a:ext>
            </a:extLst>
          </p:cNvPr>
          <p:cNvSpPr/>
          <p:nvPr/>
        </p:nvSpPr>
        <p:spPr>
          <a:xfrm>
            <a:off x="6851772" y="4138260"/>
            <a:ext cx="370381" cy="47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65EB3F-6D6E-4CD9-B4B1-6D74C0DC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95" y="4650328"/>
            <a:ext cx="3167813" cy="2148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4B50D4-8555-42ED-8C46-7C031AEE53AE}"/>
              </a:ext>
            </a:extLst>
          </p:cNvPr>
          <p:cNvSpPr txBox="1"/>
          <p:nvPr/>
        </p:nvSpPr>
        <p:spPr>
          <a:xfrm>
            <a:off x="10721291" y="3160114"/>
            <a:ext cx="157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Yes. </a:t>
            </a:r>
          </a:p>
          <a:p>
            <a:pPr algn="ctr"/>
            <a:r>
              <a:rPr lang="en-US" dirty="0"/>
              <a:t>Discard.</a:t>
            </a:r>
          </a:p>
          <a:p>
            <a:pPr algn="ctr"/>
            <a:r>
              <a:rPr lang="en-US" dirty="0"/>
              <a:t>Can’t compare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2EDF-1D29-442D-A3F5-D39E04B71E2C}"/>
              </a:ext>
            </a:extLst>
          </p:cNvPr>
          <p:cNvSpPr/>
          <p:nvPr/>
        </p:nvSpPr>
        <p:spPr>
          <a:xfrm>
            <a:off x="10475871" y="2045243"/>
            <a:ext cx="1432226" cy="62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Treated with both drugs?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14C907-AF32-44FD-A814-532C59F599FB}"/>
              </a:ext>
            </a:extLst>
          </p:cNvPr>
          <p:cNvSpPr txBox="1"/>
          <p:nvPr/>
        </p:nvSpPr>
        <p:spPr>
          <a:xfrm>
            <a:off x="10211294" y="346951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4A0D4-4E4A-4F14-B3E5-E094829B355A}"/>
              </a:ext>
            </a:extLst>
          </p:cNvPr>
          <p:cNvCxnSpPr>
            <a:cxnSpLocks/>
            <a:stCxn id="38" idx="2"/>
            <a:endCxn id="26" idx="0"/>
          </p:cNvCxnSpPr>
          <p:nvPr/>
        </p:nvCxnSpPr>
        <p:spPr>
          <a:xfrm>
            <a:off x="11191984" y="2674054"/>
            <a:ext cx="318438" cy="4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75528E-9EA2-40BE-BEFC-7EBC8A7A7F79}"/>
              </a:ext>
            </a:extLst>
          </p:cNvPr>
          <p:cNvCxnSpPr>
            <a:stCxn id="38" idx="2"/>
            <a:endCxn id="45" idx="0"/>
          </p:cNvCxnSpPr>
          <p:nvPr/>
        </p:nvCxnSpPr>
        <p:spPr>
          <a:xfrm flipH="1">
            <a:off x="10456714" y="2674054"/>
            <a:ext cx="735270" cy="7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5D643-24BF-427F-A054-6F69D78CCA2B}"/>
              </a:ext>
            </a:extLst>
          </p:cNvPr>
          <p:cNvCxnSpPr>
            <a:cxnSpLocks/>
            <a:stCxn id="45" idx="2"/>
            <a:endCxn id="119" idx="0"/>
          </p:cNvCxnSpPr>
          <p:nvPr/>
        </p:nvCxnSpPr>
        <p:spPr>
          <a:xfrm>
            <a:off x="10456714" y="3838845"/>
            <a:ext cx="663660" cy="44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1184A89E-DA2F-4C4D-B410-2268B438B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58" y="4650328"/>
            <a:ext cx="3592363" cy="2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CD8F-0D3D-4786-84A5-433D4794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are EDA findings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F56-F1D6-4F8F-A8D6-0BD7293F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Found majority of </a:t>
            </a:r>
            <a:r>
              <a:rPr lang="en-US" sz="2400" i="1" dirty="0"/>
              <a:t>S. </a:t>
            </a:r>
            <a:r>
              <a:rPr lang="en-US" sz="2400" i="1" dirty="0" err="1"/>
              <a:t>maltophilia</a:t>
            </a:r>
            <a:r>
              <a:rPr lang="en-US" sz="2400" dirty="0"/>
              <a:t> infections to be susceptible to both drugs</a:t>
            </a:r>
          </a:p>
          <a:p>
            <a:r>
              <a:rPr lang="en-US" sz="2400" dirty="0"/>
              <a:t>Found only a portion of </a:t>
            </a:r>
            <a:r>
              <a:rPr lang="en-US" sz="2400" i="1" dirty="0"/>
              <a:t>S. </a:t>
            </a:r>
            <a:r>
              <a:rPr lang="en-US" sz="2400" i="1" dirty="0" err="1"/>
              <a:t>maltophilia</a:t>
            </a:r>
            <a:r>
              <a:rPr lang="en-US" sz="2400" dirty="0"/>
              <a:t> positive patients have been treated with active drugs (i.e. many positive cultures are probably colonization)</a:t>
            </a:r>
          </a:p>
          <a:p>
            <a:r>
              <a:rPr lang="en-US" sz="2400" dirty="0"/>
              <a:t>Inform final size of study population in order to plan for appropriate analyses</a:t>
            </a:r>
          </a:p>
        </p:txBody>
      </p:sp>
    </p:spTree>
    <p:extLst>
      <p:ext uri="{BB962C8B-B14F-4D97-AF65-F5344CB8AC3E}">
        <p14:creationId xmlns:p14="http://schemas.microsoft.com/office/powerpoint/2010/main" val="401912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A963-EBD2-403B-85D1-7619653B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Questions/ Things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F37-DE70-477F-ACFB-36B1524E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200" dirty="0"/>
              <a:t>Question</a:t>
            </a:r>
          </a:p>
          <a:p>
            <a:pPr lvl="1"/>
            <a:r>
              <a:rPr lang="en-US" dirty="0"/>
              <a:t>Are there any further exclusion criteria that I should set?</a:t>
            </a:r>
          </a:p>
          <a:p>
            <a:pPr lvl="1"/>
            <a:r>
              <a:rPr lang="en-US" dirty="0"/>
              <a:t>Are there enough people to match on propensity scores for each group?</a:t>
            </a:r>
          </a:p>
          <a:p>
            <a:r>
              <a:rPr lang="en-US" sz="2200" dirty="0"/>
              <a:t>Things to try</a:t>
            </a:r>
          </a:p>
          <a:p>
            <a:pPr lvl="1"/>
            <a:r>
              <a:rPr lang="en-US" dirty="0"/>
              <a:t>Side project: K-Nearest Neighbor (KNN) to bin culture into categories by their collection site</a:t>
            </a:r>
          </a:p>
          <a:p>
            <a:pPr lvl="1"/>
            <a:r>
              <a:rPr lang="en-US" dirty="0"/>
              <a:t>Propensity Scoring and Matching</a:t>
            </a:r>
          </a:p>
          <a:p>
            <a:pPr lvl="2"/>
            <a:r>
              <a:rPr lang="en-US" dirty="0"/>
              <a:t>Truly compare between similar groups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Mastering the craft of modelling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0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A581-392D-4E9E-AF1B-AE08A6D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from now to Demo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33AE-DB4A-40A1-A2DC-99787B41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Continue to establish exclusion criteria according to clinical knowledge and ensure cleanest cohort for analysis</a:t>
            </a:r>
          </a:p>
          <a:p>
            <a:r>
              <a:rPr lang="en-US" sz="2400" dirty="0"/>
              <a:t>Merge in additional necessary components</a:t>
            </a:r>
          </a:p>
          <a:p>
            <a:r>
              <a:rPr lang="en-US" sz="2400" dirty="0"/>
              <a:t>Meet with clinician researchers to ensure capturing correct characteristics and producing a model that makes clinical sense</a:t>
            </a:r>
          </a:p>
        </p:txBody>
      </p:sp>
    </p:spTree>
    <p:extLst>
      <p:ext uri="{BB962C8B-B14F-4D97-AF65-F5344CB8AC3E}">
        <p14:creationId xmlns:p14="http://schemas.microsoft.com/office/powerpoint/2010/main" val="3043949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1056</TotalTime>
  <Words>416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Comparing Effectiveness of 2 Antibiotics for Stenotrophomonas infections</vt:lpstr>
      <vt:lpstr>Problem/ Project</vt:lpstr>
      <vt:lpstr>Data</vt:lpstr>
      <vt:lpstr>Data Process and Findings in Exploratory Data Analysis (EDA)</vt:lpstr>
      <vt:lpstr>How are EDA findings helpful?</vt:lpstr>
      <vt:lpstr>New Questions/ Things To Try</vt:lpstr>
      <vt:lpstr>Plans from now to Demo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Lai, Elaine (NIH/NIAID) [C]</dc:creator>
  <cp:lastModifiedBy>Lai, Elaine (NIH/NIAID) [C]</cp:lastModifiedBy>
  <cp:revision>58</cp:revision>
  <dcterms:created xsi:type="dcterms:W3CDTF">2018-07-26T19:57:29Z</dcterms:created>
  <dcterms:modified xsi:type="dcterms:W3CDTF">2018-08-01T20:57:55Z</dcterms:modified>
</cp:coreProperties>
</file>