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Health center compliance and health outcomes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5823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HHS Data Science </a:t>
            </a:r>
            <a:r>
              <a:rPr lang="en-US" dirty="0" err="1" smtClean="0"/>
              <a:t>CoLab</a:t>
            </a:r>
            <a:endParaRPr lang="en-US" dirty="0" smtClean="0"/>
          </a:p>
          <a:p>
            <a:r>
              <a:rPr lang="en-US" dirty="0" smtClean="0"/>
              <a:t>Summer 2018</a:t>
            </a:r>
          </a:p>
          <a:p>
            <a:r>
              <a:rPr lang="en-US" dirty="0" smtClean="0"/>
              <a:t>Capstone Presentation</a:t>
            </a:r>
          </a:p>
          <a:p>
            <a:r>
              <a:rPr lang="en-US" dirty="0" smtClean="0"/>
              <a:t>Elizabeth McGill</a:t>
            </a:r>
          </a:p>
          <a:p>
            <a:r>
              <a:rPr lang="en-US" dirty="0" smtClean="0"/>
              <a:t>HRSA/BPHC/ONHS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3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 is the Bureau of Primary Health Care (BPHC)?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3783" y="685801"/>
            <a:ext cx="6113417" cy="5175250"/>
          </a:xfrm>
        </p:spPr>
        <p:txBody>
          <a:bodyPr>
            <a:normAutofit/>
          </a:bodyPr>
          <a:lstStyle/>
          <a:p>
            <a:r>
              <a:rPr lang="en-US" dirty="0" smtClean="0"/>
              <a:t>BPHC is a grant-making and monitoring agency, founded as a result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b="1" dirty="0"/>
              <a:t>Migrant Health Act of 1962 </a:t>
            </a:r>
            <a:r>
              <a:rPr lang="en-US" dirty="0"/>
              <a:t>and the </a:t>
            </a:r>
            <a:r>
              <a:rPr lang="en-US" b="1" dirty="0"/>
              <a:t>Economic Opportunity Act of 1964</a:t>
            </a:r>
            <a:r>
              <a:rPr lang="en-US" dirty="0"/>
              <a:t>, </a:t>
            </a:r>
            <a:r>
              <a:rPr lang="en-US" dirty="0" smtClean="0"/>
              <a:t>which </a:t>
            </a:r>
            <a:r>
              <a:rPr lang="en-US" dirty="0"/>
              <a:t>established funding for the first community-based </a:t>
            </a:r>
            <a:r>
              <a:rPr lang="en-US" dirty="0" smtClean="0"/>
              <a:t>clinic.</a:t>
            </a:r>
          </a:p>
          <a:p>
            <a:r>
              <a:rPr lang="en-US" dirty="0"/>
              <a:t>O</a:t>
            </a:r>
            <a:r>
              <a:rPr lang="en-US" dirty="0" smtClean="0"/>
              <a:t>ver </a:t>
            </a:r>
            <a:r>
              <a:rPr lang="en-US" b="1" dirty="0" smtClean="0"/>
              <a:t>1,400 </a:t>
            </a:r>
            <a:r>
              <a:rPr lang="en-US" dirty="0"/>
              <a:t>health center grant recipients operate more than </a:t>
            </a:r>
            <a:r>
              <a:rPr lang="en-US" b="1" dirty="0" smtClean="0"/>
              <a:t>12,000</a:t>
            </a:r>
            <a:r>
              <a:rPr lang="en-US" dirty="0" smtClean="0"/>
              <a:t> </a:t>
            </a:r>
            <a:r>
              <a:rPr lang="en-US" dirty="0"/>
              <a:t>community-based clinic sites in every state and territory, giving geographically isolated or economically distressed people access to preventive and primary health care</a:t>
            </a:r>
            <a:r>
              <a:rPr lang="en-US" dirty="0" smtClean="0"/>
              <a:t>.</a:t>
            </a:r>
          </a:p>
          <a:p>
            <a:r>
              <a:rPr lang="en-US" dirty="0"/>
              <a:t>Health centers are required to be located in or serve a </a:t>
            </a:r>
            <a:r>
              <a:rPr lang="en-US" b="1" dirty="0"/>
              <a:t>high-need</a:t>
            </a:r>
            <a:r>
              <a:rPr lang="en-US" dirty="0"/>
              <a:t> community </a:t>
            </a:r>
            <a:r>
              <a:rPr lang="en-US" dirty="0" smtClean="0"/>
              <a:t>and </a:t>
            </a:r>
            <a:r>
              <a:rPr lang="en-US" dirty="0"/>
              <a:t>to make their services available to all patients on a sliding scale, </a:t>
            </a:r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b="1" dirty="0"/>
              <a:t>ability to pay</a:t>
            </a:r>
            <a:r>
              <a:rPr lang="en-US" dirty="0"/>
              <a:t>. By law, health centers must be governed by </a:t>
            </a:r>
            <a:r>
              <a:rPr lang="en-US" b="1" dirty="0"/>
              <a:t>community boards </a:t>
            </a:r>
            <a:r>
              <a:rPr lang="en-US" dirty="0"/>
              <a:t>with majority patient representation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933"/>
          <a:stretch/>
        </p:blipFill>
        <p:spPr>
          <a:xfrm>
            <a:off x="376901" y="2843684"/>
            <a:ext cx="4547892" cy="401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6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3366"/>
          </a:xfrm>
        </p:spPr>
        <p:txBody>
          <a:bodyPr/>
          <a:lstStyle/>
          <a:p>
            <a:r>
              <a:rPr lang="en-US" dirty="0" smtClean="0"/>
              <a:t>Compliance and Quality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374213"/>
            <a:ext cx="4443984" cy="823912"/>
          </a:xfrm>
        </p:spPr>
        <p:txBody>
          <a:bodyPr/>
          <a:lstStyle/>
          <a:p>
            <a:r>
              <a:rPr lang="en-US" dirty="0" smtClean="0"/>
              <a:t>Compliance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198125"/>
            <a:ext cx="4443984" cy="4476995"/>
          </a:xfrm>
        </p:spPr>
        <p:txBody>
          <a:bodyPr>
            <a:normAutofit/>
          </a:bodyPr>
          <a:lstStyle/>
          <a:p>
            <a:r>
              <a:rPr lang="en-US" dirty="0" smtClean="0"/>
              <a:t>All grant recipients are required to be in compliance with BPHC’s 18 Program Requirements</a:t>
            </a:r>
          </a:p>
          <a:p>
            <a:pPr lvl="1"/>
            <a:r>
              <a:rPr lang="en-US" dirty="0" smtClean="0"/>
              <a:t>Compliance is assessed through onsite reviews and application reviews</a:t>
            </a:r>
          </a:p>
          <a:p>
            <a:pPr lvl="1"/>
            <a:r>
              <a:rPr lang="en-US" dirty="0" smtClean="0"/>
              <a:t>When non-compliance is determine, the health center has up to one year to come back into compliance with all Program Requirements</a:t>
            </a:r>
          </a:p>
          <a:p>
            <a:pPr lvl="1"/>
            <a:r>
              <a:rPr lang="en-US" b="1" dirty="0" smtClean="0"/>
              <a:t>Data source: </a:t>
            </a:r>
            <a:r>
              <a:rPr lang="en-US" dirty="0" smtClean="0"/>
              <a:t>Progressive Action Condition Compliance Report (1/1/14-12/31/16)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1374213"/>
            <a:ext cx="4443984" cy="823912"/>
          </a:xfrm>
        </p:spPr>
        <p:txBody>
          <a:bodyPr/>
          <a:lstStyle/>
          <a:p>
            <a:r>
              <a:rPr lang="en-US" dirty="0" smtClean="0"/>
              <a:t>Clinical Quality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2198125"/>
            <a:ext cx="4443984" cy="4476995"/>
          </a:xfrm>
        </p:spPr>
        <p:txBody>
          <a:bodyPr/>
          <a:lstStyle/>
          <a:p>
            <a:r>
              <a:rPr lang="en-US" dirty="0" smtClean="0"/>
              <a:t>All grant recipients are required to submit the Uniform Data System (UDS) to BPHC annually</a:t>
            </a:r>
          </a:p>
          <a:p>
            <a:pPr lvl="1"/>
            <a:r>
              <a:rPr lang="en-US" dirty="0" smtClean="0"/>
              <a:t>UDS provides an annual look-back of both clinical and financial quality measures</a:t>
            </a:r>
          </a:p>
          <a:p>
            <a:pPr lvl="1"/>
            <a:r>
              <a:rPr lang="en-US" dirty="0" smtClean="0"/>
              <a:t>12/16 of the clinical measures are linked with CMS </a:t>
            </a:r>
            <a:r>
              <a:rPr lang="en-US" dirty="0" err="1" smtClean="0"/>
              <a:t>eCQMs</a:t>
            </a:r>
            <a:endParaRPr lang="en-US" dirty="0" smtClean="0"/>
          </a:p>
          <a:p>
            <a:pPr lvl="1"/>
            <a:r>
              <a:rPr lang="en-US" b="1" dirty="0" smtClean="0"/>
              <a:t>Data source: </a:t>
            </a:r>
            <a:r>
              <a:rPr lang="en-US" dirty="0" smtClean="0"/>
              <a:t>UDS Three-Year Trend Report (1/1/14-12/31/16)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408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8680"/>
          </a:xfrm>
        </p:spPr>
        <p:txBody>
          <a:bodyPr>
            <a:no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4480"/>
            <a:ext cx="9601200" cy="4312920"/>
          </a:xfrm>
        </p:spPr>
        <p:txBody>
          <a:bodyPr/>
          <a:lstStyle/>
          <a:p>
            <a:r>
              <a:rPr lang="en-US" dirty="0"/>
              <a:t>Routinely </a:t>
            </a:r>
            <a:r>
              <a:rPr lang="en-US" b="1" dirty="0"/>
              <a:t>compliant</a:t>
            </a:r>
            <a:r>
              <a:rPr lang="en-US" dirty="0"/>
              <a:t> health centers achieve higher </a:t>
            </a:r>
            <a:r>
              <a:rPr lang="en-US" b="1" dirty="0"/>
              <a:t>quality</a:t>
            </a:r>
            <a:r>
              <a:rPr lang="en-US" dirty="0"/>
              <a:t> patient outcomes when compared to routinely non-compliant health </a:t>
            </a:r>
            <a:r>
              <a:rPr lang="en-US" dirty="0" smtClean="0"/>
              <a:t>centers</a:t>
            </a:r>
          </a:p>
          <a:p>
            <a:pPr lvl="1"/>
            <a:r>
              <a:rPr lang="en-US" dirty="0" smtClean="0"/>
              <a:t>Compliance is determined by BPHC’s Program Requirements (based on statutory regulation), but helping health centers delivery high-quality health care is ultimately the intent of the program</a:t>
            </a:r>
          </a:p>
          <a:p>
            <a:pPr marL="530352" lvl="1" indent="0">
              <a:buNone/>
            </a:pPr>
            <a:endParaRPr lang="en-US" dirty="0" smtClean="0"/>
          </a:p>
          <a:p>
            <a:r>
              <a:rPr lang="en-US" b="1" dirty="0" smtClean="0"/>
              <a:t>Bureau-wide impact</a:t>
            </a:r>
            <a:endParaRPr lang="en-US" dirty="0" smtClean="0"/>
          </a:p>
          <a:p>
            <a:pPr lvl="1"/>
            <a:r>
              <a:rPr lang="en-US" dirty="0" smtClean="0"/>
              <a:t>Recently created compliance-focused office</a:t>
            </a:r>
          </a:p>
          <a:p>
            <a:pPr lvl="1"/>
            <a:r>
              <a:rPr lang="en-US" dirty="0" smtClean="0"/>
              <a:t>Results may impact grant monitoring (60% of BPHC staff)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9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</p:spPr>
        <p:txBody>
          <a:bodyPr/>
          <a:lstStyle/>
          <a:p>
            <a:r>
              <a:rPr lang="en-US" dirty="0" smtClean="0"/>
              <a:t>Drilling down into the data…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436914"/>
            <a:ext cx="4443984" cy="823912"/>
          </a:xfrm>
        </p:spPr>
        <p:txBody>
          <a:bodyPr/>
          <a:lstStyle/>
          <a:p>
            <a:r>
              <a:rPr lang="en-US" dirty="0" smtClean="0"/>
              <a:t>Compliance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260827"/>
            <a:ext cx="4443984" cy="4414292"/>
          </a:xfrm>
        </p:spPr>
        <p:txBody>
          <a:bodyPr/>
          <a:lstStyle/>
          <a:p>
            <a:r>
              <a:rPr lang="en-US" dirty="0" smtClean="0"/>
              <a:t>Data Source: Progressive </a:t>
            </a:r>
            <a:r>
              <a:rPr lang="en-US" dirty="0"/>
              <a:t>Action Condition Compliance </a:t>
            </a:r>
            <a:r>
              <a:rPr lang="en-US" dirty="0" smtClean="0"/>
              <a:t>Report</a:t>
            </a:r>
          </a:p>
          <a:p>
            <a:pPr lvl="1"/>
            <a:r>
              <a:rPr lang="en-US" dirty="0" smtClean="0"/>
              <a:t>For conditions placed between 1/1/14 and 12/31/16</a:t>
            </a:r>
          </a:p>
          <a:p>
            <a:r>
              <a:rPr lang="en-US" dirty="0" smtClean="0"/>
              <a:t>Variables:</a:t>
            </a:r>
          </a:p>
          <a:p>
            <a:pPr lvl="1"/>
            <a:r>
              <a:rPr lang="en-US" dirty="0" smtClean="0"/>
              <a:t>53 possible conditions (areas of non-compliance)</a:t>
            </a:r>
          </a:p>
          <a:p>
            <a:pPr lvl="1"/>
            <a:r>
              <a:rPr lang="en-US" dirty="0" smtClean="0"/>
              <a:t>12/53 conditions are related to clinical care</a:t>
            </a:r>
          </a:p>
          <a:p>
            <a:pPr lvl="1"/>
            <a:r>
              <a:rPr lang="en-US" dirty="0" smtClean="0"/>
              <a:t>Independent variables</a:t>
            </a:r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1436914"/>
            <a:ext cx="4443984" cy="823912"/>
          </a:xfrm>
        </p:spPr>
        <p:txBody>
          <a:bodyPr/>
          <a:lstStyle/>
          <a:p>
            <a:r>
              <a:rPr lang="en-US" dirty="0" smtClean="0"/>
              <a:t>Clinical Quality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2260826"/>
            <a:ext cx="4443984" cy="44142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source: UDS Three-Year Trend Report </a:t>
            </a:r>
            <a:endParaRPr lang="en-US" dirty="0" smtClean="0"/>
          </a:p>
          <a:p>
            <a:pPr lvl="1"/>
            <a:r>
              <a:rPr lang="en-US" dirty="0" smtClean="0"/>
              <a:t>For UDS data related to years: 2014, 2015, &amp; 2016</a:t>
            </a:r>
            <a:endParaRPr lang="en-US" dirty="0"/>
          </a:p>
          <a:p>
            <a:r>
              <a:rPr lang="en-US" dirty="0"/>
              <a:t>12/16 of the clinical measures are linked with CMS </a:t>
            </a:r>
            <a:r>
              <a:rPr lang="en-US" dirty="0" err="1"/>
              <a:t>eCQMs</a:t>
            </a:r>
            <a:endParaRPr lang="en-US" dirty="0"/>
          </a:p>
          <a:p>
            <a:pPr lvl="1"/>
            <a:r>
              <a:rPr lang="en-US" dirty="0" smtClean="0"/>
              <a:t>Will eliminate the diabetes measure</a:t>
            </a:r>
          </a:p>
          <a:p>
            <a:pPr lvl="1"/>
            <a:r>
              <a:rPr lang="en-US" dirty="0" smtClean="0"/>
              <a:t>Independent variables</a:t>
            </a:r>
          </a:p>
          <a:p>
            <a:r>
              <a:rPr lang="en-US" dirty="0" smtClean="0"/>
              <a:t>Adjusted Quartile Rankings</a:t>
            </a:r>
          </a:p>
          <a:p>
            <a:pPr lvl="1"/>
            <a:r>
              <a:rPr lang="en-US" dirty="0" smtClean="0"/>
              <a:t>Compare health center to health center, controlling for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4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0"/>
            <a:ext cx="5212080" cy="59893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Unsupervised</a:t>
            </a:r>
          </a:p>
          <a:p>
            <a:pPr lvl="1"/>
            <a:r>
              <a:rPr lang="en-US" dirty="0" smtClean="0"/>
              <a:t>Both compliance and quality are input variables</a:t>
            </a:r>
          </a:p>
          <a:p>
            <a:pPr lvl="1"/>
            <a:r>
              <a:rPr lang="en-US" dirty="0" smtClean="0"/>
              <a:t>Do not know the relationship between compliance and quality</a:t>
            </a:r>
          </a:p>
          <a:p>
            <a:r>
              <a:rPr lang="en-US" dirty="0" smtClean="0"/>
              <a:t>Association</a:t>
            </a:r>
          </a:p>
          <a:p>
            <a:pPr lvl="1"/>
            <a:r>
              <a:rPr lang="en-US" dirty="0" smtClean="0"/>
              <a:t>Are compliance and quality related?</a:t>
            </a:r>
          </a:p>
          <a:p>
            <a:r>
              <a:rPr lang="en-US" dirty="0" smtClean="0"/>
              <a:t>Regression statistics</a:t>
            </a:r>
          </a:p>
          <a:p>
            <a:pPr lvl="1"/>
            <a:r>
              <a:rPr lang="en-US" dirty="0" smtClean="0"/>
              <a:t>How does compliance account for clinical outcomes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Independent variables: clinical quality metrics</a:t>
            </a:r>
          </a:p>
          <a:p>
            <a:pPr lvl="1"/>
            <a:r>
              <a:rPr lang="en-US" dirty="0" smtClean="0"/>
              <a:t>Dependent variables: number and types of conditions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Controlling for other variables</a:t>
            </a:r>
          </a:p>
          <a:p>
            <a:pPr lvl="1"/>
            <a:r>
              <a:rPr lang="en-US" dirty="0" smtClean="0"/>
              <a:t>Coding in R</a:t>
            </a:r>
            <a:endParaRPr lang="en-US" dirty="0"/>
          </a:p>
        </p:txBody>
      </p:sp>
      <p:pic>
        <p:nvPicPr>
          <p:cNvPr id="6" name="Picture 5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5577"/>
            <a:ext cx="5303520" cy="16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3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82" y="1463040"/>
            <a:ext cx="11352661" cy="415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381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86</TotalTime>
  <Words>474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Health center compliance and health outcomes</vt:lpstr>
      <vt:lpstr>What is the Bureau of Primary Health Care (BPHC)?</vt:lpstr>
      <vt:lpstr>Compliance and Quality</vt:lpstr>
      <vt:lpstr>Problem Statement</vt:lpstr>
      <vt:lpstr>Drilling down into the data…</vt:lpstr>
      <vt:lpstr>Method</vt:lpstr>
      <vt:lpstr>Timeline</vt:lpstr>
    </vt:vector>
  </TitlesOfParts>
  <Company>HRSA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center compliance and health outcomes</dc:title>
  <dc:creator>McGill, Elizabeth (HRSA)</dc:creator>
  <cp:lastModifiedBy>McGill, Elizabeth (HRSA)</cp:lastModifiedBy>
  <cp:revision>20</cp:revision>
  <dcterms:created xsi:type="dcterms:W3CDTF">2018-06-25T16:31:58Z</dcterms:created>
  <dcterms:modified xsi:type="dcterms:W3CDTF">2018-06-26T16:55:53Z</dcterms:modified>
</cp:coreProperties>
</file>