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69" r:id="rId2"/>
    <p:sldId id="288" r:id="rId3"/>
    <p:sldId id="262" r:id="rId4"/>
    <p:sldId id="286" r:id="rId5"/>
    <p:sldId id="28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528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pos="7152" userDrawn="1">
          <p15:clr>
            <a:srgbClr val="A4A3A4"/>
          </p15:clr>
        </p15:guide>
        <p15:guide id="5" pos="1800" userDrawn="1">
          <p15:clr>
            <a:srgbClr val="A4A3A4"/>
          </p15:clr>
        </p15:guide>
        <p15:guide id="6" pos="5856" userDrawn="1">
          <p15:clr>
            <a:srgbClr val="A4A3A4"/>
          </p15:clr>
        </p15:guide>
        <p15:guide id="7" orient="horz" pos="432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  <p15:guide id="9" orient="horz" pos="1152" userDrawn="1">
          <p15:clr>
            <a:srgbClr val="A4A3A4"/>
          </p15:clr>
        </p15:guide>
        <p15:guide id="10" orient="horz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ECE"/>
    <a:srgbClr val="800000"/>
    <a:srgbClr val="C5E0B4"/>
    <a:srgbClr val="BD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3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08" y="72"/>
      </p:cViewPr>
      <p:guideLst>
        <p:guide orient="horz" pos="2184"/>
        <p:guide pos="528"/>
        <p:guide pos="3940"/>
        <p:guide pos="7152"/>
        <p:guide pos="1800"/>
        <p:guide pos="5856"/>
        <p:guide orient="horz" pos="432"/>
        <p:guide orient="horz" pos="3864"/>
        <p:guide orient="horz" pos="1152"/>
        <p:guide orient="horz"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C8AC83-CCDD-F241-8273-1D5CB1887E65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CDFFAE-DDE1-5145-A36B-3F12EED4E2B3}">
      <dgm:prSet phldrT="[Text]" custT="1"/>
      <dgm:spPr>
        <a:solidFill>
          <a:srgbClr val="800000"/>
        </a:solidFill>
      </dgm:spPr>
      <dgm:t>
        <a:bodyPr/>
        <a:lstStyle/>
        <a:p>
          <a:r>
            <a:rPr lang="en-US" sz="1800" b="1" dirty="0" smtClean="0">
              <a:latin typeface="Tahoma" charset="0"/>
              <a:ea typeface="Tahoma" charset="0"/>
              <a:cs typeface="Tahoma" charset="0"/>
            </a:rPr>
            <a:t>Preparing the Dataset</a:t>
          </a:r>
          <a:endParaRPr lang="en-US" sz="1800" b="1" dirty="0">
            <a:latin typeface="Tahoma" charset="0"/>
            <a:ea typeface="Tahoma" charset="0"/>
            <a:cs typeface="Tahoma" charset="0"/>
          </a:endParaRPr>
        </a:p>
      </dgm:t>
    </dgm:pt>
    <dgm:pt modelId="{FFB24B98-D6E1-104E-8FBF-80953024D9F7}" type="parTrans" cxnId="{0BC86121-D022-2C48-A66C-FB28BE9E1042}">
      <dgm:prSet/>
      <dgm:spPr/>
      <dgm:t>
        <a:bodyPr/>
        <a:lstStyle/>
        <a:p>
          <a:endParaRPr lang="en-US"/>
        </a:p>
      </dgm:t>
    </dgm:pt>
    <dgm:pt modelId="{41C16614-A977-8342-896A-38D1865B2B1B}" type="sibTrans" cxnId="{0BC86121-D022-2C48-A66C-FB28BE9E1042}">
      <dgm:prSet/>
      <dgm:spPr/>
      <dgm:t>
        <a:bodyPr/>
        <a:lstStyle/>
        <a:p>
          <a:endParaRPr lang="en-US"/>
        </a:p>
      </dgm:t>
    </dgm:pt>
    <dgm:pt modelId="{C2A7E281-B8EC-4F49-A21F-10A5A3D57FA9}">
      <dgm:prSet phldrT="[Text]"/>
      <dgm:spPr>
        <a:solidFill>
          <a:srgbClr val="FACECE">
            <a:alpha val="90000"/>
          </a:srgbClr>
        </a:solidFill>
      </dgm:spPr>
      <dgm:t>
        <a:bodyPr/>
        <a:lstStyle/>
        <a:p>
          <a:r>
            <a:rPr lang="en-US" dirty="0" smtClean="0"/>
            <a:t>EDA and Cleaning</a:t>
          </a:r>
          <a:endParaRPr lang="en-US" dirty="0"/>
        </a:p>
      </dgm:t>
    </dgm:pt>
    <dgm:pt modelId="{D4C35B02-CF31-0448-8BC3-572B9E8539F0}" type="parTrans" cxnId="{0C53EDD2-7D09-1E42-844C-25DE1844A338}">
      <dgm:prSet/>
      <dgm:spPr/>
      <dgm:t>
        <a:bodyPr/>
        <a:lstStyle/>
        <a:p>
          <a:endParaRPr lang="en-US"/>
        </a:p>
      </dgm:t>
    </dgm:pt>
    <dgm:pt modelId="{8B0C7385-4600-6E4A-9B67-9B362FD20039}" type="sibTrans" cxnId="{0C53EDD2-7D09-1E42-844C-25DE1844A338}">
      <dgm:prSet/>
      <dgm:spPr/>
      <dgm:t>
        <a:bodyPr/>
        <a:lstStyle/>
        <a:p>
          <a:endParaRPr lang="en-US"/>
        </a:p>
      </dgm:t>
    </dgm:pt>
    <dgm:pt modelId="{3991F91E-8FFF-214D-9DCD-4D8F5CC82C3A}">
      <dgm:prSet phldrT="[Text]"/>
      <dgm:spPr>
        <a:solidFill>
          <a:srgbClr val="FACECE">
            <a:alpha val="90000"/>
          </a:srgbClr>
        </a:solidFill>
      </dgm:spPr>
      <dgm:t>
        <a:bodyPr/>
        <a:lstStyle/>
        <a:p>
          <a:r>
            <a:rPr lang="en-US" dirty="0" smtClean="0"/>
            <a:t>Selecting Variables: Count of Benes, Quality Score, &amp; Avg. Savings</a:t>
          </a:r>
          <a:endParaRPr lang="en-US" dirty="0"/>
        </a:p>
      </dgm:t>
    </dgm:pt>
    <dgm:pt modelId="{460CDC1F-C74C-544B-8010-32777C82A46D}" type="parTrans" cxnId="{A8EC3FBE-C08C-EC40-BAB5-B25E56492DB3}">
      <dgm:prSet/>
      <dgm:spPr/>
      <dgm:t>
        <a:bodyPr/>
        <a:lstStyle/>
        <a:p>
          <a:endParaRPr lang="en-US"/>
        </a:p>
      </dgm:t>
    </dgm:pt>
    <dgm:pt modelId="{C8FF1CFD-D5BC-2C4C-AA9D-3A8A6B9A04D7}" type="sibTrans" cxnId="{A8EC3FBE-C08C-EC40-BAB5-B25E56492DB3}">
      <dgm:prSet/>
      <dgm:spPr/>
      <dgm:t>
        <a:bodyPr/>
        <a:lstStyle/>
        <a:p>
          <a:endParaRPr lang="en-US"/>
        </a:p>
      </dgm:t>
    </dgm:pt>
    <dgm:pt modelId="{A788843B-C35E-6149-A557-28B7DE0A342F}">
      <dgm:prSet phldrT="[Text]" custT="1"/>
      <dgm:spPr>
        <a:solidFill>
          <a:srgbClr val="800000"/>
        </a:solidFill>
      </dgm:spPr>
      <dgm:t>
        <a:bodyPr/>
        <a:lstStyle/>
        <a:p>
          <a:r>
            <a:rPr lang="en-US" sz="1800" b="1" dirty="0" smtClean="0">
              <a:latin typeface="Tahoma" charset="0"/>
              <a:ea typeface="Tahoma" charset="0"/>
              <a:cs typeface="Tahoma" charset="0"/>
            </a:rPr>
            <a:t>Clustering</a:t>
          </a:r>
          <a:endParaRPr lang="en-US" sz="1800" b="1" dirty="0">
            <a:latin typeface="Tahoma" charset="0"/>
            <a:ea typeface="Tahoma" charset="0"/>
            <a:cs typeface="Tahoma" charset="0"/>
          </a:endParaRPr>
        </a:p>
      </dgm:t>
    </dgm:pt>
    <dgm:pt modelId="{90454FFE-247D-2346-BE5C-BE7A39FD0A40}" type="parTrans" cxnId="{2E662759-B6B1-A040-9635-9A3AF474D89C}">
      <dgm:prSet/>
      <dgm:spPr/>
      <dgm:t>
        <a:bodyPr/>
        <a:lstStyle/>
        <a:p>
          <a:endParaRPr lang="en-US"/>
        </a:p>
      </dgm:t>
    </dgm:pt>
    <dgm:pt modelId="{0324657B-34EF-0C4C-9986-D08EEF43DE08}" type="sibTrans" cxnId="{2E662759-B6B1-A040-9635-9A3AF474D89C}">
      <dgm:prSet/>
      <dgm:spPr/>
      <dgm:t>
        <a:bodyPr/>
        <a:lstStyle/>
        <a:p>
          <a:endParaRPr lang="en-US"/>
        </a:p>
      </dgm:t>
    </dgm:pt>
    <dgm:pt modelId="{69ABB454-6BB8-B04B-838C-C3CD8FE43FA9}">
      <dgm:prSet phldrT="[Text]"/>
      <dgm:spPr>
        <a:solidFill>
          <a:srgbClr val="FACECE">
            <a:alpha val="90000"/>
          </a:srgbClr>
        </a:solidFill>
      </dgm:spPr>
      <dgm:t>
        <a:bodyPr/>
        <a:lstStyle/>
        <a:p>
          <a:r>
            <a:rPr lang="en-US" dirty="0" err="1" smtClean="0"/>
            <a:t>KMeans</a:t>
          </a:r>
          <a:endParaRPr lang="en-US" dirty="0"/>
        </a:p>
      </dgm:t>
    </dgm:pt>
    <dgm:pt modelId="{29B5CC3C-8A58-784E-B445-E9C15C14DA3F}" type="parTrans" cxnId="{7E22A9CF-67F5-6B40-9793-D8AF2ABB19F6}">
      <dgm:prSet/>
      <dgm:spPr/>
      <dgm:t>
        <a:bodyPr/>
        <a:lstStyle/>
        <a:p>
          <a:endParaRPr lang="en-US"/>
        </a:p>
      </dgm:t>
    </dgm:pt>
    <dgm:pt modelId="{0A1318FA-A83E-AA42-88C7-318B14C2FFC9}" type="sibTrans" cxnId="{7E22A9CF-67F5-6B40-9793-D8AF2ABB19F6}">
      <dgm:prSet/>
      <dgm:spPr/>
      <dgm:t>
        <a:bodyPr/>
        <a:lstStyle/>
        <a:p>
          <a:endParaRPr lang="en-US"/>
        </a:p>
      </dgm:t>
    </dgm:pt>
    <dgm:pt modelId="{182A802A-06A8-5849-BA6D-C99F249C83B5}">
      <dgm:prSet phldrT="[Text]"/>
      <dgm:spPr>
        <a:solidFill>
          <a:srgbClr val="FACECE">
            <a:alpha val="90000"/>
          </a:srgbClr>
        </a:solidFill>
      </dgm:spPr>
      <dgm:t>
        <a:bodyPr/>
        <a:lstStyle/>
        <a:p>
          <a:r>
            <a:rPr lang="en-US" dirty="0" smtClean="0"/>
            <a:t>N = 4</a:t>
          </a:r>
          <a:endParaRPr lang="en-US" dirty="0"/>
        </a:p>
      </dgm:t>
    </dgm:pt>
    <dgm:pt modelId="{0E77DD75-4CDA-F445-B5D1-B84A6F05EB1D}" type="parTrans" cxnId="{0953823E-C8C8-8B48-B612-AF9301365A24}">
      <dgm:prSet/>
      <dgm:spPr/>
      <dgm:t>
        <a:bodyPr/>
        <a:lstStyle/>
        <a:p>
          <a:endParaRPr lang="en-US"/>
        </a:p>
      </dgm:t>
    </dgm:pt>
    <dgm:pt modelId="{0125B4D7-E826-4F41-948B-921487E8BE00}" type="sibTrans" cxnId="{0953823E-C8C8-8B48-B612-AF9301365A24}">
      <dgm:prSet/>
      <dgm:spPr/>
      <dgm:t>
        <a:bodyPr/>
        <a:lstStyle/>
        <a:p>
          <a:endParaRPr lang="en-US"/>
        </a:p>
      </dgm:t>
    </dgm:pt>
    <dgm:pt modelId="{717C7437-4476-704B-9206-21CDCB6F8E58}">
      <dgm:prSet phldrT="[Text]" custT="1"/>
      <dgm:spPr>
        <a:solidFill>
          <a:srgbClr val="800000"/>
        </a:solidFill>
      </dgm:spPr>
      <dgm:t>
        <a:bodyPr/>
        <a:lstStyle/>
        <a:p>
          <a:r>
            <a:rPr lang="en-US" sz="1800" b="1" dirty="0" smtClean="0">
              <a:latin typeface="Tahoma" charset="0"/>
              <a:ea typeface="Tahoma" charset="0"/>
              <a:cs typeface="Tahoma" charset="0"/>
            </a:rPr>
            <a:t>Final Analysis</a:t>
          </a:r>
          <a:endParaRPr lang="en-US" sz="1800" b="1" dirty="0">
            <a:latin typeface="Tahoma" charset="0"/>
            <a:ea typeface="Tahoma" charset="0"/>
            <a:cs typeface="Tahoma" charset="0"/>
          </a:endParaRPr>
        </a:p>
      </dgm:t>
    </dgm:pt>
    <dgm:pt modelId="{C0ADDFAF-6B3B-4542-A6C1-E12CA5D70683}" type="parTrans" cxnId="{6FC85771-D97D-8049-A80B-E996B95728F4}">
      <dgm:prSet/>
      <dgm:spPr/>
      <dgm:t>
        <a:bodyPr/>
        <a:lstStyle/>
        <a:p>
          <a:endParaRPr lang="en-US"/>
        </a:p>
      </dgm:t>
    </dgm:pt>
    <dgm:pt modelId="{6C2DB3FC-432F-D64D-B0D0-8308C63F5698}" type="sibTrans" cxnId="{6FC85771-D97D-8049-A80B-E996B95728F4}">
      <dgm:prSet/>
      <dgm:spPr/>
      <dgm:t>
        <a:bodyPr/>
        <a:lstStyle/>
        <a:p>
          <a:endParaRPr lang="en-US"/>
        </a:p>
      </dgm:t>
    </dgm:pt>
    <dgm:pt modelId="{249513EF-A3DA-5C49-85A4-4D7C3DC0DE04}">
      <dgm:prSet phldrT="[Text]"/>
      <dgm:spPr>
        <a:solidFill>
          <a:srgbClr val="FACECE">
            <a:alpha val="90000"/>
          </a:srgbClr>
        </a:solidFill>
      </dgm:spPr>
      <dgm:t>
        <a:bodyPr/>
        <a:lstStyle/>
        <a:p>
          <a:r>
            <a:rPr lang="en-US" dirty="0" smtClean="0"/>
            <a:t>Combining the cluster data and the original dataset</a:t>
          </a:r>
          <a:endParaRPr lang="en-US" dirty="0"/>
        </a:p>
      </dgm:t>
    </dgm:pt>
    <dgm:pt modelId="{701B139E-C4CA-E345-A7F7-479D9E7CE9FB}" type="parTrans" cxnId="{3F89041A-34C2-6747-B95C-E991433619D3}">
      <dgm:prSet/>
      <dgm:spPr/>
      <dgm:t>
        <a:bodyPr/>
        <a:lstStyle/>
        <a:p>
          <a:endParaRPr lang="en-US"/>
        </a:p>
      </dgm:t>
    </dgm:pt>
    <dgm:pt modelId="{AA86E6A2-885A-5649-97D4-767A1F9D0825}" type="sibTrans" cxnId="{3F89041A-34C2-6747-B95C-E991433619D3}">
      <dgm:prSet/>
      <dgm:spPr/>
      <dgm:t>
        <a:bodyPr/>
        <a:lstStyle/>
        <a:p>
          <a:endParaRPr lang="en-US"/>
        </a:p>
      </dgm:t>
    </dgm:pt>
    <dgm:pt modelId="{B588D2A3-7BFD-D645-9915-A7AFC95DFE0F}">
      <dgm:prSet phldrT="[Text]"/>
      <dgm:spPr>
        <a:solidFill>
          <a:srgbClr val="FACECE">
            <a:alpha val="90000"/>
          </a:srgbClr>
        </a:solidFill>
      </dgm:spPr>
      <dgm:t>
        <a:bodyPr/>
        <a:lstStyle/>
        <a:p>
          <a:r>
            <a:rPr lang="en-US" dirty="0" smtClean="0"/>
            <a:t>Looking for trends</a:t>
          </a:r>
          <a:endParaRPr lang="en-US" dirty="0"/>
        </a:p>
      </dgm:t>
    </dgm:pt>
    <dgm:pt modelId="{965838E5-FFE4-9B49-BF8A-A1C32713BC9C}" type="parTrans" cxnId="{35970577-2E56-6940-A877-1C5725931EAB}">
      <dgm:prSet/>
      <dgm:spPr/>
      <dgm:t>
        <a:bodyPr/>
        <a:lstStyle/>
        <a:p>
          <a:endParaRPr lang="en-US"/>
        </a:p>
      </dgm:t>
    </dgm:pt>
    <dgm:pt modelId="{F204D061-3374-ED42-A11B-B2D916A4325E}" type="sibTrans" cxnId="{35970577-2E56-6940-A877-1C5725931EAB}">
      <dgm:prSet/>
      <dgm:spPr/>
      <dgm:t>
        <a:bodyPr/>
        <a:lstStyle/>
        <a:p>
          <a:endParaRPr lang="en-US"/>
        </a:p>
      </dgm:t>
    </dgm:pt>
    <dgm:pt modelId="{DA1AF9AE-5BC6-CC40-810D-B3506E405FE9}" type="pres">
      <dgm:prSet presAssocID="{9AC8AC83-CCDD-F241-8273-1D5CB1887E65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0DC801B-B18C-BF4D-92FE-5CA633228C8E}" type="pres">
      <dgm:prSet presAssocID="{C2CDFFAE-DDE1-5145-A36B-3F12EED4E2B3}" presName="horFlow" presStyleCnt="0"/>
      <dgm:spPr/>
    </dgm:pt>
    <dgm:pt modelId="{EC160967-1661-1B4C-B8AA-E1E803B9E440}" type="pres">
      <dgm:prSet presAssocID="{C2CDFFAE-DDE1-5145-A36B-3F12EED4E2B3}" presName="bigChev" presStyleLbl="node1" presStyleIdx="0" presStyleCnt="3"/>
      <dgm:spPr/>
      <dgm:t>
        <a:bodyPr/>
        <a:lstStyle/>
        <a:p>
          <a:endParaRPr lang="en-US"/>
        </a:p>
      </dgm:t>
    </dgm:pt>
    <dgm:pt modelId="{329C9568-292F-734D-9DFF-4D267FF76A41}" type="pres">
      <dgm:prSet presAssocID="{D4C35B02-CF31-0448-8BC3-572B9E8539F0}" presName="parTrans" presStyleCnt="0"/>
      <dgm:spPr/>
    </dgm:pt>
    <dgm:pt modelId="{70E0DB9C-A75F-AA47-9B5B-170C18977348}" type="pres">
      <dgm:prSet presAssocID="{C2A7E281-B8EC-4F49-A21F-10A5A3D57FA9}" presName="node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7126FA-A963-C24C-A3E1-262FF7442FC7}" type="pres">
      <dgm:prSet presAssocID="{8B0C7385-4600-6E4A-9B67-9B362FD20039}" presName="sibTrans" presStyleCnt="0"/>
      <dgm:spPr/>
    </dgm:pt>
    <dgm:pt modelId="{2CE1D8FA-EC97-BD47-BDF4-EA3381C52B93}" type="pres">
      <dgm:prSet presAssocID="{3991F91E-8FFF-214D-9DCD-4D8F5CC82C3A}" presName="node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A11B5-7E96-5443-B6A6-5143285AE2B6}" type="pres">
      <dgm:prSet presAssocID="{C2CDFFAE-DDE1-5145-A36B-3F12EED4E2B3}" presName="vSp" presStyleCnt="0"/>
      <dgm:spPr/>
    </dgm:pt>
    <dgm:pt modelId="{DD3EB083-38BE-DE47-A40D-42CE600AE79C}" type="pres">
      <dgm:prSet presAssocID="{A788843B-C35E-6149-A557-28B7DE0A342F}" presName="horFlow" presStyleCnt="0"/>
      <dgm:spPr/>
    </dgm:pt>
    <dgm:pt modelId="{DA0DD3EF-DD63-AF49-91F5-B66DA7798A19}" type="pres">
      <dgm:prSet presAssocID="{A788843B-C35E-6149-A557-28B7DE0A342F}" presName="bigChev" presStyleLbl="node1" presStyleIdx="1" presStyleCnt="3"/>
      <dgm:spPr/>
      <dgm:t>
        <a:bodyPr/>
        <a:lstStyle/>
        <a:p>
          <a:endParaRPr lang="en-US"/>
        </a:p>
      </dgm:t>
    </dgm:pt>
    <dgm:pt modelId="{CD02E10F-726C-7844-9CDC-D296FC8394A3}" type="pres">
      <dgm:prSet presAssocID="{29B5CC3C-8A58-784E-B445-E9C15C14DA3F}" presName="parTrans" presStyleCnt="0"/>
      <dgm:spPr/>
    </dgm:pt>
    <dgm:pt modelId="{1B2B1DB8-1215-EB40-AF86-D82B23D47833}" type="pres">
      <dgm:prSet presAssocID="{69ABB454-6BB8-B04B-838C-C3CD8FE43FA9}" presName="node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CC5ED-7E5A-8741-8D66-5C93ACD65D51}" type="pres">
      <dgm:prSet presAssocID="{0A1318FA-A83E-AA42-88C7-318B14C2FFC9}" presName="sibTrans" presStyleCnt="0"/>
      <dgm:spPr/>
    </dgm:pt>
    <dgm:pt modelId="{4B5ABB94-2FB1-9049-956F-91C381B128BC}" type="pres">
      <dgm:prSet presAssocID="{182A802A-06A8-5849-BA6D-C99F249C83B5}" presName="node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603C08-6BAF-6040-806F-6CF17DD1FD5B}" type="pres">
      <dgm:prSet presAssocID="{A788843B-C35E-6149-A557-28B7DE0A342F}" presName="vSp" presStyleCnt="0"/>
      <dgm:spPr/>
    </dgm:pt>
    <dgm:pt modelId="{13E97239-5833-F84D-AD92-A31EEB362013}" type="pres">
      <dgm:prSet presAssocID="{717C7437-4476-704B-9206-21CDCB6F8E58}" presName="horFlow" presStyleCnt="0"/>
      <dgm:spPr/>
    </dgm:pt>
    <dgm:pt modelId="{284F755F-3626-244A-9648-78D64EA523EE}" type="pres">
      <dgm:prSet presAssocID="{717C7437-4476-704B-9206-21CDCB6F8E58}" presName="bigChev" presStyleLbl="node1" presStyleIdx="2" presStyleCnt="3"/>
      <dgm:spPr/>
      <dgm:t>
        <a:bodyPr/>
        <a:lstStyle/>
        <a:p>
          <a:endParaRPr lang="en-US"/>
        </a:p>
      </dgm:t>
    </dgm:pt>
    <dgm:pt modelId="{42280C9D-4141-7F4C-BD04-C85763BE1E3F}" type="pres">
      <dgm:prSet presAssocID="{701B139E-C4CA-E345-A7F7-479D9E7CE9FB}" presName="parTrans" presStyleCnt="0"/>
      <dgm:spPr/>
    </dgm:pt>
    <dgm:pt modelId="{B1B3B24C-5659-1043-AA76-D3810D19555A}" type="pres">
      <dgm:prSet presAssocID="{249513EF-A3DA-5C49-85A4-4D7C3DC0DE04}" presName="node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8A14C-7D32-8648-A06F-4E694DBBC32D}" type="pres">
      <dgm:prSet presAssocID="{AA86E6A2-885A-5649-97D4-767A1F9D0825}" presName="sibTrans" presStyleCnt="0"/>
      <dgm:spPr/>
    </dgm:pt>
    <dgm:pt modelId="{19EF5A1D-F7A4-4D46-A674-C7DEC44D07EE}" type="pres">
      <dgm:prSet presAssocID="{B588D2A3-7BFD-D645-9915-A7AFC95DFE0F}" presName="node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22A9CF-67F5-6B40-9793-D8AF2ABB19F6}" srcId="{A788843B-C35E-6149-A557-28B7DE0A342F}" destId="{69ABB454-6BB8-B04B-838C-C3CD8FE43FA9}" srcOrd="0" destOrd="0" parTransId="{29B5CC3C-8A58-784E-B445-E9C15C14DA3F}" sibTransId="{0A1318FA-A83E-AA42-88C7-318B14C2FFC9}"/>
    <dgm:cxn modelId="{9B85AB2C-8145-1048-9768-A068CB2F3721}" type="presOf" srcId="{A788843B-C35E-6149-A557-28B7DE0A342F}" destId="{DA0DD3EF-DD63-AF49-91F5-B66DA7798A19}" srcOrd="0" destOrd="0" presId="urn:microsoft.com/office/officeart/2005/8/layout/lProcess3"/>
    <dgm:cxn modelId="{9ED55578-D10D-5546-9A55-56AD25564893}" type="presOf" srcId="{C2A7E281-B8EC-4F49-A21F-10A5A3D57FA9}" destId="{70E0DB9C-A75F-AA47-9B5B-170C18977348}" srcOrd="0" destOrd="0" presId="urn:microsoft.com/office/officeart/2005/8/layout/lProcess3"/>
    <dgm:cxn modelId="{32432B28-46BA-344B-8B79-E2AA3C213A9E}" type="presOf" srcId="{69ABB454-6BB8-B04B-838C-C3CD8FE43FA9}" destId="{1B2B1DB8-1215-EB40-AF86-D82B23D47833}" srcOrd="0" destOrd="0" presId="urn:microsoft.com/office/officeart/2005/8/layout/lProcess3"/>
    <dgm:cxn modelId="{0953823E-C8C8-8B48-B612-AF9301365A24}" srcId="{A788843B-C35E-6149-A557-28B7DE0A342F}" destId="{182A802A-06A8-5849-BA6D-C99F249C83B5}" srcOrd="1" destOrd="0" parTransId="{0E77DD75-4CDA-F445-B5D1-B84A6F05EB1D}" sibTransId="{0125B4D7-E826-4F41-948B-921487E8BE00}"/>
    <dgm:cxn modelId="{75CBB1E2-E9C6-AF4E-9718-6D8A84DA8769}" type="presOf" srcId="{3991F91E-8FFF-214D-9DCD-4D8F5CC82C3A}" destId="{2CE1D8FA-EC97-BD47-BDF4-EA3381C52B93}" srcOrd="0" destOrd="0" presId="urn:microsoft.com/office/officeart/2005/8/layout/lProcess3"/>
    <dgm:cxn modelId="{35970577-2E56-6940-A877-1C5725931EAB}" srcId="{717C7437-4476-704B-9206-21CDCB6F8E58}" destId="{B588D2A3-7BFD-D645-9915-A7AFC95DFE0F}" srcOrd="1" destOrd="0" parTransId="{965838E5-FFE4-9B49-BF8A-A1C32713BC9C}" sibTransId="{F204D061-3374-ED42-A11B-B2D916A4325E}"/>
    <dgm:cxn modelId="{2E662759-B6B1-A040-9635-9A3AF474D89C}" srcId="{9AC8AC83-CCDD-F241-8273-1D5CB1887E65}" destId="{A788843B-C35E-6149-A557-28B7DE0A342F}" srcOrd="1" destOrd="0" parTransId="{90454FFE-247D-2346-BE5C-BE7A39FD0A40}" sibTransId="{0324657B-34EF-0C4C-9986-D08EEF43DE08}"/>
    <dgm:cxn modelId="{6FC85771-D97D-8049-A80B-E996B95728F4}" srcId="{9AC8AC83-CCDD-F241-8273-1D5CB1887E65}" destId="{717C7437-4476-704B-9206-21CDCB6F8E58}" srcOrd="2" destOrd="0" parTransId="{C0ADDFAF-6B3B-4542-A6C1-E12CA5D70683}" sibTransId="{6C2DB3FC-432F-D64D-B0D0-8308C63F5698}"/>
    <dgm:cxn modelId="{C61D881A-F627-2648-8A54-D0E13AA26AF1}" type="presOf" srcId="{717C7437-4476-704B-9206-21CDCB6F8E58}" destId="{284F755F-3626-244A-9648-78D64EA523EE}" srcOrd="0" destOrd="0" presId="urn:microsoft.com/office/officeart/2005/8/layout/lProcess3"/>
    <dgm:cxn modelId="{DFE846A2-3C5A-4248-A7C4-4F2DFEE206C4}" type="presOf" srcId="{C2CDFFAE-DDE1-5145-A36B-3F12EED4E2B3}" destId="{EC160967-1661-1B4C-B8AA-E1E803B9E440}" srcOrd="0" destOrd="0" presId="urn:microsoft.com/office/officeart/2005/8/layout/lProcess3"/>
    <dgm:cxn modelId="{43E2B301-5BFF-834C-AB91-06F82BF9DC8D}" type="presOf" srcId="{182A802A-06A8-5849-BA6D-C99F249C83B5}" destId="{4B5ABB94-2FB1-9049-956F-91C381B128BC}" srcOrd="0" destOrd="0" presId="urn:microsoft.com/office/officeart/2005/8/layout/lProcess3"/>
    <dgm:cxn modelId="{0C53EDD2-7D09-1E42-844C-25DE1844A338}" srcId="{C2CDFFAE-DDE1-5145-A36B-3F12EED4E2B3}" destId="{C2A7E281-B8EC-4F49-A21F-10A5A3D57FA9}" srcOrd="0" destOrd="0" parTransId="{D4C35B02-CF31-0448-8BC3-572B9E8539F0}" sibTransId="{8B0C7385-4600-6E4A-9B67-9B362FD20039}"/>
    <dgm:cxn modelId="{0BC86121-D022-2C48-A66C-FB28BE9E1042}" srcId="{9AC8AC83-CCDD-F241-8273-1D5CB1887E65}" destId="{C2CDFFAE-DDE1-5145-A36B-3F12EED4E2B3}" srcOrd="0" destOrd="0" parTransId="{FFB24B98-D6E1-104E-8FBF-80953024D9F7}" sibTransId="{41C16614-A977-8342-896A-38D1865B2B1B}"/>
    <dgm:cxn modelId="{4D4C7ECF-DFE6-C24B-B855-493036B8F3F3}" type="presOf" srcId="{B588D2A3-7BFD-D645-9915-A7AFC95DFE0F}" destId="{19EF5A1D-F7A4-4D46-A674-C7DEC44D07EE}" srcOrd="0" destOrd="0" presId="urn:microsoft.com/office/officeart/2005/8/layout/lProcess3"/>
    <dgm:cxn modelId="{3F89041A-34C2-6747-B95C-E991433619D3}" srcId="{717C7437-4476-704B-9206-21CDCB6F8E58}" destId="{249513EF-A3DA-5C49-85A4-4D7C3DC0DE04}" srcOrd="0" destOrd="0" parTransId="{701B139E-C4CA-E345-A7F7-479D9E7CE9FB}" sibTransId="{AA86E6A2-885A-5649-97D4-767A1F9D0825}"/>
    <dgm:cxn modelId="{5161A311-4D37-5844-BF76-6A61A01872E6}" type="presOf" srcId="{249513EF-A3DA-5C49-85A4-4D7C3DC0DE04}" destId="{B1B3B24C-5659-1043-AA76-D3810D19555A}" srcOrd="0" destOrd="0" presId="urn:microsoft.com/office/officeart/2005/8/layout/lProcess3"/>
    <dgm:cxn modelId="{A8EC3FBE-C08C-EC40-BAB5-B25E56492DB3}" srcId="{C2CDFFAE-DDE1-5145-A36B-3F12EED4E2B3}" destId="{3991F91E-8FFF-214D-9DCD-4D8F5CC82C3A}" srcOrd="1" destOrd="0" parTransId="{460CDC1F-C74C-544B-8010-32777C82A46D}" sibTransId="{C8FF1CFD-D5BC-2C4C-AA9D-3A8A6B9A04D7}"/>
    <dgm:cxn modelId="{2D5BD1E4-2A00-F54A-88B6-FBB494CAD0C9}" type="presOf" srcId="{9AC8AC83-CCDD-F241-8273-1D5CB1887E65}" destId="{DA1AF9AE-5BC6-CC40-810D-B3506E405FE9}" srcOrd="0" destOrd="0" presId="urn:microsoft.com/office/officeart/2005/8/layout/lProcess3"/>
    <dgm:cxn modelId="{528F141D-B458-B844-86CF-C90E60CAB3A2}" type="presParOf" srcId="{DA1AF9AE-5BC6-CC40-810D-B3506E405FE9}" destId="{50DC801B-B18C-BF4D-92FE-5CA633228C8E}" srcOrd="0" destOrd="0" presId="urn:microsoft.com/office/officeart/2005/8/layout/lProcess3"/>
    <dgm:cxn modelId="{5BDA1354-9AB7-7E42-ABDA-618284E2E771}" type="presParOf" srcId="{50DC801B-B18C-BF4D-92FE-5CA633228C8E}" destId="{EC160967-1661-1B4C-B8AA-E1E803B9E440}" srcOrd="0" destOrd="0" presId="urn:microsoft.com/office/officeart/2005/8/layout/lProcess3"/>
    <dgm:cxn modelId="{978C32A2-FE46-0E4A-8F37-F2A7F02811E5}" type="presParOf" srcId="{50DC801B-B18C-BF4D-92FE-5CA633228C8E}" destId="{329C9568-292F-734D-9DFF-4D267FF76A41}" srcOrd="1" destOrd="0" presId="urn:microsoft.com/office/officeart/2005/8/layout/lProcess3"/>
    <dgm:cxn modelId="{16E63392-52FA-6F46-AA7D-28DAC62A2B57}" type="presParOf" srcId="{50DC801B-B18C-BF4D-92FE-5CA633228C8E}" destId="{70E0DB9C-A75F-AA47-9B5B-170C18977348}" srcOrd="2" destOrd="0" presId="urn:microsoft.com/office/officeart/2005/8/layout/lProcess3"/>
    <dgm:cxn modelId="{043D873E-F081-ED41-8C9E-33B984553356}" type="presParOf" srcId="{50DC801B-B18C-BF4D-92FE-5CA633228C8E}" destId="{A57126FA-A963-C24C-A3E1-262FF7442FC7}" srcOrd="3" destOrd="0" presId="urn:microsoft.com/office/officeart/2005/8/layout/lProcess3"/>
    <dgm:cxn modelId="{BB318DD9-F4D4-A942-8DFC-20C378D0868E}" type="presParOf" srcId="{50DC801B-B18C-BF4D-92FE-5CA633228C8E}" destId="{2CE1D8FA-EC97-BD47-BDF4-EA3381C52B93}" srcOrd="4" destOrd="0" presId="urn:microsoft.com/office/officeart/2005/8/layout/lProcess3"/>
    <dgm:cxn modelId="{0319DCD8-8283-2247-9C76-DD9987EC3FB9}" type="presParOf" srcId="{DA1AF9AE-5BC6-CC40-810D-B3506E405FE9}" destId="{7EAA11B5-7E96-5443-B6A6-5143285AE2B6}" srcOrd="1" destOrd="0" presId="urn:microsoft.com/office/officeart/2005/8/layout/lProcess3"/>
    <dgm:cxn modelId="{6F7CD93D-29D9-9246-9F0C-CF5082274C34}" type="presParOf" srcId="{DA1AF9AE-5BC6-CC40-810D-B3506E405FE9}" destId="{DD3EB083-38BE-DE47-A40D-42CE600AE79C}" srcOrd="2" destOrd="0" presId="urn:microsoft.com/office/officeart/2005/8/layout/lProcess3"/>
    <dgm:cxn modelId="{B2FAA956-8D27-F24B-A4AC-BA0E4CEBCE85}" type="presParOf" srcId="{DD3EB083-38BE-DE47-A40D-42CE600AE79C}" destId="{DA0DD3EF-DD63-AF49-91F5-B66DA7798A19}" srcOrd="0" destOrd="0" presId="urn:microsoft.com/office/officeart/2005/8/layout/lProcess3"/>
    <dgm:cxn modelId="{7BC190FF-2CD5-3742-8C4D-2B78E97D68C1}" type="presParOf" srcId="{DD3EB083-38BE-DE47-A40D-42CE600AE79C}" destId="{CD02E10F-726C-7844-9CDC-D296FC8394A3}" srcOrd="1" destOrd="0" presId="urn:microsoft.com/office/officeart/2005/8/layout/lProcess3"/>
    <dgm:cxn modelId="{FE3B772D-2B8A-7944-ADBB-47D9649E2ECD}" type="presParOf" srcId="{DD3EB083-38BE-DE47-A40D-42CE600AE79C}" destId="{1B2B1DB8-1215-EB40-AF86-D82B23D47833}" srcOrd="2" destOrd="0" presId="urn:microsoft.com/office/officeart/2005/8/layout/lProcess3"/>
    <dgm:cxn modelId="{15F6D38D-B32F-2A44-9995-0F6B77DFFEF0}" type="presParOf" srcId="{DD3EB083-38BE-DE47-A40D-42CE600AE79C}" destId="{9BDCC5ED-7E5A-8741-8D66-5C93ACD65D51}" srcOrd="3" destOrd="0" presId="urn:microsoft.com/office/officeart/2005/8/layout/lProcess3"/>
    <dgm:cxn modelId="{ED9D9580-5E93-CA4D-A62A-D9085BE33CEC}" type="presParOf" srcId="{DD3EB083-38BE-DE47-A40D-42CE600AE79C}" destId="{4B5ABB94-2FB1-9049-956F-91C381B128BC}" srcOrd="4" destOrd="0" presId="urn:microsoft.com/office/officeart/2005/8/layout/lProcess3"/>
    <dgm:cxn modelId="{945D515E-A53A-0B40-87E6-99131E076C3F}" type="presParOf" srcId="{DA1AF9AE-5BC6-CC40-810D-B3506E405FE9}" destId="{8F603C08-6BAF-6040-806F-6CF17DD1FD5B}" srcOrd="3" destOrd="0" presId="urn:microsoft.com/office/officeart/2005/8/layout/lProcess3"/>
    <dgm:cxn modelId="{7387F95B-EA46-FD48-A07C-B4ACA51EE90C}" type="presParOf" srcId="{DA1AF9AE-5BC6-CC40-810D-B3506E405FE9}" destId="{13E97239-5833-F84D-AD92-A31EEB362013}" srcOrd="4" destOrd="0" presId="urn:microsoft.com/office/officeart/2005/8/layout/lProcess3"/>
    <dgm:cxn modelId="{0E9E6B47-0C71-584B-BF2F-D16D9EDBA470}" type="presParOf" srcId="{13E97239-5833-F84D-AD92-A31EEB362013}" destId="{284F755F-3626-244A-9648-78D64EA523EE}" srcOrd="0" destOrd="0" presId="urn:microsoft.com/office/officeart/2005/8/layout/lProcess3"/>
    <dgm:cxn modelId="{EF06182B-BAE6-E348-A05E-4A15D7A11F89}" type="presParOf" srcId="{13E97239-5833-F84D-AD92-A31EEB362013}" destId="{42280C9D-4141-7F4C-BD04-C85763BE1E3F}" srcOrd="1" destOrd="0" presId="urn:microsoft.com/office/officeart/2005/8/layout/lProcess3"/>
    <dgm:cxn modelId="{9B2C6761-C4B5-7C4A-B988-C75391135634}" type="presParOf" srcId="{13E97239-5833-F84D-AD92-A31EEB362013}" destId="{B1B3B24C-5659-1043-AA76-D3810D19555A}" srcOrd="2" destOrd="0" presId="urn:microsoft.com/office/officeart/2005/8/layout/lProcess3"/>
    <dgm:cxn modelId="{DD0EA645-4FAD-A849-8CA5-EADB816DAFE2}" type="presParOf" srcId="{13E97239-5833-F84D-AD92-A31EEB362013}" destId="{55C8A14C-7D32-8648-A06F-4E694DBBC32D}" srcOrd="3" destOrd="0" presId="urn:microsoft.com/office/officeart/2005/8/layout/lProcess3"/>
    <dgm:cxn modelId="{8F24221C-7DE2-8B45-A246-E9D04F3169E2}" type="presParOf" srcId="{13E97239-5833-F84D-AD92-A31EEB362013}" destId="{19EF5A1D-F7A4-4D46-A674-C7DEC44D07EE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60967-1661-1B4C-B8AA-E1E803B9E440}">
      <dsp:nvSpPr>
        <dsp:cNvPr id="0" name=""/>
        <dsp:cNvSpPr/>
      </dsp:nvSpPr>
      <dsp:spPr>
        <a:xfrm>
          <a:off x="1297972" y="1908"/>
          <a:ext cx="3280990" cy="1312396"/>
        </a:xfrm>
        <a:prstGeom prst="chevron">
          <a:avLst/>
        </a:prstGeom>
        <a:solidFill>
          <a:srgbClr val="80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ahoma" charset="0"/>
              <a:ea typeface="Tahoma" charset="0"/>
              <a:cs typeface="Tahoma" charset="0"/>
            </a:rPr>
            <a:t>Preparing the Dataset</a:t>
          </a:r>
          <a:endParaRPr lang="en-US" sz="1800" b="1" kern="1200" dirty="0">
            <a:latin typeface="Tahoma" charset="0"/>
            <a:ea typeface="Tahoma" charset="0"/>
            <a:cs typeface="Tahoma" charset="0"/>
          </a:endParaRPr>
        </a:p>
      </dsp:txBody>
      <dsp:txXfrm>
        <a:off x="1954170" y="1908"/>
        <a:ext cx="1968594" cy="1312396"/>
      </dsp:txXfrm>
    </dsp:sp>
    <dsp:sp modelId="{70E0DB9C-A75F-AA47-9B5B-170C18977348}">
      <dsp:nvSpPr>
        <dsp:cNvPr id="0" name=""/>
        <dsp:cNvSpPr/>
      </dsp:nvSpPr>
      <dsp:spPr>
        <a:xfrm>
          <a:off x="4152434" y="113461"/>
          <a:ext cx="2723222" cy="1089288"/>
        </a:xfrm>
        <a:prstGeom prst="chevron">
          <a:avLst/>
        </a:prstGeom>
        <a:solidFill>
          <a:srgbClr val="FACECE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EDA and Cleaning</a:t>
          </a:r>
          <a:endParaRPr lang="en-US" sz="1600" kern="1200" dirty="0"/>
        </a:p>
      </dsp:txBody>
      <dsp:txXfrm>
        <a:off x="4697078" y="113461"/>
        <a:ext cx="1633934" cy="1089288"/>
      </dsp:txXfrm>
    </dsp:sp>
    <dsp:sp modelId="{2CE1D8FA-EC97-BD47-BDF4-EA3381C52B93}">
      <dsp:nvSpPr>
        <dsp:cNvPr id="0" name=""/>
        <dsp:cNvSpPr/>
      </dsp:nvSpPr>
      <dsp:spPr>
        <a:xfrm>
          <a:off x="6494405" y="113461"/>
          <a:ext cx="2723222" cy="1089288"/>
        </a:xfrm>
        <a:prstGeom prst="chevron">
          <a:avLst/>
        </a:prstGeom>
        <a:solidFill>
          <a:srgbClr val="FACECE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Selecting Variables: Count of Benes, Quality Score, &amp; Avg. Savings</a:t>
          </a:r>
          <a:endParaRPr lang="en-US" sz="1600" kern="1200" dirty="0"/>
        </a:p>
      </dsp:txBody>
      <dsp:txXfrm>
        <a:off x="7039049" y="113461"/>
        <a:ext cx="1633934" cy="1089288"/>
      </dsp:txXfrm>
    </dsp:sp>
    <dsp:sp modelId="{DA0DD3EF-DD63-AF49-91F5-B66DA7798A19}">
      <dsp:nvSpPr>
        <dsp:cNvPr id="0" name=""/>
        <dsp:cNvSpPr/>
      </dsp:nvSpPr>
      <dsp:spPr>
        <a:xfrm>
          <a:off x="1297972" y="1498039"/>
          <a:ext cx="3280990" cy="1312396"/>
        </a:xfrm>
        <a:prstGeom prst="chevron">
          <a:avLst/>
        </a:prstGeom>
        <a:solidFill>
          <a:srgbClr val="80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ahoma" charset="0"/>
              <a:ea typeface="Tahoma" charset="0"/>
              <a:cs typeface="Tahoma" charset="0"/>
            </a:rPr>
            <a:t>Clustering</a:t>
          </a:r>
          <a:endParaRPr lang="en-US" sz="1800" b="1" kern="1200" dirty="0">
            <a:latin typeface="Tahoma" charset="0"/>
            <a:ea typeface="Tahoma" charset="0"/>
            <a:cs typeface="Tahoma" charset="0"/>
          </a:endParaRPr>
        </a:p>
      </dsp:txBody>
      <dsp:txXfrm>
        <a:off x="1954170" y="1498039"/>
        <a:ext cx="1968594" cy="1312396"/>
      </dsp:txXfrm>
    </dsp:sp>
    <dsp:sp modelId="{1B2B1DB8-1215-EB40-AF86-D82B23D47833}">
      <dsp:nvSpPr>
        <dsp:cNvPr id="0" name=""/>
        <dsp:cNvSpPr/>
      </dsp:nvSpPr>
      <dsp:spPr>
        <a:xfrm>
          <a:off x="4152434" y="1609593"/>
          <a:ext cx="2723222" cy="1089288"/>
        </a:xfrm>
        <a:prstGeom prst="chevron">
          <a:avLst/>
        </a:prstGeom>
        <a:solidFill>
          <a:srgbClr val="FACECE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KMeans</a:t>
          </a:r>
          <a:endParaRPr lang="en-US" sz="1600" kern="1200" dirty="0"/>
        </a:p>
      </dsp:txBody>
      <dsp:txXfrm>
        <a:off x="4697078" y="1609593"/>
        <a:ext cx="1633934" cy="1089288"/>
      </dsp:txXfrm>
    </dsp:sp>
    <dsp:sp modelId="{4B5ABB94-2FB1-9049-956F-91C381B128BC}">
      <dsp:nvSpPr>
        <dsp:cNvPr id="0" name=""/>
        <dsp:cNvSpPr/>
      </dsp:nvSpPr>
      <dsp:spPr>
        <a:xfrm>
          <a:off x="6494405" y="1609593"/>
          <a:ext cx="2723222" cy="1089288"/>
        </a:xfrm>
        <a:prstGeom prst="chevron">
          <a:avLst/>
        </a:prstGeom>
        <a:solidFill>
          <a:srgbClr val="FACECE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 = 4</a:t>
          </a:r>
          <a:endParaRPr lang="en-US" sz="1600" kern="1200" dirty="0"/>
        </a:p>
      </dsp:txBody>
      <dsp:txXfrm>
        <a:off x="7039049" y="1609593"/>
        <a:ext cx="1633934" cy="1089288"/>
      </dsp:txXfrm>
    </dsp:sp>
    <dsp:sp modelId="{284F755F-3626-244A-9648-78D64EA523EE}">
      <dsp:nvSpPr>
        <dsp:cNvPr id="0" name=""/>
        <dsp:cNvSpPr/>
      </dsp:nvSpPr>
      <dsp:spPr>
        <a:xfrm>
          <a:off x="1297972" y="2994171"/>
          <a:ext cx="3280990" cy="1312396"/>
        </a:xfrm>
        <a:prstGeom prst="chevron">
          <a:avLst/>
        </a:prstGeom>
        <a:solidFill>
          <a:srgbClr val="80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ahoma" charset="0"/>
              <a:ea typeface="Tahoma" charset="0"/>
              <a:cs typeface="Tahoma" charset="0"/>
            </a:rPr>
            <a:t>Final Analysis</a:t>
          </a:r>
          <a:endParaRPr lang="en-US" sz="1800" b="1" kern="1200" dirty="0">
            <a:latin typeface="Tahoma" charset="0"/>
            <a:ea typeface="Tahoma" charset="0"/>
            <a:cs typeface="Tahoma" charset="0"/>
          </a:endParaRPr>
        </a:p>
      </dsp:txBody>
      <dsp:txXfrm>
        <a:off x="1954170" y="2994171"/>
        <a:ext cx="1968594" cy="1312396"/>
      </dsp:txXfrm>
    </dsp:sp>
    <dsp:sp modelId="{B1B3B24C-5659-1043-AA76-D3810D19555A}">
      <dsp:nvSpPr>
        <dsp:cNvPr id="0" name=""/>
        <dsp:cNvSpPr/>
      </dsp:nvSpPr>
      <dsp:spPr>
        <a:xfrm>
          <a:off x="4152434" y="3105725"/>
          <a:ext cx="2723222" cy="1089288"/>
        </a:xfrm>
        <a:prstGeom prst="chevron">
          <a:avLst/>
        </a:prstGeom>
        <a:solidFill>
          <a:srgbClr val="FACECE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Combining the cluster data and the original dataset</a:t>
          </a:r>
          <a:endParaRPr lang="en-US" sz="1600" kern="1200" dirty="0"/>
        </a:p>
      </dsp:txBody>
      <dsp:txXfrm>
        <a:off x="4697078" y="3105725"/>
        <a:ext cx="1633934" cy="1089288"/>
      </dsp:txXfrm>
    </dsp:sp>
    <dsp:sp modelId="{19EF5A1D-F7A4-4D46-A674-C7DEC44D07EE}">
      <dsp:nvSpPr>
        <dsp:cNvPr id="0" name=""/>
        <dsp:cNvSpPr/>
      </dsp:nvSpPr>
      <dsp:spPr>
        <a:xfrm>
          <a:off x="6494405" y="3105725"/>
          <a:ext cx="2723222" cy="1089288"/>
        </a:xfrm>
        <a:prstGeom prst="chevron">
          <a:avLst/>
        </a:prstGeom>
        <a:solidFill>
          <a:srgbClr val="FACECE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Looking for trends</a:t>
          </a:r>
          <a:endParaRPr lang="en-US" sz="1600" kern="1200" dirty="0"/>
        </a:p>
      </dsp:txBody>
      <dsp:txXfrm>
        <a:off x="7039049" y="3105725"/>
        <a:ext cx="1633934" cy="1089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080FE-79A4-4320-BB13-267FC1A18865}" type="datetimeFigureOut">
              <a:rPr lang="en-US" smtClean="0"/>
              <a:t>08/02/2018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3A045-CAA8-4ADE-B3FA-B040379E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3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3A045-CAA8-4ADE-B3FA-B040379E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6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3A045-CAA8-4ADE-B3FA-B040379E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14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3A045-CAA8-4ADE-B3FA-B040379E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3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2AEE-7BD5-B44C-AE20-63DAB86891C2}" type="datetime1">
              <a:rPr lang="en-US" smtClean="0"/>
              <a:t>08/02/2018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6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DB89-770F-4047-B854-DA8F62992D71}" type="datetime1">
              <a:rPr lang="en-US" smtClean="0"/>
              <a:t>08/02/2018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0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7130-78C0-634F-8553-71055C476564}" type="datetime1">
              <a:rPr lang="en-US" smtClean="0"/>
              <a:t>08/02/2018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6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EC9B-38C7-A44A-B089-A9E0AE940632}" type="datetime1">
              <a:rPr lang="en-US" smtClean="0"/>
              <a:t>08/02/2018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8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A968-FB79-9F42-B325-2FC4C68E453A}" type="datetime1">
              <a:rPr lang="en-US" smtClean="0"/>
              <a:t>08/02/2018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5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0420-25FB-574E-87C3-89D3A7540A6F}" type="datetime1">
              <a:rPr lang="en-US" smtClean="0"/>
              <a:t>08/02/2018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5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2043-9530-9B4B-9EF6-7A882DE3C813}" type="datetime1">
              <a:rPr lang="en-US" smtClean="0"/>
              <a:t>08/02/2018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1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8646-8A5C-D94A-B629-06D48EE0E3FC}" type="datetime1">
              <a:rPr lang="en-US" smtClean="0"/>
              <a:t>08/02/2018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4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7824-0989-C541-9EF8-CF1F2427C2E3}" type="datetime1">
              <a:rPr lang="en-US" smtClean="0"/>
              <a:t>08/02/2018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F2FC-562F-7E4F-B56D-7272EA99F5A2}" type="datetime1">
              <a:rPr lang="en-US" smtClean="0"/>
              <a:t>08/02/2018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6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F3B3-5E9D-6244-9BF5-B781491330BE}" type="datetime1">
              <a:rPr lang="en-US" smtClean="0"/>
              <a:t>08/02/2018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4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6EF0D-F9AF-714D-A79A-BCDF8DA40857}" type="datetime1">
              <a:rPr lang="en-US" smtClean="0"/>
              <a:t>08/02/2018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1A36C-AC58-483C-9054-C5F99CD3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8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38200" y="1828800"/>
            <a:ext cx="10515600" cy="160020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Exploring ACO Data with Machine Learning</a:t>
            </a:r>
            <a:endParaRPr lang="en-US" sz="44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38200" y="5029200"/>
            <a:ext cx="9144000" cy="1143000"/>
          </a:xfrm>
        </p:spPr>
        <p:txBody>
          <a:bodyPr anchor="b"/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Ellie Park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CMS/CMMI/SCMG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170" y="4671391"/>
            <a:ext cx="1500809" cy="150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2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-218658" y="685800"/>
            <a:ext cx="12503426" cy="0"/>
          </a:xfrm>
          <a:prstGeom prst="line">
            <a:avLst/>
          </a:prstGeom>
          <a:ln w="47625" cmpd="thickThin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9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CMMI</a:t>
            </a:r>
            <a:endParaRPr lang="en-US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sz="1800" dirty="0" smtClean="0"/>
              <a:t>A</a:t>
            </a:r>
            <a:r>
              <a:rPr lang="en-US" sz="1800" dirty="0" smtClean="0"/>
              <a:t> </a:t>
            </a:r>
            <a:r>
              <a:rPr lang="en-US" sz="1800" dirty="0"/>
              <a:t>government body established by the Affordable Care Act (ACA) to test new models for paying for and delivering health </a:t>
            </a:r>
            <a:r>
              <a:rPr lang="en-US" sz="1800" dirty="0" smtClean="0"/>
              <a:t>care”</a:t>
            </a:r>
          </a:p>
          <a:p>
            <a:pPr marL="0" indent="0">
              <a:buNone/>
            </a:pPr>
            <a:r>
              <a:rPr lang="en-US" sz="1800" dirty="0" smtClean="0">
                <a:ea typeface="Tahoma" panose="020B0604030504040204" pitchFamily="34" charset="0"/>
                <a:cs typeface="Tahoma" panose="020B0604030504040204" pitchFamily="34" charset="0"/>
              </a:rPr>
              <a:t>What will CMS cover? How will they cover it? How is quality measured?</a:t>
            </a:r>
          </a:p>
          <a:p>
            <a:pPr marL="0" indent="0">
              <a:buNone/>
            </a:pPr>
            <a:r>
              <a:rPr lang="en-US" sz="1800" dirty="0" smtClean="0">
                <a:ea typeface="Tahoma" panose="020B0604030504040204" pitchFamily="34" charset="0"/>
                <a:cs typeface="Tahoma" panose="020B0604030504040204" pitchFamily="34" charset="0"/>
              </a:rPr>
              <a:t>Over 100 million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1800" dirty="0" smtClean="0">
                <a:ea typeface="Tahoma" panose="020B0604030504040204" pitchFamily="34" charset="0"/>
                <a:cs typeface="Tahoma" panose="020B0604030504040204" pitchFamily="34" charset="0"/>
              </a:rPr>
              <a:t>mericans covered by Medicare, Medicaid, and CHIP</a:t>
            </a:r>
          </a:p>
          <a:p>
            <a:pPr marL="0" indent="0">
              <a:buNone/>
            </a:pPr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 models work?</a:t>
            </a:r>
            <a:endParaRPr lang="en-US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dirty="0" smtClean="0"/>
              <a:t>Idea for a model/demonstration is proposed</a:t>
            </a:r>
          </a:p>
          <a:p>
            <a:r>
              <a:rPr lang="en-US" sz="1800" dirty="0" smtClean="0"/>
              <a:t>Period for public commentary</a:t>
            </a:r>
          </a:p>
          <a:p>
            <a:r>
              <a:rPr lang="en-US" sz="1800" dirty="0" smtClean="0"/>
              <a:t>Application made available</a:t>
            </a:r>
          </a:p>
          <a:p>
            <a:r>
              <a:rPr lang="en-US" sz="1800" dirty="0" smtClean="0"/>
              <a:t>Model begins</a:t>
            </a:r>
          </a:p>
          <a:p>
            <a:r>
              <a:rPr lang="en-US" sz="1800" dirty="0" smtClean="0"/>
              <a:t>Ongoing evaluation of the model</a:t>
            </a:r>
          </a:p>
          <a:p>
            <a:r>
              <a:rPr lang="en-US" sz="1800" dirty="0" smtClean="0"/>
              <a:t>Model is made permanent</a:t>
            </a:r>
            <a:endParaRPr lang="en-US" sz="1800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685799"/>
            <a:ext cx="10515600" cy="11398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CMMI?</a:t>
            </a:r>
            <a:endParaRPr lang="en-US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7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-218658" y="685800"/>
            <a:ext cx="12503426" cy="0"/>
          </a:xfrm>
          <a:prstGeom prst="line">
            <a:avLst/>
          </a:prstGeom>
          <a:ln w="47625" cmpd="thickThin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54165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Purpose</a:t>
            </a:r>
            <a:endParaRPr lang="en-US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dirty="0" smtClean="0"/>
              <a:t>Group ACOs by number of beneficiaries, quality score, and generated saving per beneficiary</a:t>
            </a:r>
          </a:p>
          <a:p>
            <a:pPr marL="0" indent="0">
              <a:buNone/>
            </a:pPr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does this matter</a:t>
            </a:r>
            <a:endParaRPr lang="en-US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dirty="0" smtClean="0"/>
              <a:t>Unsupervised learning could be combined with current methods of analysis to better explore and understand datasets</a:t>
            </a:r>
          </a:p>
          <a:p>
            <a:r>
              <a:rPr lang="en-US" sz="1800" dirty="0" smtClean="0"/>
              <a:t>CMMI could form a standard report to be run on new groups of applicants or new sets of public comments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685799"/>
            <a:ext cx="10515600" cy="11398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the Project</a:t>
            </a:r>
            <a:endParaRPr lang="en-US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0" y="1825624"/>
            <a:ext cx="5239794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3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685799"/>
            <a:ext cx="10515600" cy="11398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Setting Up the </a:t>
            </a:r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</a:t>
            </a:r>
            <a:endParaRPr lang="en-US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4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-218658" y="685800"/>
            <a:ext cx="12503426" cy="0"/>
          </a:xfrm>
          <a:prstGeom prst="line">
            <a:avLst/>
          </a:prstGeom>
          <a:ln w="47625" cmpd="thickThin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02599009"/>
              </p:ext>
            </p:extLst>
          </p:nvPr>
        </p:nvGraphicFramePr>
        <p:xfrm>
          <a:off x="838200" y="1825625"/>
          <a:ext cx="10515600" cy="4308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98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-218658" y="685800"/>
            <a:ext cx="12503426" cy="0"/>
          </a:xfrm>
          <a:prstGeom prst="line">
            <a:avLst/>
          </a:prstGeom>
          <a:ln w="47625" cmpd="thickThin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685799"/>
            <a:ext cx="10515600" cy="11398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Findings: Four Clusters</a:t>
            </a:r>
            <a:endParaRPr lang="en-US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A36C-AC58-483C-9054-C5F99CD3F38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729781"/>
              </p:ext>
            </p:extLst>
          </p:nvPr>
        </p:nvGraphicFramePr>
        <p:xfrm>
          <a:off x="838200" y="1772638"/>
          <a:ext cx="10515600" cy="4261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3693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Summary</a:t>
                      </a:r>
                      <a:endParaRPr lang="cs-CZ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Count</a:t>
                      </a:r>
                      <a:r>
                        <a:rPr lang="cs-CZ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cs-CZ" sz="18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of</a:t>
                      </a:r>
                      <a:r>
                        <a:rPr lang="cs-CZ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cs-CZ" sz="18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ACOs</a:t>
                      </a:r>
                      <a:endParaRPr lang="cs-CZ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Count of ACOs</a:t>
                      </a:r>
                      <a:r>
                        <a:rPr lang="is-IS" sz="18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is-I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% of Total</a:t>
                      </a:r>
                      <a:endParaRPr lang="is-IS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en-US" sz="18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Avg</a:t>
                      </a:r>
                      <a:r>
                        <a:rPr lang="en-US" sz="18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Count of Beneficiaries</a:t>
                      </a:r>
                      <a:endParaRPr lang="uk-UA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Avg</a:t>
                      </a:r>
                      <a:r>
                        <a:rPr lang="it-IT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it-IT" sz="18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Quality</a:t>
                      </a:r>
                      <a:r>
                        <a:rPr lang="it-IT" sz="18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Score</a:t>
                      </a:r>
                      <a:endParaRPr lang="it-IT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Avg</a:t>
                      </a:r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Generated</a:t>
                      </a:r>
                      <a:r>
                        <a:rPr lang="en-US" sz="18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Savings (or Losses) per Beneficiary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12700" marR="12700" marT="12700" marB="0" anchor="ctr"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4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</a:t>
                      </a:r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cs-CZ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quality</a:t>
                      </a:r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cs-CZ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score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rgbClr val="FA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 dirty="0">
                          <a:effectLst/>
                          <a:latin typeface="+mn-lt"/>
                        </a:rPr>
                        <a:t>110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rgbClr val="FA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effectLst/>
                          <a:latin typeface="+mn-lt"/>
                        </a:rPr>
                        <a:t>26%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rgbClr val="FA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800" u="none" strike="noStrike" dirty="0">
                          <a:effectLst/>
                          <a:latin typeface="+mn-lt"/>
                        </a:rPr>
                        <a:t> 16,440 </a:t>
                      </a:r>
                      <a:endParaRPr lang="uk-U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rgbClr val="FA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  <a:latin typeface="+mn-lt"/>
                        </a:rPr>
                        <a:t>0.89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rgbClr val="FA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 $111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rgbClr val="FA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85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quality</a:t>
                      </a:r>
                      <a:r>
                        <a:rPr lang="is-I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score, and lower than average savings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effectLst/>
                          <a:latin typeface="+mn-lt"/>
                        </a:rPr>
                        <a:t>221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effectLst/>
                          <a:latin typeface="+mn-lt"/>
                        </a:rPr>
                        <a:t>52%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effectLst/>
                          <a:latin typeface="+mn-lt"/>
                        </a:rPr>
                        <a:t> 14,074 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u="none" strike="noStrike" dirty="0">
                          <a:effectLst/>
                          <a:latin typeface="+mn-lt"/>
                        </a:rPr>
                        <a:t>0.98</a:t>
                      </a:r>
                      <a:endParaRPr lang="nb-N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 $70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generates savings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rgbClr val="FA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rgbClr val="FA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  <a:latin typeface="+mn-lt"/>
                        </a:rPr>
                        <a:t>15%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rgbClr val="FA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 dirty="0">
                          <a:effectLst/>
                          <a:latin typeface="+mn-lt"/>
                        </a:rPr>
                        <a:t> 11,696 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rgbClr val="FA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u="none" strike="noStrike" dirty="0">
                          <a:effectLst/>
                          <a:latin typeface="+mn-lt"/>
                        </a:rPr>
                        <a:t>0.95</a:t>
                      </a:r>
                      <a:endParaRPr lang="nb-N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rgbClr val="FA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 $1,157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rgbClr val="FA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416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Large count of benes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effectLst/>
                          <a:latin typeface="+mn-lt"/>
                        </a:rPr>
                        <a:t>32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7%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800" u="none" strike="noStrike" dirty="0">
                          <a:effectLst/>
                          <a:latin typeface="+mn-lt"/>
                        </a:rPr>
                        <a:t> 67,950 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u="none" strike="noStrike" dirty="0">
                          <a:effectLst/>
                          <a:latin typeface="+mn-lt"/>
                        </a:rPr>
                        <a:t>0.95</a:t>
                      </a:r>
                      <a:endParaRPr lang="nb-N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 $94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32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4617</TotalTime>
  <Words>293</Words>
  <Application>Microsoft Office PowerPoint</Application>
  <PresentationFormat>Widescreen</PresentationFormat>
  <Paragraphs>69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Office Theme</vt:lpstr>
      <vt:lpstr>Exploring ACO Data with Machine Learning</vt:lpstr>
      <vt:lpstr>What is CMMI?</vt:lpstr>
      <vt:lpstr>Introduction to the Project</vt:lpstr>
      <vt:lpstr>Setting Up the Analysis</vt:lpstr>
      <vt:lpstr>Findings: Four Clusters</vt:lpstr>
    </vt:vector>
  </TitlesOfParts>
  <Company>HRSA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Workforce Connector: Predicting Site Usage</dc:title>
  <dc:creator>Park, Ellen (HRSA)</dc:creator>
  <cp:lastModifiedBy>Ellen Park</cp:lastModifiedBy>
  <cp:revision>204</cp:revision>
  <dcterms:created xsi:type="dcterms:W3CDTF">2018-01-12T15:32:50Z</dcterms:created>
  <dcterms:modified xsi:type="dcterms:W3CDTF">2018-08-02T14:11:37Z</dcterms:modified>
</cp:coreProperties>
</file>