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0" r:id="rId3"/>
    <p:sldId id="271" r:id="rId4"/>
    <p:sldId id="273" r:id="rId5"/>
    <p:sldId id="272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740"/>
  </p:normalViewPr>
  <p:slideViewPr>
    <p:cSldViewPr snapToGrid="0" snapToObjects="1">
      <p:cViewPr varScale="1">
        <p:scale>
          <a:sx n="97" d="100"/>
          <a:sy n="97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9DE4F-79BE-CB46-922A-089FA186A78A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5FD8E-AD15-B243-80F7-DB3E8B5F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32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559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52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859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7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55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594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A127-6198-1F49-BA2E-357676584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CBA74-2F87-2947-8797-D5224441C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07E8-4D05-AF4E-89AB-C39ACE14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C84F-F7AE-F645-AC1E-88C90CDF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398E-5E46-FC49-8022-43C46B37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806E-88B0-4C41-A376-C1F3AE91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847-4309-FC41-8506-58F89374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7EC6-7801-0E4B-A172-D2E451E0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F659-D7CF-4C46-99E0-059C7D9E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D863-4CD9-6541-9C96-2318B357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A1C0E-2697-2A46-BECB-CB848CDBF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6DA5C-F3E3-4146-9549-6B045687B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BA02-816E-D94C-AA11-C07A8D3C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F9AA-B477-8041-9C7F-A1FEEDB8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1C23-F9BC-5A43-ABD2-B2606DF6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3045-BA2D-B146-9167-B4221532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4B77-8627-D347-A10A-77CBD0D4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80F8-6919-5A4B-9710-32D26B11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81F6-B5B8-B941-BC5E-B8AAA8CD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73FD-16DC-EF46-9263-26722C46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8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E911-D5B6-1C4F-AECB-39995190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90E70-EACB-B040-8ED6-6F418B828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506A-7F52-5E45-8454-71C9A1E1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AFD0-4C97-3543-9C7A-AF6C0B55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C25C-6288-C74A-A6E5-A9817085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4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D948-AF45-FC46-BA47-3B21004C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A561-56FA-F546-BAFD-538456A56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3E9C1-4D1A-BA4D-9D89-8191BF72B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1FF1-00B5-F14B-A6CA-251403F6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F57E-47CE-504A-8B8C-53E7BA0B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B5416-3A5B-3C43-96F8-DE7CD1FA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0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AB3C-FF52-E348-8849-D4324E38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2A3D-73BA-5545-BF5A-162F4B53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81A6B-9589-744C-BA78-1A98D186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FA0FE-7127-8A43-A875-277937A4A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1A26C-896A-484D-85FD-64C70251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4B612-1937-5246-B7CB-2720EAEA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83772-5A23-1448-88AA-23DD8910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B2432-1A10-0049-BFA7-CBB4F5BA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8C38-8B6C-1849-BD8B-06CDAE6F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DD8E3-5AE7-4D48-A6EF-D7344D02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32085-23BD-2243-893D-646E44C9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4A508-C539-D044-B3BE-16A7DB30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3C40D-3658-634A-8547-5BD77FB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3E939-10DA-7143-9498-1137FCB7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96968-8C7A-484E-A845-AE98B4DF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6342-36E9-B149-B09D-07A6DFAC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5BD9-7E94-0D4D-ACE4-632AAA6B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DCB17-E723-144E-B303-B397D6F7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F77-51BA-EA44-A34F-47314FF2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2388-E4D4-2040-9D17-45542834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31890-B7DE-9242-997E-3E73D318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6B0F-B3A7-A94C-B149-CC1B8EEF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CF7F0-2C92-A542-B480-AB98FF36A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9FE2B-374F-AE4C-B467-216D81C8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FE39-CF28-E34B-B0A7-FDF6063C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440F-7748-9947-A47C-1AA9AAE5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3BD4-0210-964F-B335-5111267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1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64CE5-5D2B-7D4D-A805-E22EDD98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F5DB9-4990-9345-9066-ADAE8E041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ECA4-015E-A44F-B6FE-A907B58A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0028E-5318-7748-AF47-845AC4514093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73809-86E1-664D-8184-B9E456AD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2FE5-55E3-9C45-90FA-C98BCF33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(null)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(null)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(null)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(null)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28642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dirty="0">
                <a:latin typeface="Helvetica" pitchFamily="2" charset="0"/>
              </a:rPr>
              <a:t>DNA Methylation</a:t>
            </a:r>
            <a:endParaRPr lang="en-US" altLang="en-US" sz="2800" dirty="0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ADFDA-A06F-804C-BE16-E7F422939627}"/>
              </a:ext>
            </a:extLst>
          </p:cNvPr>
          <p:cNvSpPr txBox="1"/>
          <p:nvPr/>
        </p:nvSpPr>
        <p:spPr>
          <a:xfrm>
            <a:off x="2050018" y="1573694"/>
            <a:ext cx="71785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chemical ”mark” (A, </a:t>
            </a:r>
            <a:r>
              <a:rPr lang="en-US" sz="2400" dirty="0">
                <a:solidFill>
                  <a:srgbClr val="7030A0"/>
                </a:solidFill>
              </a:rPr>
              <a:t>C</a:t>
            </a:r>
            <a:r>
              <a:rPr lang="en-US" sz="2400" dirty="0"/>
              <a:t>, G,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Heritable!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Why is it important?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Regulates gene expression – how much, which tissues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Important for cellular stability (cancer)</a:t>
            </a:r>
          </a:p>
          <a:p>
            <a:endParaRPr lang="en-US" sz="2400" dirty="0"/>
          </a:p>
          <a:p>
            <a:r>
              <a:rPr lang="en-US" sz="2400" dirty="0"/>
              <a:t>What can influence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Circulating folate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MTHFR 677C&gt;T genotype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93D94-BF6F-AC4A-9F33-4E3EE333F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0653" y="1424416"/>
            <a:ext cx="3563893" cy="1633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234284-AD5D-1441-8574-094D99AFD60B}"/>
              </a:ext>
            </a:extLst>
          </p:cNvPr>
          <p:cNvSpPr txBox="1"/>
          <p:nvPr/>
        </p:nvSpPr>
        <p:spPr>
          <a:xfrm>
            <a:off x="9127906" y="152400"/>
            <a:ext cx="2348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Faith Pangilinan</a:t>
            </a:r>
          </a:p>
          <a:p>
            <a:pPr algn="r"/>
            <a:r>
              <a:rPr lang="en-US" sz="2400" dirty="0"/>
              <a:t>NHGRI/NIH</a:t>
            </a:r>
          </a:p>
        </p:txBody>
      </p:sp>
    </p:spTree>
    <p:extLst>
      <p:ext uri="{BB962C8B-B14F-4D97-AF65-F5344CB8AC3E}">
        <p14:creationId xmlns:p14="http://schemas.microsoft.com/office/powerpoint/2010/main" val="170488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5281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dirty="0">
                <a:latin typeface="Helvetica" pitchFamily="2" charset="0"/>
              </a:rPr>
              <a:t>Influences on DNA Methylation</a:t>
            </a:r>
            <a:endParaRPr lang="en-US" altLang="en-US" sz="2800" dirty="0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36A579-B001-FD41-8F8D-3980F7FEADAC}"/>
              </a:ext>
            </a:extLst>
          </p:cNvPr>
          <p:cNvGrpSpPr/>
          <p:nvPr/>
        </p:nvGrpSpPr>
        <p:grpSpPr>
          <a:xfrm>
            <a:off x="676405" y="152399"/>
            <a:ext cx="10722279" cy="3110119"/>
            <a:chOff x="676405" y="152399"/>
            <a:chExt cx="10722279" cy="31101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4139CA3-5A25-D447-9161-8F6ADBC42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425" y="152399"/>
              <a:ext cx="1759259" cy="311011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178DDC-52F9-4D4D-A134-1DF8BA269013}"/>
                </a:ext>
              </a:extLst>
            </p:cNvPr>
            <p:cNvSpPr txBox="1"/>
            <p:nvPr/>
          </p:nvSpPr>
          <p:spPr>
            <a:xfrm>
              <a:off x="676405" y="1040368"/>
              <a:ext cx="18341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Globally: </a:t>
              </a:r>
            </a:p>
            <a:p>
              <a:r>
                <a:rPr lang="en-US" sz="2000" dirty="0"/>
                <a:t>Is it happening?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1DA449-AD29-CC43-AF90-DB6C96E3CB54}"/>
                </a:ext>
              </a:extLst>
            </p:cNvPr>
            <p:cNvGrpSpPr/>
            <p:nvPr/>
          </p:nvGrpSpPr>
          <p:grpSpPr>
            <a:xfrm>
              <a:off x="2956996" y="1029522"/>
              <a:ext cx="5844933" cy="2058978"/>
              <a:chOff x="2956996" y="1029522"/>
              <a:chExt cx="5844933" cy="205897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47DE15-6DA6-E340-88E2-E047E2D07082}"/>
                  </a:ext>
                </a:extLst>
              </p:cNvPr>
              <p:cNvGrpSpPr/>
              <p:nvPr/>
            </p:nvGrpSpPr>
            <p:grpSpPr>
              <a:xfrm>
                <a:off x="2956996" y="1029522"/>
                <a:ext cx="5844933" cy="1910521"/>
                <a:chOff x="2956996" y="1179834"/>
                <a:chExt cx="5844933" cy="191052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689837D2-D5C8-5441-AB65-56BB83D6E322}"/>
                    </a:ext>
                  </a:extLst>
                </p:cNvPr>
                <p:cNvGrpSpPr/>
                <p:nvPr/>
              </p:nvGrpSpPr>
              <p:grpSpPr>
                <a:xfrm>
                  <a:off x="3032657" y="1574930"/>
                  <a:ext cx="5693611" cy="1515425"/>
                  <a:chOff x="5457071" y="4722312"/>
                  <a:chExt cx="6650633" cy="1822091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5B7F655F-72F8-414A-8C63-A135BD640A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t="5355"/>
                  <a:stretch/>
                </p:blipFill>
                <p:spPr>
                  <a:xfrm>
                    <a:off x="5457071" y="4722312"/>
                    <a:ext cx="6650633" cy="1822091"/>
                  </a:xfrm>
                  <a:prstGeom prst="rect">
                    <a:avLst/>
                  </a:prstGeom>
                </p:spPr>
              </p:pic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BC7E9FA-342B-1442-84F9-2803A488E973}"/>
                      </a:ext>
                    </a:extLst>
                  </p:cNvPr>
                  <p:cNvSpPr/>
                  <p:nvPr/>
                </p:nvSpPr>
                <p:spPr>
                  <a:xfrm>
                    <a:off x="9106422" y="5633358"/>
                    <a:ext cx="598118" cy="316506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CC24C4-95CA-6241-B86D-95E40AF713A3}"/>
                    </a:ext>
                  </a:extLst>
                </p:cNvPr>
                <p:cNvSpPr txBox="1"/>
                <p:nvPr/>
              </p:nvSpPr>
              <p:spPr>
                <a:xfrm>
                  <a:off x="2956996" y="1179834"/>
                  <a:ext cx="58449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Table 2: Genomic DNA methylation status (ng </a:t>
                  </a:r>
                  <a:r>
                    <a:rPr lang="en-US" dirty="0" err="1"/>
                    <a:t>mCyt</a:t>
                  </a:r>
                  <a:r>
                    <a:rPr lang="en-US" dirty="0"/>
                    <a:t>/</a:t>
                  </a:r>
                  <a:r>
                    <a:rPr lang="en-US" dirty="0" err="1"/>
                    <a:t>ug</a:t>
                  </a:r>
                  <a:r>
                    <a:rPr lang="en-US" dirty="0"/>
                    <a:t> DNA)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3D2201-48F7-3948-847C-061A18F845AD}"/>
                  </a:ext>
                </a:extLst>
              </p:cNvPr>
              <p:cNvSpPr txBox="1"/>
              <p:nvPr/>
            </p:nvSpPr>
            <p:spPr>
              <a:xfrm>
                <a:off x="7820702" y="2811501"/>
                <a:ext cx="8354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Friso</a:t>
                </a:r>
                <a:r>
                  <a:rPr lang="en-US" sz="1200" dirty="0"/>
                  <a:t> 2002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F84591-BE74-8F45-8088-A0D31122610F}"/>
              </a:ext>
            </a:extLst>
          </p:cNvPr>
          <p:cNvGrpSpPr/>
          <p:nvPr/>
        </p:nvGrpSpPr>
        <p:grpSpPr>
          <a:xfrm>
            <a:off x="676405" y="3468480"/>
            <a:ext cx="11068048" cy="3237802"/>
            <a:chOff x="676405" y="3468480"/>
            <a:chExt cx="11068048" cy="3237802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2D00FBD9-46B2-EE46-B945-2AA8591CBC4E}"/>
                </a:ext>
              </a:extLst>
            </p:cNvPr>
            <p:cNvSpPr/>
            <p:nvPr/>
          </p:nvSpPr>
          <p:spPr>
            <a:xfrm>
              <a:off x="9800746" y="3642498"/>
              <a:ext cx="433018" cy="206937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8E8267-B3CD-5F4B-BEEA-D88089646511}"/>
                </a:ext>
              </a:extLst>
            </p:cNvPr>
            <p:cNvGrpSpPr/>
            <p:nvPr/>
          </p:nvGrpSpPr>
          <p:grpSpPr>
            <a:xfrm>
              <a:off x="676405" y="3468480"/>
              <a:ext cx="11068048" cy="3237802"/>
              <a:chOff x="676405" y="3468480"/>
              <a:chExt cx="11068048" cy="323780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806A744-10E5-2C4D-B30F-9D3AB1DF3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81154" y="3468480"/>
                <a:ext cx="6219592" cy="3237802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F77CB1-F8CC-B649-B7AC-072D9104CBEA}"/>
                  </a:ext>
                </a:extLst>
              </p:cNvPr>
              <p:cNvSpPr txBox="1"/>
              <p:nvPr/>
            </p:nvSpPr>
            <p:spPr>
              <a:xfrm>
                <a:off x="676405" y="3747369"/>
                <a:ext cx="259218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Locus-specific:</a:t>
                </a:r>
              </a:p>
              <a:p>
                <a:r>
                  <a:rPr lang="en-US" sz="2000" dirty="0"/>
                  <a:t>Where is it happening?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7403EA-D2D5-0140-A291-A5B5CE56A658}"/>
                  </a:ext>
                </a:extLst>
              </p:cNvPr>
              <p:cNvSpPr txBox="1"/>
              <p:nvPr/>
            </p:nvSpPr>
            <p:spPr>
              <a:xfrm>
                <a:off x="10421655" y="4492517"/>
                <a:ext cx="1322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450,000 loci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09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5281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dirty="0">
                <a:latin typeface="Helvetica" pitchFamily="2" charset="0"/>
              </a:rPr>
              <a:t>Influences on DNA Methylation</a:t>
            </a:r>
            <a:endParaRPr lang="en-US" altLang="en-US" sz="2800" dirty="0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77CB1-F8CC-B649-B7AC-072D9104CBEA}"/>
              </a:ext>
            </a:extLst>
          </p:cNvPr>
          <p:cNvSpPr txBox="1"/>
          <p:nvPr/>
        </p:nvSpPr>
        <p:spPr>
          <a:xfrm>
            <a:off x="1247035" y="1103843"/>
            <a:ext cx="9445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Question: Do people with different MTHFR 667C&gt;T genotype and folate status show differences in locus-specific DNA methylation levels?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67A241-5C11-EB48-B0A4-673615A03A6F}"/>
              </a:ext>
            </a:extLst>
          </p:cNvPr>
          <p:cNvGrpSpPr/>
          <p:nvPr/>
        </p:nvGrpSpPr>
        <p:grpSpPr>
          <a:xfrm>
            <a:off x="5047314" y="2332334"/>
            <a:ext cx="6877561" cy="3158160"/>
            <a:chOff x="4222621" y="3516461"/>
            <a:chExt cx="6310461" cy="28610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06A744-10E5-2C4D-B30F-9D3AB1DF3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22621" y="3516461"/>
              <a:ext cx="5495874" cy="2861048"/>
            </a:xfrm>
            <a:prstGeom prst="rect">
              <a:avLst/>
            </a:prstGeom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2D00FBD9-46B2-EE46-B945-2AA8591CBC4E}"/>
                </a:ext>
              </a:extLst>
            </p:cNvPr>
            <p:cNvSpPr/>
            <p:nvPr/>
          </p:nvSpPr>
          <p:spPr>
            <a:xfrm>
              <a:off x="9389786" y="3642498"/>
              <a:ext cx="433018" cy="206937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7403EA-D2D5-0140-A291-A5B5CE56A658}"/>
                </a:ext>
              </a:extLst>
            </p:cNvPr>
            <p:cNvSpPr txBox="1"/>
            <p:nvPr/>
          </p:nvSpPr>
          <p:spPr>
            <a:xfrm>
              <a:off x="9877133" y="4287037"/>
              <a:ext cx="655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450K</a:t>
              </a:r>
            </a:p>
            <a:p>
              <a:pPr algn="ctr"/>
              <a:r>
                <a:rPr lang="en-US" dirty="0"/>
                <a:t>loci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E71D25B-6809-7F42-AC43-86AFB32A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08493"/>
              </p:ext>
            </p:extLst>
          </p:nvPr>
        </p:nvGraphicFramePr>
        <p:xfrm>
          <a:off x="467738" y="2649994"/>
          <a:ext cx="4155633" cy="3565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0">
                  <a:extLst>
                    <a:ext uri="{9D8B030D-6E8A-4147-A177-3AD203B41FA5}">
                      <a16:colId xmlns:a16="http://schemas.microsoft.com/office/drawing/2014/main" val="3275960674"/>
                    </a:ext>
                  </a:extLst>
                </a:gridCol>
                <a:gridCol w="1348814">
                  <a:extLst>
                    <a:ext uri="{9D8B030D-6E8A-4147-A177-3AD203B41FA5}">
                      <a16:colId xmlns:a16="http://schemas.microsoft.com/office/drawing/2014/main" val="3678552287"/>
                    </a:ext>
                  </a:extLst>
                </a:gridCol>
                <a:gridCol w="1369455">
                  <a:extLst>
                    <a:ext uri="{9D8B030D-6E8A-4147-A177-3AD203B41FA5}">
                      <a16:colId xmlns:a16="http://schemas.microsoft.com/office/drawing/2014/main" val="1915652673"/>
                    </a:ext>
                  </a:extLst>
                </a:gridCol>
                <a:gridCol w="985814">
                  <a:extLst>
                    <a:ext uri="{9D8B030D-6E8A-4147-A177-3AD203B41FA5}">
                      <a16:colId xmlns:a16="http://schemas.microsoft.com/office/drawing/2014/main" val="2351825410"/>
                    </a:ext>
                  </a:extLst>
                </a:gridCol>
              </a:tblGrid>
              <a:tr h="4398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folate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folate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60904"/>
                  </a:ext>
                </a:extLst>
              </a:tr>
              <a:tr h="102499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 =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 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23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08235"/>
                  </a:ext>
                </a:extLst>
              </a:tr>
              <a:tr h="102499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21 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25321"/>
                  </a:ext>
                </a:extLst>
              </a:tr>
              <a:tr h="87580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  <a:p>
                      <a:pPr algn="ctr"/>
                      <a:r>
                        <a:rPr lang="en-US" dirty="0"/>
                        <a:t>High folate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  <a:p>
                      <a:pPr algn="ctr"/>
                      <a:r>
                        <a:rPr lang="en-US" dirty="0"/>
                        <a:t>Low folate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5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20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84750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dirty="0">
                <a:latin typeface="Helvetica" pitchFamily="2" charset="0"/>
              </a:rPr>
              <a:t>Data preparation and cleaning: generate </a:t>
            </a:r>
            <a:r>
              <a:rPr lang="en-US" altLang="en-US" sz="2800" b="1" dirty="0">
                <a:latin typeface="Symbol" pitchFamily="2" charset="2"/>
              </a:rPr>
              <a:t>b</a:t>
            </a:r>
            <a:r>
              <a:rPr lang="en-US" altLang="en-US" sz="2800" b="1" dirty="0">
                <a:latin typeface="Helvetica" pitchFamily="2" charset="0"/>
              </a:rPr>
              <a:t>-values</a:t>
            </a:r>
            <a:endParaRPr lang="en-US" altLang="en-US" sz="2800" dirty="0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77CB1-F8CC-B649-B7AC-072D9104CBEA}"/>
              </a:ext>
            </a:extLst>
          </p:cNvPr>
          <p:cNvSpPr txBox="1"/>
          <p:nvPr/>
        </p:nvSpPr>
        <p:spPr>
          <a:xfrm>
            <a:off x="626727" y="911167"/>
            <a:ext cx="103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44 participants (high/low folate &amp; CC/TT genotype) x 450K methylation measures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83D787-AE98-7443-A20B-45E6D3CC0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318" y="1861244"/>
            <a:ext cx="3766932" cy="1986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36C97-A059-0941-8047-2FCFEB67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40" y="1222624"/>
            <a:ext cx="6853144" cy="55099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94752-28AB-404F-95BE-9C889D6D8363}"/>
              </a:ext>
            </a:extLst>
          </p:cNvPr>
          <p:cNvSpPr txBox="1"/>
          <p:nvPr/>
        </p:nvSpPr>
        <p:spPr>
          <a:xfrm>
            <a:off x="1009189" y="5712431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R-packages: </a:t>
            </a:r>
            <a:r>
              <a:rPr lang="en-US" dirty="0" err="1"/>
              <a:t>minfi</a:t>
            </a:r>
            <a:r>
              <a:rPr lang="en-US" dirty="0"/>
              <a:t>, </a:t>
            </a:r>
            <a:r>
              <a:rPr lang="en-US" dirty="0" err="1"/>
              <a:t>maxprobes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7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79701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dirty="0">
                <a:latin typeface="Helvetica" pitchFamily="2" charset="0"/>
              </a:rPr>
              <a:t>Data preparation and cleaning: Quality Control</a:t>
            </a:r>
            <a:endParaRPr lang="en-US" altLang="en-US" sz="2800" dirty="0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77CB1-F8CC-B649-B7AC-072D9104CBEA}"/>
              </a:ext>
            </a:extLst>
          </p:cNvPr>
          <p:cNvSpPr txBox="1"/>
          <p:nvPr/>
        </p:nvSpPr>
        <p:spPr>
          <a:xfrm>
            <a:off x="626727" y="911167"/>
            <a:ext cx="103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PLOTS: PCA of beta-values for methylation loci in the top 5% of genes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944D77-3C7C-7A4D-B81D-6E62E69AE068}"/>
              </a:ext>
            </a:extLst>
          </p:cNvPr>
          <p:cNvGrpSpPr/>
          <p:nvPr/>
        </p:nvGrpSpPr>
        <p:grpSpPr>
          <a:xfrm>
            <a:off x="190522" y="1860159"/>
            <a:ext cx="3824022" cy="4041331"/>
            <a:chOff x="190522" y="1860159"/>
            <a:chExt cx="3824022" cy="40413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D4F57B-7DBE-EC44-8F8B-5E7B837E6C7C}"/>
                </a:ext>
              </a:extLst>
            </p:cNvPr>
            <p:cNvGrpSpPr/>
            <p:nvPr/>
          </p:nvGrpSpPr>
          <p:grpSpPr>
            <a:xfrm>
              <a:off x="190522" y="2574591"/>
              <a:ext cx="3824022" cy="3326899"/>
              <a:chOff x="190522" y="1598547"/>
              <a:chExt cx="3824022" cy="332689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D51C49B-90E3-774D-AD52-3ABFBE02F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22" y="1598547"/>
                <a:ext cx="3824022" cy="3326899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A6209-F192-9E4F-944F-1AB21BAA296D}"/>
                  </a:ext>
                </a:extLst>
              </p:cNvPr>
              <p:cNvSpPr/>
              <p:nvPr/>
            </p:nvSpPr>
            <p:spPr>
              <a:xfrm>
                <a:off x="523982" y="2835667"/>
                <a:ext cx="421241" cy="26712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3C9E0D9-7526-DD4C-BE14-332E0269BA88}"/>
                  </a:ext>
                </a:extLst>
              </p:cNvPr>
              <p:cNvSpPr/>
              <p:nvPr/>
            </p:nvSpPr>
            <p:spPr>
              <a:xfrm>
                <a:off x="892139" y="3654524"/>
                <a:ext cx="421241" cy="26712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91C85D-91C9-EB4E-81C9-F426E1326A12}"/>
                </a:ext>
              </a:extLst>
            </p:cNvPr>
            <p:cNvSpPr txBox="1"/>
            <p:nvPr/>
          </p:nvSpPr>
          <p:spPr>
            <a:xfrm>
              <a:off x="1351218" y="1860159"/>
              <a:ext cx="1831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Initial plot:</a:t>
              </a:r>
            </a:p>
            <a:p>
              <a:r>
                <a:rPr lang="en-US" dirty="0"/>
                <a:t>Exclude 2 outliers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C35545-9DC3-B74C-B890-273C62FD1614}"/>
              </a:ext>
            </a:extLst>
          </p:cNvPr>
          <p:cNvGrpSpPr/>
          <p:nvPr/>
        </p:nvGrpSpPr>
        <p:grpSpPr>
          <a:xfrm>
            <a:off x="3901508" y="1860159"/>
            <a:ext cx="4027345" cy="4160496"/>
            <a:chOff x="3901508" y="1860159"/>
            <a:chExt cx="4027345" cy="41604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5BFA73-75B5-AB42-9CB6-D4EBD71EAA20}"/>
                </a:ext>
              </a:extLst>
            </p:cNvPr>
            <p:cNvGrpSpPr/>
            <p:nvPr/>
          </p:nvGrpSpPr>
          <p:grpSpPr>
            <a:xfrm>
              <a:off x="3901508" y="2506490"/>
              <a:ext cx="4027345" cy="3514165"/>
              <a:chOff x="3901508" y="1530446"/>
              <a:chExt cx="4027345" cy="35141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3775A28-553B-CC4E-B35B-3B9BA70F4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1508" y="1530446"/>
                <a:ext cx="4027345" cy="3514165"/>
              </a:xfrm>
              <a:prstGeom prst="rect">
                <a:avLst/>
              </a:prstGeom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079007A-3342-354F-8A6B-D33B68838E01}"/>
                  </a:ext>
                </a:extLst>
              </p:cNvPr>
              <p:cNvSpPr/>
              <p:nvPr/>
            </p:nvSpPr>
            <p:spPr>
              <a:xfrm>
                <a:off x="6970828" y="4267897"/>
                <a:ext cx="754701" cy="26712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F7C4FC-8237-1648-A847-DA89967F4296}"/>
                </a:ext>
              </a:extLst>
            </p:cNvPr>
            <p:cNvSpPr txBox="1"/>
            <p:nvPr/>
          </p:nvSpPr>
          <p:spPr>
            <a:xfrm>
              <a:off x="4689630" y="1860159"/>
              <a:ext cx="26585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Second plot:</a:t>
              </a:r>
            </a:p>
            <a:p>
              <a:r>
                <a:rPr lang="en-US" dirty="0"/>
                <a:t>Exclude additional outlier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BB2C02-2F4B-354A-A1CD-44EF4CB530D9}"/>
              </a:ext>
            </a:extLst>
          </p:cNvPr>
          <p:cNvGrpSpPr/>
          <p:nvPr/>
        </p:nvGrpSpPr>
        <p:grpSpPr>
          <a:xfrm>
            <a:off x="7938052" y="1860158"/>
            <a:ext cx="4253948" cy="4041332"/>
            <a:chOff x="7938052" y="1860158"/>
            <a:chExt cx="4253948" cy="4041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D5C4DB-A76D-9846-B443-A65C370B1BD3}"/>
                </a:ext>
              </a:extLst>
            </p:cNvPr>
            <p:cNvSpPr txBox="1"/>
            <p:nvPr/>
          </p:nvSpPr>
          <p:spPr>
            <a:xfrm>
              <a:off x="9279751" y="1860158"/>
              <a:ext cx="1755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Third plot:</a:t>
              </a:r>
            </a:p>
            <a:p>
              <a:r>
                <a:rPr lang="en-US" dirty="0"/>
                <a:t>Check duplicates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DA5647-A5D8-904D-A509-CB3DB76EEBF1}"/>
                </a:ext>
              </a:extLst>
            </p:cNvPr>
            <p:cNvGrpSpPr/>
            <p:nvPr/>
          </p:nvGrpSpPr>
          <p:grpSpPr>
            <a:xfrm>
              <a:off x="7938052" y="2614348"/>
              <a:ext cx="4253948" cy="3287142"/>
              <a:chOff x="7938052" y="2614348"/>
              <a:chExt cx="4253948" cy="3287142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144D07E-41A1-204C-9CB6-E1A5B272F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8052" y="2614348"/>
                <a:ext cx="4253948" cy="3287142"/>
              </a:xfrm>
              <a:prstGeom prst="rect">
                <a:avLst/>
              </a:prstGeom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E06AF21-1401-0B4B-8B96-CC328AB89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6217" y="3075874"/>
                <a:ext cx="2096179" cy="212333"/>
              </a:xfrm>
              <a:prstGeom prst="straightConnector1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FFEF92D-B8D0-FD49-BE77-8E4C5037D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339" y="3678148"/>
                <a:ext cx="2363057" cy="579771"/>
              </a:xfrm>
              <a:prstGeom prst="straightConnector1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F996B55-64AD-D646-AB83-4E580BA8E0DD}"/>
              </a:ext>
            </a:extLst>
          </p:cNvPr>
          <p:cNvSpPr txBox="1"/>
          <p:nvPr/>
        </p:nvSpPr>
        <p:spPr>
          <a:xfrm>
            <a:off x="497580" y="6218721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R-package: </a:t>
            </a:r>
            <a:r>
              <a:rPr lang="en-US" dirty="0" err="1"/>
              <a:t>limma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8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7636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dirty="0">
                <a:latin typeface="Helvetica" pitchFamily="2" charset="0"/>
              </a:rPr>
              <a:t>Data preparation and cleaning: Batch effects</a:t>
            </a:r>
            <a:endParaRPr lang="en-US" altLang="en-US" sz="2800" dirty="0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39D60-5A11-C645-A50E-9F08D0A370FF}"/>
              </a:ext>
            </a:extLst>
          </p:cNvPr>
          <p:cNvSpPr txBox="1"/>
          <p:nvPr/>
        </p:nvSpPr>
        <p:spPr>
          <a:xfrm>
            <a:off x="0" y="993319"/>
            <a:ext cx="739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PLOTS: PCA of beta-values for methylation loci in the top 5% of genes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D06B5-7FD9-6146-9462-FAF82EFEB5A0}"/>
              </a:ext>
            </a:extLst>
          </p:cNvPr>
          <p:cNvSpPr txBox="1"/>
          <p:nvPr/>
        </p:nvSpPr>
        <p:spPr>
          <a:xfrm>
            <a:off x="626727" y="6108451"/>
            <a:ext cx="234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R-packages: </a:t>
            </a:r>
            <a:r>
              <a:rPr lang="en-US" dirty="0" err="1"/>
              <a:t>limma</a:t>
            </a:r>
            <a:r>
              <a:rPr lang="en-US" dirty="0"/>
              <a:t>, </a:t>
            </a:r>
            <a:r>
              <a:rPr lang="en-US" dirty="0" err="1"/>
              <a:t>sva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ED395-3BC0-CF48-9B3A-7B26108C5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65" y="1751375"/>
            <a:ext cx="5029200" cy="3886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C2E9C8-82F0-F343-AEB7-B6AC6FB0468A}"/>
              </a:ext>
            </a:extLst>
          </p:cNvPr>
          <p:cNvGrpSpPr/>
          <p:nvPr/>
        </p:nvGrpSpPr>
        <p:grpSpPr>
          <a:xfrm>
            <a:off x="7184763" y="859258"/>
            <a:ext cx="4013324" cy="5891901"/>
            <a:chOff x="7184763" y="859258"/>
            <a:chExt cx="4013324" cy="58919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2B17127-E009-E04B-91D3-664F5B894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65"/>
            <a:stretch/>
          </p:blipFill>
          <p:spPr>
            <a:xfrm>
              <a:off x="7184763" y="859258"/>
              <a:ext cx="4013324" cy="5891901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9EF518C-8684-6741-9337-F9982364857C}"/>
                </a:ext>
              </a:extLst>
            </p:cNvPr>
            <p:cNvSpPr/>
            <p:nvPr/>
          </p:nvSpPr>
          <p:spPr>
            <a:xfrm>
              <a:off x="8116587" y="1407561"/>
              <a:ext cx="1089058" cy="780836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AB8DA2-D6C8-044B-8D09-D1CDC3DAD66D}"/>
                </a:ext>
              </a:extLst>
            </p:cNvPr>
            <p:cNvSpPr/>
            <p:nvPr/>
          </p:nvSpPr>
          <p:spPr>
            <a:xfrm>
              <a:off x="10025868" y="4263775"/>
              <a:ext cx="1070222" cy="409256"/>
            </a:xfrm>
            <a:prstGeom prst="ellips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4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23464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dirty="0">
                <a:latin typeface="Helvetica" pitchFamily="2" charset="0"/>
              </a:rPr>
              <a:t>Data Analysis</a:t>
            </a:r>
            <a:endParaRPr lang="en-US" altLang="en-US" sz="2800" dirty="0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813356-7273-F64A-8F3A-479F1128A10C}"/>
              </a:ext>
            </a:extLst>
          </p:cNvPr>
          <p:cNvGrpSpPr/>
          <p:nvPr/>
        </p:nvGrpSpPr>
        <p:grpSpPr>
          <a:xfrm>
            <a:off x="390424" y="1158687"/>
            <a:ext cx="5519152" cy="5016081"/>
            <a:chOff x="390424" y="1158687"/>
            <a:chExt cx="5519152" cy="50160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139D60-5A11-C645-A50E-9F08D0A370FF}"/>
                </a:ext>
              </a:extLst>
            </p:cNvPr>
            <p:cNvSpPr txBox="1"/>
            <p:nvPr/>
          </p:nvSpPr>
          <p:spPr>
            <a:xfrm>
              <a:off x="1075925" y="1158687"/>
              <a:ext cx="4369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PCA First Look: Comparing the extremes</a:t>
              </a:r>
            </a:p>
            <a:p>
              <a:pPr algn="ctr"/>
              <a:r>
                <a:rPr lang="en-US" dirty="0"/>
                <a:t>CC – high folate vs TT – low folate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9BEBA0-3F99-744A-B9DE-BC302819C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24" y="1909969"/>
              <a:ext cx="5519152" cy="426479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909770C-B961-0447-828C-0540416E5CEB}"/>
              </a:ext>
            </a:extLst>
          </p:cNvPr>
          <p:cNvSpPr txBox="1"/>
          <p:nvPr/>
        </p:nvSpPr>
        <p:spPr>
          <a:xfrm>
            <a:off x="6462934" y="1158687"/>
            <a:ext cx="46742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DIRECTIONS</a:t>
            </a:r>
          </a:p>
          <a:p>
            <a:pPr algn="ctr"/>
            <a:endParaRPr lang="en-US" dirty="0"/>
          </a:p>
          <a:p>
            <a:r>
              <a:rPr lang="en-US" dirty="0"/>
              <a:t>Look for global differences between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PCA, heat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Look for which methylation loci most differentiate genotype/folate status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lvl="1"/>
            <a:endParaRPr lang="en-US" dirty="0"/>
          </a:p>
          <a:p>
            <a:r>
              <a:rPr lang="en-US" dirty="0"/>
              <a:t>Evaluate site-specific differences in methylation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 package: SVA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Look for influence of locus-specific methylation on gene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samples have transcriptome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210B-BDEA-914A-9CDD-BF69F53D608B}"/>
              </a:ext>
            </a:extLst>
          </p:cNvPr>
          <p:cNvSpPr txBox="1"/>
          <p:nvPr/>
        </p:nvSpPr>
        <p:spPr>
          <a:xfrm>
            <a:off x="601856" y="6174768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R-package: </a:t>
            </a:r>
            <a:r>
              <a:rPr lang="en-US" dirty="0" err="1"/>
              <a:t>limma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330</Words>
  <Application>Microsoft Macintosh PowerPoint</Application>
  <PresentationFormat>Widescreen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Midway Capstone Presentation</dc:title>
  <dc:creator>Pangilinan, Faith (NIH/NHGRI) [E]</dc:creator>
  <cp:lastModifiedBy>Pangilinan, Faith (NIH/NHGRI) [E]</cp:lastModifiedBy>
  <cp:revision>47</cp:revision>
  <dcterms:created xsi:type="dcterms:W3CDTF">2018-06-25T16:27:22Z</dcterms:created>
  <dcterms:modified xsi:type="dcterms:W3CDTF">2018-07-30T21:37:19Z</dcterms:modified>
</cp:coreProperties>
</file>