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0"/>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A127-6198-1F49-BA2E-35767658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2CBA74-2F87-2947-8797-D5224441C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9007E8-4D05-AF4E-89AB-C39ACE14BE6C}"/>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F4FDC84F-F7AE-F645-AC1E-88C90CDF9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2398E-5E46-FC49-8022-43C46B375598}"/>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35377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806E-88B0-4C41-A376-C1F3AE914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AED847-4309-FC41-8506-58F89374CD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C7EC6-7801-0E4B-A172-D2E451E01D3B}"/>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0603F659-D7CF-4C46-99E0-059C7D9EA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8D863-4CD9-6541-9C96-2318B357DC00}"/>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178846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A1C0E-2697-2A46-BECB-CB848CDBF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6DA5C-F3E3-4146-9549-6B045687BE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7BA02-816E-D94C-AA11-C07A8D3CEAF2}"/>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11F4F9AA-B477-8041-9C7F-A1FEEDB86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71C23-F9BC-5A43-ABD2-B2606DF6840F}"/>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42939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3045-BA2D-B146-9167-B4221532C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B4B77-8627-D347-A10A-77CBD0D48A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280F8-6919-5A4B-9710-32D26B11E41F}"/>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C65881F6-B5B8-B941-BC5E-B8AAA8CDB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973FD-16DC-EF46-9263-26722C46054F}"/>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30154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E911-D5B6-1C4F-AECB-3999519064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90E70-EACB-B040-8ED6-6F418B828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FE506A-7F52-5E45-8454-71C9A1E1CBAC}"/>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B5F8AFD0-4C97-3543-9C7A-AF6C0B55A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C25C-6288-C74A-A6E5-A9817085E73B}"/>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157994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D948-AF45-FC46-BA47-3B21004CA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DA561-56FA-F546-BAFD-538456A564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3E9C1-4D1A-BA4D-9D89-8191BF72BF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11FF1-00B5-F14B-A6CA-251403F61DCD}"/>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6" name="Footer Placeholder 5">
            <a:extLst>
              <a:ext uri="{FF2B5EF4-FFF2-40B4-BE49-F238E27FC236}">
                <a16:creationId xmlns:a16="http://schemas.microsoft.com/office/drawing/2014/main" id="{8443F57E-47CE-504A-8B8C-53E7BA0B9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B5416-3A5B-3C43-96F8-DE7CD1FA56EB}"/>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64260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AB3C-FF52-E348-8849-D4324E3860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142A3D-73BA-5545-BF5A-162F4B532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381A6B-9589-744C-BA78-1A98D18609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DFA0FE-7127-8A43-A875-277937A4A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71A26C-896A-484D-85FD-64C702516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B4B612-1937-5246-B7CB-2720EAEA9047}"/>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8" name="Footer Placeholder 7">
            <a:extLst>
              <a:ext uri="{FF2B5EF4-FFF2-40B4-BE49-F238E27FC236}">
                <a16:creationId xmlns:a16="http://schemas.microsoft.com/office/drawing/2014/main" id="{E0083772-5A23-1448-88AA-23DD8910C8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B2432-1A10-0049-BFA7-CBB4F5BA92CC}"/>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378542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8C38-8B6C-1849-BD8B-06CDAE6FD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DD8E3-5AE7-4D48-A6EF-D7344D02E352}"/>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4" name="Footer Placeholder 3">
            <a:extLst>
              <a:ext uri="{FF2B5EF4-FFF2-40B4-BE49-F238E27FC236}">
                <a16:creationId xmlns:a16="http://schemas.microsoft.com/office/drawing/2014/main" id="{44D32085-23BD-2243-893D-646E44C967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4A508-C539-D044-B3BE-16A7DB30D493}"/>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8331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C40D-3658-634A-8547-5BD77FB274D2}"/>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3" name="Footer Placeholder 2">
            <a:extLst>
              <a:ext uri="{FF2B5EF4-FFF2-40B4-BE49-F238E27FC236}">
                <a16:creationId xmlns:a16="http://schemas.microsoft.com/office/drawing/2014/main" id="{80F3E939-10DA-7143-9498-1137FCB7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B96968-8C7A-484E-A845-AE98B4DF2241}"/>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338811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6342-36E9-B149-B09D-07A6DFACC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AD5BD9-7E94-0D4D-ACE4-632AAA6B1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DCB17-E723-144E-B303-B397D6F75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474F77-51BA-EA44-A34F-47314FF28ECB}"/>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6" name="Footer Placeholder 5">
            <a:extLst>
              <a:ext uri="{FF2B5EF4-FFF2-40B4-BE49-F238E27FC236}">
                <a16:creationId xmlns:a16="http://schemas.microsoft.com/office/drawing/2014/main" id="{81702388-E4D4-2040-9D17-455428344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31890-B7DE-9242-997E-3E73D3182A6E}"/>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63663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6B0F-B3A7-A94C-B149-CC1B8EEF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CF7F0-2C92-A542-B480-AB98FF36A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E9FE2B-374F-AE4C-B467-216D81C8D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4FFE39-CF28-E34B-B0A7-FDF6063C5020}"/>
              </a:ext>
            </a:extLst>
          </p:cNvPr>
          <p:cNvSpPr>
            <a:spLocks noGrp="1"/>
          </p:cNvSpPr>
          <p:nvPr>
            <p:ph type="dt" sz="half" idx="10"/>
          </p:nvPr>
        </p:nvSpPr>
        <p:spPr/>
        <p:txBody>
          <a:bodyPr/>
          <a:lstStyle/>
          <a:p>
            <a:fld id="{F7A0028E-5318-7748-AF47-845AC4514093}" type="datetimeFigureOut">
              <a:rPr lang="en-US" smtClean="0"/>
              <a:t>6/26/18</a:t>
            </a:fld>
            <a:endParaRPr lang="en-US"/>
          </a:p>
        </p:txBody>
      </p:sp>
      <p:sp>
        <p:nvSpPr>
          <p:cNvPr id="6" name="Footer Placeholder 5">
            <a:extLst>
              <a:ext uri="{FF2B5EF4-FFF2-40B4-BE49-F238E27FC236}">
                <a16:creationId xmlns:a16="http://schemas.microsoft.com/office/drawing/2014/main" id="{E0C0440F-7748-9947-A47C-1AA9AAE5B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C3BD4-0210-964F-B335-5111267C52B6}"/>
              </a:ext>
            </a:extLst>
          </p:cNvPr>
          <p:cNvSpPr>
            <a:spLocks noGrp="1"/>
          </p:cNvSpPr>
          <p:nvPr>
            <p:ph type="sldNum" sz="quarter" idx="12"/>
          </p:nvPr>
        </p:nvSpPr>
        <p:spPr/>
        <p:txBody>
          <a:bodyPr/>
          <a:lstStyle/>
          <a:p>
            <a:fld id="{D14CB05F-4BAC-5C40-99A0-F6280287F7CE}" type="slidenum">
              <a:rPr lang="en-US" smtClean="0"/>
              <a:t>‹#›</a:t>
            </a:fld>
            <a:endParaRPr lang="en-US"/>
          </a:p>
        </p:txBody>
      </p:sp>
    </p:spTree>
    <p:extLst>
      <p:ext uri="{BB962C8B-B14F-4D97-AF65-F5344CB8AC3E}">
        <p14:creationId xmlns:p14="http://schemas.microsoft.com/office/powerpoint/2010/main" val="297281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64CE5-5D2B-7D4D-A805-E22EDD989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F5DB9-4990-9345-9066-ADAE8E041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4ECA4-015E-A44F-B6FE-A907B58AE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0028E-5318-7748-AF47-845AC4514093}" type="datetimeFigureOut">
              <a:rPr lang="en-US" smtClean="0"/>
              <a:t>6/26/18</a:t>
            </a:fld>
            <a:endParaRPr lang="en-US"/>
          </a:p>
        </p:txBody>
      </p:sp>
      <p:sp>
        <p:nvSpPr>
          <p:cNvPr id="5" name="Footer Placeholder 4">
            <a:extLst>
              <a:ext uri="{FF2B5EF4-FFF2-40B4-BE49-F238E27FC236}">
                <a16:creationId xmlns:a16="http://schemas.microsoft.com/office/drawing/2014/main" id="{72773809-86E1-664D-8184-B9E456ADE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82FE5-55E3-9C45-90FA-C98BCF33E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CB05F-4BAC-5C40-99A0-F6280287F7CE}" type="slidenum">
              <a:rPr lang="en-US" smtClean="0"/>
              <a:t>‹#›</a:t>
            </a:fld>
            <a:endParaRPr lang="en-US"/>
          </a:p>
        </p:txBody>
      </p:sp>
    </p:spTree>
    <p:extLst>
      <p:ext uri="{BB962C8B-B14F-4D97-AF65-F5344CB8AC3E}">
        <p14:creationId xmlns:p14="http://schemas.microsoft.com/office/powerpoint/2010/main" val="123222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EB6-9052-FA4B-938F-C59AA29D3F9C}"/>
              </a:ext>
            </a:extLst>
          </p:cNvPr>
          <p:cNvSpPr>
            <a:spLocks noGrp="1"/>
          </p:cNvSpPr>
          <p:nvPr>
            <p:ph type="ctrTitle"/>
          </p:nvPr>
        </p:nvSpPr>
        <p:spPr>
          <a:xfrm>
            <a:off x="1630017" y="212035"/>
            <a:ext cx="9144000" cy="1179443"/>
          </a:xfrm>
        </p:spPr>
        <p:txBody>
          <a:bodyPr>
            <a:normAutofit/>
          </a:bodyPr>
          <a:lstStyle/>
          <a:p>
            <a:r>
              <a:rPr lang="en-US" sz="2400" dirty="0">
                <a:latin typeface="+mn-lt"/>
                <a:ea typeface="+mn-ea"/>
                <a:cs typeface="+mn-cs"/>
              </a:rPr>
              <a:t>Midway Capstone Status – Faith Pangilinan</a:t>
            </a:r>
            <a:br>
              <a:rPr lang="en-US" sz="2400" dirty="0">
                <a:latin typeface="+mn-lt"/>
                <a:ea typeface="+mn-ea"/>
                <a:cs typeface="+mn-cs"/>
              </a:rPr>
            </a:br>
            <a:br>
              <a:rPr lang="en-US" sz="2400" dirty="0">
                <a:latin typeface="+mn-lt"/>
                <a:ea typeface="+mn-ea"/>
                <a:cs typeface="+mn-cs"/>
              </a:rPr>
            </a:br>
            <a:r>
              <a:rPr lang="en-US" sz="2400" dirty="0">
                <a:latin typeface="+mn-lt"/>
                <a:ea typeface="+mn-ea"/>
                <a:cs typeface="+mn-cs"/>
              </a:rPr>
              <a:t>What is the problem and who is the end user?</a:t>
            </a:r>
          </a:p>
        </p:txBody>
      </p:sp>
      <p:sp>
        <p:nvSpPr>
          <p:cNvPr id="3" name="Subtitle 2">
            <a:extLst>
              <a:ext uri="{FF2B5EF4-FFF2-40B4-BE49-F238E27FC236}">
                <a16:creationId xmlns:a16="http://schemas.microsoft.com/office/drawing/2014/main" id="{86B82335-A6E8-C649-8481-7E214B415AAE}"/>
              </a:ext>
            </a:extLst>
          </p:cNvPr>
          <p:cNvSpPr>
            <a:spLocks noGrp="1"/>
          </p:cNvSpPr>
          <p:nvPr>
            <p:ph type="subTitle" idx="1"/>
          </p:nvPr>
        </p:nvSpPr>
        <p:spPr>
          <a:xfrm>
            <a:off x="1000538" y="2250315"/>
            <a:ext cx="10402957" cy="3501127"/>
          </a:xfrm>
        </p:spPr>
        <p:txBody>
          <a:bodyPr>
            <a:normAutofit/>
          </a:bodyPr>
          <a:lstStyle/>
          <a:p>
            <a:pPr algn="l"/>
            <a:r>
              <a:rPr lang="en-US" dirty="0"/>
              <a:t>Background: We know that MTHFR rs1801133 genotype is associated with global levels of DNA methylation.</a:t>
            </a:r>
          </a:p>
          <a:p>
            <a:pPr algn="l"/>
            <a:endParaRPr lang="en-US" dirty="0"/>
          </a:p>
          <a:p>
            <a:pPr algn="l"/>
            <a:r>
              <a:rPr lang="en-US" dirty="0"/>
              <a:t>Question (the “</a:t>
            </a:r>
            <a:r>
              <a:rPr lang="en-US" u="sng" dirty="0"/>
              <a:t>problem</a:t>
            </a:r>
            <a:r>
              <a:rPr lang="en-US" dirty="0"/>
              <a:t>”): Now that we can look at almost half a million specific DNA sites for their methylation status in an individual, we can ask whether this genotype influences methylation status in a discernable pattern.</a:t>
            </a:r>
          </a:p>
          <a:p>
            <a:endParaRPr lang="en-US" dirty="0"/>
          </a:p>
          <a:p>
            <a:r>
              <a:rPr lang="en-US" u="sng" dirty="0"/>
              <a:t>End user</a:t>
            </a:r>
            <a:r>
              <a:rPr lang="en-US" dirty="0"/>
              <a:t>: the scientific community</a:t>
            </a:r>
          </a:p>
        </p:txBody>
      </p:sp>
    </p:spTree>
    <p:extLst>
      <p:ext uri="{BB962C8B-B14F-4D97-AF65-F5344CB8AC3E}">
        <p14:creationId xmlns:p14="http://schemas.microsoft.com/office/powerpoint/2010/main" val="403004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EB6-9052-FA4B-938F-C59AA29D3F9C}"/>
              </a:ext>
            </a:extLst>
          </p:cNvPr>
          <p:cNvSpPr>
            <a:spLocks noGrp="1"/>
          </p:cNvSpPr>
          <p:nvPr>
            <p:ph type="ctrTitle"/>
          </p:nvPr>
        </p:nvSpPr>
        <p:spPr>
          <a:xfrm>
            <a:off x="1630017" y="579024"/>
            <a:ext cx="9144000" cy="812454"/>
          </a:xfrm>
        </p:spPr>
        <p:txBody>
          <a:bodyPr>
            <a:normAutofit/>
          </a:bodyPr>
          <a:lstStyle/>
          <a:p>
            <a:r>
              <a:rPr lang="en-US" sz="3600" dirty="0"/>
              <a:t>Dataset description</a:t>
            </a:r>
            <a:endParaRPr lang="en-US" sz="3600" dirty="0">
              <a:effectLst/>
            </a:endParaRPr>
          </a:p>
        </p:txBody>
      </p:sp>
      <p:sp>
        <p:nvSpPr>
          <p:cNvPr id="3" name="Subtitle 2">
            <a:extLst>
              <a:ext uri="{FF2B5EF4-FFF2-40B4-BE49-F238E27FC236}">
                <a16:creationId xmlns:a16="http://schemas.microsoft.com/office/drawing/2014/main" id="{86B82335-A6E8-C649-8481-7E214B415AAE}"/>
              </a:ext>
            </a:extLst>
          </p:cNvPr>
          <p:cNvSpPr>
            <a:spLocks noGrp="1"/>
          </p:cNvSpPr>
          <p:nvPr>
            <p:ph type="subTitle" idx="1"/>
          </p:nvPr>
        </p:nvSpPr>
        <p:spPr>
          <a:xfrm>
            <a:off x="1630017" y="1600959"/>
            <a:ext cx="9144000" cy="3673406"/>
          </a:xfrm>
        </p:spPr>
        <p:txBody>
          <a:bodyPr>
            <a:normAutofit/>
          </a:bodyPr>
          <a:lstStyle/>
          <a:p>
            <a:pPr algn="l"/>
            <a:r>
              <a:rPr lang="en-US" dirty="0"/>
              <a:t>44 participants</a:t>
            </a:r>
          </a:p>
          <a:p>
            <a:pPr marL="342900" indent="-342900" algn="l">
              <a:buFont typeface="Arial" panose="020B0604020202020204" pitchFamily="34" charset="0"/>
              <a:buChar char="•"/>
            </a:pPr>
            <a:r>
              <a:rPr lang="en-US" dirty="0"/>
              <a:t>MTHFR genotype (discrete variable: CC, CT, TT, missing)</a:t>
            </a:r>
          </a:p>
          <a:p>
            <a:pPr marL="342900" indent="-342900" algn="l">
              <a:buFont typeface="Arial" panose="020B0604020202020204" pitchFamily="34" charset="0"/>
              <a:buChar char="•"/>
            </a:pPr>
            <a:r>
              <a:rPr lang="en-US" dirty="0"/>
              <a:t>450,000 site-specific methylation signals (genomic location and the beta-value [a 0-1 scale for the methylation signal])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MTHFR gene encodes a protein that acts in the folate metabolic pathway, which creates the methyl groups used in DNA methylation. We have many other measures (e.g., circulating folate levels) related to this pathway that we would like to incorporate into the model.</a:t>
            </a:r>
          </a:p>
          <a:p>
            <a:pPr algn="l"/>
            <a:endParaRPr lang="en-US" dirty="0"/>
          </a:p>
        </p:txBody>
      </p:sp>
    </p:spTree>
    <p:extLst>
      <p:ext uri="{BB962C8B-B14F-4D97-AF65-F5344CB8AC3E}">
        <p14:creationId xmlns:p14="http://schemas.microsoft.com/office/powerpoint/2010/main" val="238307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EB6-9052-FA4B-938F-C59AA29D3F9C}"/>
              </a:ext>
            </a:extLst>
          </p:cNvPr>
          <p:cNvSpPr>
            <a:spLocks noGrp="1"/>
          </p:cNvSpPr>
          <p:nvPr>
            <p:ph type="ctrTitle"/>
          </p:nvPr>
        </p:nvSpPr>
        <p:spPr>
          <a:xfrm>
            <a:off x="1630017" y="579024"/>
            <a:ext cx="9144000" cy="812454"/>
          </a:xfrm>
        </p:spPr>
        <p:txBody>
          <a:bodyPr>
            <a:normAutofit/>
          </a:bodyPr>
          <a:lstStyle/>
          <a:p>
            <a:r>
              <a:rPr lang="en-US" sz="3600" dirty="0"/>
              <a:t>Is your approach supervised or unsupervised?</a:t>
            </a:r>
            <a:endParaRPr lang="en-US" sz="3600" dirty="0">
              <a:effectLst/>
            </a:endParaRPr>
          </a:p>
        </p:txBody>
      </p:sp>
      <p:sp>
        <p:nvSpPr>
          <p:cNvPr id="3" name="Subtitle 2">
            <a:extLst>
              <a:ext uri="{FF2B5EF4-FFF2-40B4-BE49-F238E27FC236}">
                <a16:creationId xmlns:a16="http://schemas.microsoft.com/office/drawing/2014/main" id="{86B82335-A6E8-C649-8481-7E214B415AAE}"/>
              </a:ext>
            </a:extLst>
          </p:cNvPr>
          <p:cNvSpPr>
            <a:spLocks noGrp="1"/>
          </p:cNvSpPr>
          <p:nvPr>
            <p:ph type="subTitle" idx="1"/>
          </p:nvPr>
        </p:nvSpPr>
        <p:spPr>
          <a:xfrm>
            <a:off x="1630017" y="2541864"/>
            <a:ext cx="9144000" cy="1655762"/>
          </a:xfrm>
        </p:spPr>
        <p:txBody>
          <a:bodyPr/>
          <a:lstStyle/>
          <a:p>
            <a:endParaRPr lang="en-US" dirty="0"/>
          </a:p>
          <a:p>
            <a:r>
              <a:rPr lang="en-US" dirty="0"/>
              <a:t>Preliminary analyses were performed by a predecessor</a:t>
            </a:r>
          </a:p>
          <a:p>
            <a:r>
              <a:rPr lang="en-US" dirty="0"/>
              <a:t>Mixed: </a:t>
            </a:r>
            <a:r>
              <a:rPr lang="en-US" dirty="0" err="1"/>
              <a:t>Heatmap</a:t>
            </a:r>
            <a:r>
              <a:rPr lang="en-US" dirty="0"/>
              <a:t> clustering, PCA, and Random Forest analyses</a:t>
            </a:r>
          </a:p>
        </p:txBody>
      </p:sp>
    </p:spTree>
    <p:extLst>
      <p:ext uri="{BB962C8B-B14F-4D97-AF65-F5344CB8AC3E}">
        <p14:creationId xmlns:p14="http://schemas.microsoft.com/office/powerpoint/2010/main" val="100149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EB6-9052-FA4B-938F-C59AA29D3F9C}"/>
              </a:ext>
            </a:extLst>
          </p:cNvPr>
          <p:cNvSpPr>
            <a:spLocks noGrp="1"/>
          </p:cNvSpPr>
          <p:nvPr>
            <p:ph type="ctrTitle"/>
          </p:nvPr>
        </p:nvSpPr>
        <p:spPr>
          <a:xfrm>
            <a:off x="1630017" y="579024"/>
            <a:ext cx="9144000" cy="812454"/>
          </a:xfrm>
        </p:spPr>
        <p:txBody>
          <a:bodyPr>
            <a:normAutofit/>
          </a:bodyPr>
          <a:lstStyle/>
          <a:p>
            <a:r>
              <a:rPr lang="en-US" sz="3600" dirty="0"/>
              <a:t>What challenges do you see?</a:t>
            </a:r>
            <a:endParaRPr lang="en-US" sz="3600" dirty="0">
              <a:effectLst/>
            </a:endParaRPr>
          </a:p>
        </p:txBody>
      </p:sp>
      <p:sp>
        <p:nvSpPr>
          <p:cNvPr id="3" name="Subtitle 2">
            <a:extLst>
              <a:ext uri="{FF2B5EF4-FFF2-40B4-BE49-F238E27FC236}">
                <a16:creationId xmlns:a16="http://schemas.microsoft.com/office/drawing/2014/main" id="{86B82335-A6E8-C649-8481-7E214B415AAE}"/>
              </a:ext>
            </a:extLst>
          </p:cNvPr>
          <p:cNvSpPr>
            <a:spLocks noGrp="1"/>
          </p:cNvSpPr>
          <p:nvPr>
            <p:ph type="subTitle" idx="1"/>
          </p:nvPr>
        </p:nvSpPr>
        <p:spPr>
          <a:xfrm>
            <a:off x="1191802" y="1706976"/>
            <a:ext cx="10058400" cy="4256502"/>
          </a:xfrm>
        </p:spPr>
        <p:txBody>
          <a:bodyPr>
            <a:normAutofit fontScale="92500"/>
          </a:bodyPr>
          <a:lstStyle/>
          <a:p>
            <a:endParaRPr lang="en-US" dirty="0"/>
          </a:p>
          <a:p>
            <a:r>
              <a:rPr lang="en-US" b="1" dirty="0"/>
              <a:t>Cleaning the data </a:t>
            </a:r>
            <a:r>
              <a:rPr lang="en-US" dirty="0"/>
              <a:t>- a much bigger job than I initially anticipated! </a:t>
            </a:r>
          </a:p>
          <a:p>
            <a:r>
              <a:rPr lang="en-US" dirty="0"/>
              <a:t>I didn’t realize I would be starting with the raw </a:t>
            </a:r>
            <a:r>
              <a:rPr lang="en-US" dirty="0" err="1"/>
              <a:t>datafiles</a:t>
            </a:r>
            <a:r>
              <a:rPr lang="en-US" dirty="0"/>
              <a:t> to generate a methylation score (beta-value). I will need to learn how to use the </a:t>
            </a:r>
            <a:r>
              <a:rPr lang="en-US" dirty="0" err="1"/>
              <a:t>minfi</a:t>
            </a:r>
            <a:r>
              <a:rPr lang="en-US" dirty="0"/>
              <a:t> package in R.</a:t>
            </a:r>
          </a:p>
          <a:p>
            <a:endParaRPr lang="en-US" dirty="0"/>
          </a:p>
          <a:p>
            <a:r>
              <a:rPr lang="en-US" b="1" dirty="0"/>
              <a:t>Initial analyses</a:t>
            </a:r>
            <a:r>
              <a:rPr lang="en-US" dirty="0"/>
              <a:t> – I’m still hazy on how to appropriately apply unsupervised methods. </a:t>
            </a:r>
          </a:p>
          <a:p>
            <a:endParaRPr lang="en-US" dirty="0"/>
          </a:p>
          <a:p>
            <a:r>
              <a:rPr lang="en-US" b="1" dirty="0"/>
              <a:t>Subsequent analyses </a:t>
            </a:r>
            <a:r>
              <a:rPr lang="en-US" dirty="0"/>
              <a:t>– my ultimate goal is to incorporate more data to look for how the folate metabolic pathway might influence methylation. We have well-characterized information on potentially relevant circulating metabolites, and 80% of the samples have genome expression data that I haven’t even started to look at.</a:t>
            </a:r>
          </a:p>
          <a:p>
            <a:endParaRPr lang="en-US" dirty="0"/>
          </a:p>
        </p:txBody>
      </p:sp>
    </p:spTree>
    <p:extLst>
      <p:ext uri="{BB962C8B-B14F-4D97-AF65-F5344CB8AC3E}">
        <p14:creationId xmlns:p14="http://schemas.microsoft.com/office/powerpoint/2010/main" val="235357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EB6-9052-FA4B-938F-C59AA29D3F9C}"/>
              </a:ext>
            </a:extLst>
          </p:cNvPr>
          <p:cNvSpPr>
            <a:spLocks noGrp="1"/>
          </p:cNvSpPr>
          <p:nvPr>
            <p:ph type="ctrTitle"/>
          </p:nvPr>
        </p:nvSpPr>
        <p:spPr>
          <a:xfrm>
            <a:off x="1617661" y="233033"/>
            <a:ext cx="9144000" cy="626925"/>
          </a:xfrm>
        </p:spPr>
        <p:txBody>
          <a:bodyPr>
            <a:normAutofit/>
          </a:bodyPr>
          <a:lstStyle/>
          <a:p>
            <a:r>
              <a:rPr lang="en-US" sz="3600" dirty="0"/>
              <a:t>Plan of action</a:t>
            </a:r>
            <a:endParaRPr lang="en-US" sz="3600" dirty="0">
              <a:effectLst/>
            </a:endParaRPr>
          </a:p>
        </p:txBody>
      </p:sp>
      <p:sp>
        <p:nvSpPr>
          <p:cNvPr id="3" name="Subtitle 2">
            <a:extLst>
              <a:ext uri="{FF2B5EF4-FFF2-40B4-BE49-F238E27FC236}">
                <a16:creationId xmlns:a16="http://schemas.microsoft.com/office/drawing/2014/main" id="{86B82335-A6E8-C649-8481-7E214B415AAE}"/>
              </a:ext>
            </a:extLst>
          </p:cNvPr>
          <p:cNvSpPr>
            <a:spLocks noGrp="1"/>
          </p:cNvSpPr>
          <p:nvPr>
            <p:ph type="subTitle" idx="1"/>
          </p:nvPr>
        </p:nvSpPr>
        <p:spPr>
          <a:xfrm>
            <a:off x="253582" y="859958"/>
            <a:ext cx="11502887" cy="5800334"/>
          </a:xfrm>
        </p:spPr>
        <p:txBody>
          <a:bodyPr>
            <a:noAutofit/>
          </a:bodyPr>
          <a:lstStyle/>
          <a:p>
            <a:pPr lvl="1"/>
            <a:r>
              <a:rPr lang="en-US" dirty="0"/>
              <a:t>DATA CLEANING (I think this will take weeks, </a:t>
            </a:r>
            <a:r>
              <a:rPr lang="en-US" dirty="0" err="1"/>
              <a:t>womp</a:t>
            </a:r>
            <a:r>
              <a:rPr lang="en-US" dirty="0"/>
              <a:t> </a:t>
            </a:r>
            <a:r>
              <a:rPr lang="en-US" dirty="0" err="1"/>
              <a:t>womp</a:t>
            </a:r>
            <a:r>
              <a:rPr lang="en-US" dirty="0"/>
              <a:t>)</a:t>
            </a:r>
          </a:p>
          <a:p>
            <a:pPr lvl="1" algn="l"/>
            <a:r>
              <a:rPr lang="en-US" dirty="0"/>
              <a:t>Process the raw </a:t>
            </a:r>
            <a:r>
              <a:rPr lang="en-US" dirty="0" err="1"/>
              <a:t>datafiles</a:t>
            </a:r>
            <a:r>
              <a:rPr lang="en-US" dirty="0"/>
              <a:t> to produce measures of site-specific DNA methylation</a:t>
            </a:r>
          </a:p>
          <a:p>
            <a:pPr lvl="1" algn="l"/>
            <a:r>
              <a:rPr lang="en-US" dirty="0"/>
              <a:t>Learn </a:t>
            </a:r>
            <a:r>
              <a:rPr lang="en-US" dirty="0" err="1"/>
              <a:t>minfi</a:t>
            </a:r>
            <a:r>
              <a:rPr lang="en-US" dirty="0"/>
              <a:t> workflow (tutorial?)</a:t>
            </a:r>
          </a:p>
          <a:p>
            <a:pPr lvl="2" algn="l"/>
            <a:r>
              <a:rPr lang="en-US" sz="2000" dirty="0" err="1"/>
              <a:t>minfi</a:t>
            </a:r>
            <a:r>
              <a:rPr lang="en-US" sz="2000" dirty="0"/>
              <a:t> = R package to process raw </a:t>
            </a:r>
            <a:r>
              <a:rPr lang="en-US" sz="2000" dirty="0" err="1"/>
              <a:t>iDAT</a:t>
            </a:r>
            <a:r>
              <a:rPr lang="en-US" sz="2000" dirty="0"/>
              <a:t> files (2 </a:t>
            </a:r>
            <a:r>
              <a:rPr lang="en-US" sz="2000" dirty="0" err="1"/>
              <a:t>iDAT</a:t>
            </a:r>
            <a:r>
              <a:rPr lang="en-US" sz="2000" dirty="0"/>
              <a:t> files per participant </a:t>
            </a:r>
            <a:r>
              <a:rPr lang="en-US" sz="2000" dirty="0">
                <a:sym typeface="Wingdings" pitchFamily="2" charset="2"/>
              </a:rPr>
              <a:t> 88 files)</a:t>
            </a:r>
            <a:endParaRPr lang="en-US" sz="2000" dirty="0"/>
          </a:p>
          <a:p>
            <a:pPr lvl="3" algn="l"/>
            <a:r>
              <a:rPr lang="en-US" sz="2000" dirty="0"/>
              <a:t>signal normalization</a:t>
            </a:r>
          </a:p>
          <a:p>
            <a:pPr lvl="3" algn="l"/>
            <a:r>
              <a:rPr lang="en-US" sz="2000" dirty="0"/>
              <a:t>normalize beta-value distribution</a:t>
            </a:r>
          </a:p>
          <a:p>
            <a:pPr lvl="1" algn="l"/>
            <a:r>
              <a:rPr lang="en-US" dirty="0"/>
              <a:t>Exclude methylation sites that overlap with genetic variants (these interfere with the methylation signal)</a:t>
            </a:r>
          </a:p>
          <a:p>
            <a:endParaRPr lang="en-US" sz="2000" dirty="0"/>
          </a:p>
          <a:p>
            <a:r>
              <a:rPr lang="en-US" sz="2000" dirty="0"/>
              <a:t>INITIAL ANALYSIS (</a:t>
            </a:r>
            <a:r>
              <a:rPr lang="en-US" sz="2000"/>
              <a:t>hopefully a week?)</a:t>
            </a:r>
            <a:endParaRPr lang="en-US" sz="2000" dirty="0"/>
          </a:p>
          <a:p>
            <a:r>
              <a:rPr lang="en-US" sz="2000" dirty="0"/>
              <a:t>Does MTHFR rs1801133 genotype produce discernable patterns of DNA methylation?</a:t>
            </a:r>
          </a:p>
          <a:p>
            <a:r>
              <a:rPr lang="en-US" sz="2000" dirty="0"/>
              <a:t>Influence a subset of sites? Influence a type of site (relative to gene position)?</a:t>
            </a:r>
          </a:p>
          <a:p>
            <a:endParaRPr lang="en-US" sz="2000" dirty="0"/>
          </a:p>
          <a:p>
            <a:r>
              <a:rPr lang="en-US" sz="2000" dirty="0"/>
              <a:t>SUBSEQUENT ANALYSES (far future)</a:t>
            </a:r>
          </a:p>
          <a:p>
            <a:r>
              <a:rPr lang="en-US" sz="2000" dirty="0"/>
              <a:t>Do additional variables contribute to patterns of DNA methylation? </a:t>
            </a:r>
          </a:p>
          <a:p>
            <a:r>
              <a:rPr lang="en-US" sz="2000" dirty="0"/>
              <a:t>Do any of these changes also influence gene expression?</a:t>
            </a:r>
          </a:p>
          <a:p>
            <a:pPr algn="l"/>
            <a:endParaRPr lang="en-US" dirty="0"/>
          </a:p>
        </p:txBody>
      </p:sp>
    </p:spTree>
    <p:extLst>
      <p:ext uri="{BB962C8B-B14F-4D97-AF65-F5344CB8AC3E}">
        <p14:creationId xmlns:p14="http://schemas.microsoft.com/office/powerpoint/2010/main" val="2289573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436</Words>
  <Application>Microsoft Macintosh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Midway Capstone Status – Faith Pangilinan  What is the problem and who is the end user?</vt:lpstr>
      <vt:lpstr>Dataset description</vt:lpstr>
      <vt:lpstr>Is your approach supervised or unsupervised?</vt:lpstr>
      <vt:lpstr>What challenges do you see?</vt:lpstr>
      <vt:lpstr>Plan of action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Midway Capstone Presentation</dc:title>
  <dc:creator>Pangilinan, Faith (NIH/NHGRI) [E]</dc:creator>
  <cp:lastModifiedBy>Pangilinan, Faith (NIH/NHGRI) [E]</cp:lastModifiedBy>
  <cp:revision>11</cp:revision>
  <dcterms:created xsi:type="dcterms:W3CDTF">2018-06-25T16:27:22Z</dcterms:created>
  <dcterms:modified xsi:type="dcterms:W3CDTF">2018-06-26T17:02:32Z</dcterms:modified>
</cp:coreProperties>
</file>