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5" r:id="rId3"/>
    <p:sldId id="266" r:id="rId4"/>
    <p:sldId id="264" r:id="rId5"/>
    <p:sldId id="260" r:id="rId6"/>
    <p:sldId id="261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/>
    <p:restoredTop sz="94734"/>
  </p:normalViewPr>
  <p:slideViewPr>
    <p:cSldViewPr snapToGrid="0" snapToObjects="1">
      <p:cViewPr varScale="1">
        <p:scale>
          <a:sx n="107" d="100"/>
          <a:sy n="1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DE4F-79BE-CB46-922A-089FA186A78A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5FD8E-AD15-B243-80F7-DB3E8B5F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3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1011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04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767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2ED278-CBDA-CD49-9972-3DEF048E3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BF297-D708-DC44-9182-AD396EDAB9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FC44E3C-FC63-934C-B82E-3EC182EEA8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E55CF3-29B8-294F-975A-F0D4FA7BD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9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A127-6198-1F49-BA2E-357676584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CBA74-2F87-2947-8797-D5224441C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7E8-4D05-AF4E-89AB-C39ACE14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C84F-F7AE-F645-AC1E-88C90CDF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398E-5E46-FC49-8022-43C46B3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806E-88B0-4C41-A376-C1F3AE91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ED847-4309-FC41-8506-58F89374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7EC6-7801-0E4B-A172-D2E451E0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F659-D7CF-4C46-99E0-059C7D9E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D863-4CD9-6541-9C96-2318B357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1C0E-2697-2A46-BECB-CB848CDB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6DA5C-F3E3-4146-9549-6B045687B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A02-816E-D94C-AA11-C07A8D3C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F9AA-B477-8041-9C7F-A1FEEDB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1C23-F9BC-5A43-ABD2-B2606DF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3045-BA2D-B146-9167-B4221532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4B77-8627-D347-A10A-77CBD0D4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80F8-6919-5A4B-9710-32D26B11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81F6-B5B8-B941-BC5E-B8AAA8C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73FD-16DC-EF46-9263-26722C46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E911-D5B6-1C4F-AECB-39995190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0E70-EACB-B040-8ED6-6F418B82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506A-7F52-5E45-8454-71C9A1E1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AFD0-4C97-3543-9C7A-AF6C0B55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C25C-6288-C74A-A6E5-A9817085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D948-AF45-FC46-BA47-3B21004C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A561-56FA-F546-BAFD-538456A56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E9C1-4D1A-BA4D-9D89-8191BF72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1FF1-00B5-F14B-A6CA-251403F6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F57E-47CE-504A-8B8C-53E7BA0B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B5416-3A5B-3C43-96F8-DE7CD1FA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0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B3C-FF52-E348-8849-D4324E3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2A3D-73BA-5545-BF5A-162F4B53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81A6B-9589-744C-BA78-1A98D186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FA0FE-7127-8A43-A875-277937A4A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1A26C-896A-484D-85FD-64C702516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B612-1937-5246-B7CB-2720EAEA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83772-5A23-1448-88AA-23DD891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B2432-1A10-0049-BFA7-CBB4F5BA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8C38-8B6C-1849-BD8B-06CDAE6F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DD8E3-5AE7-4D48-A6EF-D7344D02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32085-23BD-2243-893D-646E44C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4A508-C539-D044-B3BE-16A7DB3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3C40D-3658-634A-8547-5BD77FB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3E939-10DA-7143-9498-1137FCB7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6968-8C7A-484E-A845-AE98B4DF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6342-36E9-B149-B09D-07A6DFAC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5BD9-7E94-0D4D-ACE4-632AAA6B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CB17-E723-144E-B303-B397D6F7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F77-51BA-EA44-A34F-47314FF2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2388-E4D4-2040-9D17-45542834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31890-B7DE-9242-997E-3E73D318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6B0F-B3A7-A94C-B149-CC1B8EEF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CF7F0-2C92-A542-B480-AB98FF36A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9FE2B-374F-AE4C-B467-216D81C8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FE39-CF28-E34B-B0A7-FDF6063C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440F-7748-9947-A47C-1AA9AAE5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3BD4-0210-964F-B335-5111267C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64CE5-5D2B-7D4D-A805-E22EDD98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F5DB9-4990-9345-9066-ADAE8E041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ECA4-015E-A44F-B6FE-A907B58A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028E-5318-7748-AF47-845AC4514093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3809-86E1-664D-8184-B9E456AD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2FE5-55E3-9C45-90FA-C98BCF33E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B05F-4BAC-5C40-99A0-F6280287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6EB6-9052-FA4B-938F-C59AA29D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765" y="118753"/>
            <a:ext cx="6273269" cy="504873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Midway Capstone Status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US" sz="2800" dirty="0">
                <a:latin typeface="+mn-lt"/>
                <a:ea typeface="+mn-ea"/>
                <a:cs typeface="+mn-cs"/>
              </a:rPr>
            </a:br>
            <a:r>
              <a:rPr lang="en-US" sz="2800" dirty="0" err="1">
                <a:latin typeface="+mn-lt"/>
                <a:ea typeface="+mn-ea"/>
                <a:cs typeface="+mn-cs"/>
              </a:rPr>
              <a:t>DSCoLab</a:t>
            </a:r>
            <a:r>
              <a:rPr lang="en-US" sz="2800" dirty="0">
                <a:latin typeface="+mn-lt"/>
                <a:ea typeface="+mn-ea"/>
                <a:cs typeface="+mn-cs"/>
              </a:rPr>
              <a:t> 2018</a:t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US" sz="28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Faith Pangilinan, Staff Scientist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National Human Genome Research Institute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National Institutes of Health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br>
              <a:rPr lang="en-US" sz="2000" dirty="0">
                <a:latin typeface="+mn-lt"/>
                <a:ea typeface="+mn-ea"/>
                <a:cs typeface="+mn-cs"/>
              </a:rPr>
            </a:b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30569-6CFD-AB4F-BED6-C081624C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1" y="118753"/>
            <a:ext cx="3977244" cy="66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24DC6800-2028-E643-865B-FCEE8436AB0A}"/>
              </a:ext>
            </a:extLst>
          </p:cNvPr>
          <p:cNvSpPr>
            <a:spLocks/>
          </p:cNvSpPr>
          <p:nvPr/>
        </p:nvSpPr>
        <p:spPr bwMode="auto">
          <a:xfrm rot="175387">
            <a:off x="4954588" y="2870200"/>
            <a:ext cx="393700" cy="1752600"/>
          </a:xfrm>
          <a:custGeom>
            <a:avLst/>
            <a:gdLst>
              <a:gd name="T0" fmla="*/ 0 w 248"/>
              <a:gd name="T1" fmla="*/ 1104 h 1104"/>
              <a:gd name="T2" fmla="*/ 240 w 248"/>
              <a:gd name="T3" fmla="*/ 576 h 1104"/>
              <a:gd name="T4" fmla="*/ 48 w 24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104">
                <a:moveTo>
                  <a:pt x="0" y="1104"/>
                </a:moveTo>
                <a:cubicBezTo>
                  <a:pt x="116" y="932"/>
                  <a:pt x="232" y="760"/>
                  <a:pt x="240" y="576"/>
                </a:cubicBezTo>
                <a:cubicBezTo>
                  <a:pt x="248" y="392"/>
                  <a:pt x="148" y="196"/>
                  <a:pt x="4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057DAA72-377B-C349-90DC-2139DF0D2F8F}"/>
              </a:ext>
            </a:extLst>
          </p:cNvPr>
          <p:cNvSpPr>
            <a:spLocks/>
          </p:cNvSpPr>
          <p:nvPr/>
        </p:nvSpPr>
        <p:spPr bwMode="auto">
          <a:xfrm>
            <a:off x="5119688" y="3022600"/>
            <a:ext cx="1231900" cy="2590800"/>
          </a:xfrm>
          <a:custGeom>
            <a:avLst/>
            <a:gdLst>
              <a:gd name="T0" fmla="*/ 152 w 776"/>
              <a:gd name="T1" fmla="*/ 1632 h 1632"/>
              <a:gd name="T2" fmla="*/ 104 w 776"/>
              <a:gd name="T3" fmla="*/ 624 h 1632"/>
              <a:gd name="T4" fmla="*/ 776 w 776"/>
              <a:gd name="T5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632">
                <a:moveTo>
                  <a:pt x="152" y="1632"/>
                </a:moveTo>
                <a:cubicBezTo>
                  <a:pt x="76" y="1264"/>
                  <a:pt x="0" y="896"/>
                  <a:pt x="104" y="624"/>
                </a:cubicBezTo>
                <a:cubicBezTo>
                  <a:pt x="208" y="352"/>
                  <a:pt x="492" y="176"/>
                  <a:pt x="77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5D8844C-05A0-914A-9BD4-F69C9D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1601788"/>
            <a:ext cx="1433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deoxyuridylate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dUMP</a:t>
            </a:r>
            <a:endParaRPr lang="en-US" altLang="en-US" sz="16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7367273-9071-6048-AFB1-E3928BC5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751388"/>
            <a:ext cx="1130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thymidylate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dTMP</a:t>
            </a:r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61181008-BCC0-8443-93C7-F935FF16D398}"/>
              </a:ext>
            </a:extLst>
          </p:cNvPr>
          <p:cNvSpPr>
            <a:spLocks/>
          </p:cNvSpPr>
          <p:nvPr/>
        </p:nvSpPr>
        <p:spPr bwMode="auto">
          <a:xfrm>
            <a:off x="2414588" y="3386138"/>
            <a:ext cx="88900" cy="2413000"/>
          </a:xfrm>
          <a:custGeom>
            <a:avLst/>
            <a:gdLst>
              <a:gd name="T0" fmla="*/ 24 w 56"/>
              <a:gd name="T1" fmla="*/ 0 h 1520"/>
              <a:gd name="T2" fmla="*/ 24 w 56"/>
              <a:gd name="T3" fmla="*/ 1520 h 1520"/>
              <a:gd name="T4" fmla="*/ 24 w 56"/>
              <a:gd name="T5" fmla="*/ 1520 h 1520"/>
              <a:gd name="T6" fmla="*/ 56 w 56"/>
              <a:gd name="T7" fmla="*/ 1416 h 1520"/>
              <a:gd name="T8" fmla="*/ 56 w 56"/>
              <a:gd name="T9" fmla="*/ 1416 h 1520"/>
              <a:gd name="T10" fmla="*/ 0 w 56"/>
              <a:gd name="T11" fmla="*/ 1416 h 1520"/>
              <a:gd name="T12" fmla="*/ 0 w 56"/>
              <a:gd name="T13" fmla="*/ 1416 h 1520"/>
              <a:gd name="T14" fmla="*/ 24 w 56"/>
              <a:gd name="T15" fmla="*/ 1520 h 1520"/>
              <a:gd name="T16" fmla="*/ 24 w 56"/>
              <a:gd name="T17" fmla="*/ 152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520">
                <a:moveTo>
                  <a:pt x="24" y="0"/>
                </a:moveTo>
                <a:lnTo>
                  <a:pt x="24" y="1520"/>
                </a:lnTo>
                <a:lnTo>
                  <a:pt x="24" y="1520"/>
                </a:lnTo>
                <a:lnTo>
                  <a:pt x="56" y="1416"/>
                </a:lnTo>
                <a:lnTo>
                  <a:pt x="56" y="1416"/>
                </a:lnTo>
                <a:lnTo>
                  <a:pt x="0" y="1416"/>
                </a:lnTo>
                <a:lnTo>
                  <a:pt x="0" y="1416"/>
                </a:lnTo>
                <a:lnTo>
                  <a:pt x="24" y="1520"/>
                </a:lnTo>
                <a:lnTo>
                  <a:pt x="24" y="152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D50DC458-641C-0B49-81D7-3BD090086DA2}"/>
              </a:ext>
            </a:extLst>
          </p:cNvPr>
          <p:cNvSpPr>
            <a:spLocks/>
          </p:cNvSpPr>
          <p:nvPr/>
        </p:nvSpPr>
        <p:spPr bwMode="auto">
          <a:xfrm>
            <a:off x="2401888" y="5621338"/>
            <a:ext cx="101600" cy="177800"/>
          </a:xfrm>
          <a:custGeom>
            <a:avLst/>
            <a:gdLst>
              <a:gd name="T0" fmla="*/ 32 w 64"/>
              <a:gd name="T1" fmla="*/ 112 h 112"/>
              <a:gd name="T2" fmla="*/ 64 w 64"/>
              <a:gd name="T3" fmla="*/ 0 h 112"/>
              <a:gd name="T4" fmla="*/ 0 w 64"/>
              <a:gd name="T5" fmla="*/ 0 h 112"/>
              <a:gd name="T6" fmla="*/ 32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32" y="112"/>
                </a:moveTo>
                <a:lnTo>
                  <a:pt x="64" y="0"/>
                </a:lnTo>
                <a:lnTo>
                  <a:pt x="0" y="0"/>
                </a:lnTo>
                <a:lnTo>
                  <a:pt x="32" y="11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4D3EB07D-EA8F-3A43-98ED-2DE1B033698A}"/>
              </a:ext>
            </a:extLst>
          </p:cNvPr>
          <p:cNvSpPr>
            <a:spLocks/>
          </p:cNvSpPr>
          <p:nvPr/>
        </p:nvSpPr>
        <p:spPr bwMode="auto">
          <a:xfrm>
            <a:off x="2414588" y="5634038"/>
            <a:ext cx="88900" cy="165100"/>
          </a:xfrm>
          <a:custGeom>
            <a:avLst/>
            <a:gdLst>
              <a:gd name="T0" fmla="*/ 24 w 56"/>
              <a:gd name="T1" fmla="*/ 104 h 104"/>
              <a:gd name="T2" fmla="*/ 56 w 56"/>
              <a:gd name="T3" fmla="*/ 0 h 104"/>
              <a:gd name="T4" fmla="*/ 0 w 56"/>
              <a:gd name="T5" fmla="*/ 0 h 104"/>
              <a:gd name="T6" fmla="*/ 24 w 56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04">
                <a:moveTo>
                  <a:pt x="24" y="104"/>
                </a:moveTo>
                <a:lnTo>
                  <a:pt x="56" y="0"/>
                </a:lnTo>
                <a:lnTo>
                  <a:pt x="0" y="0"/>
                </a:lnTo>
                <a:lnTo>
                  <a:pt x="24" y="10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71AFC4FA-B04F-A948-8517-2EE960F02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2090738"/>
            <a:ext cx="139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>
            <a:extLst>
              <a:ext uri="{FF2B5EF4-FFF2-40B4-BE49-F238E27FC236}">
                <a16:creationId xmlns:a16="http://schemas.microsoft.com/office/drawing/2014/main" id="{E8EDCB5A-2F96-0340-80F0-F1B183D44934}"/>
              </a:ext>
            </a:extLst>
          </p:cNvPr>
          <p:cNvSpPr>
            <a:spLocks/>
          </p:cNvSpPr>
          <p:nvPr/>
        </p:nvSpPr>
        <p:spPr bwMode="auto">
          <a:xfrm>
            <a:off x="6465888" y="2384425"/>
            <a:ext cx="101600" cy="177800"/>
          </a:xfrm>
          <a:custGeom>
            <a:avLst/>
            <a:gdLst>
              <a:gd name="T0" fmla="*/ 64 w 64"/>
              <a:gd name="T1" fmla="*/ 112 h 112"/>
              <a:gd name="T2" fmla="*/ 56 w 64"/>
              <a:gd name="T3" fmla="*/ 0 h 112"/>
              <a:gd name="T4" fmla="*/ 0 w 64"/>
              <a:gd name="T5" fmla="*/ 24 h 112"/>
              <a:gd name="T6" fmla="*/ 64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64" y="112"/>
                </a:moveTo>
                <a:lnTo>
                  <a:pt x="56" y="0"/>
                </a:lnTo>
                <a:lnTo>
                  <a:pt x="0" y="24"/>
                </a:lnTo>
                <a:lnTo>
                  <a:pt x="64" y="112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1" name="Group 11">
            <a:extLst>
              <a:ext uri="{FF2B5EF4-FFF2-40B4-BE49-F238E27FC236}">
                <a16:creationId xmlns:a16="http://schemas.microsoft.com/office/drawing/2014/main" id="{2C7EE355-836E-6F4B-A0EE-1AF9E82375B0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3081338"/>
            <a:ext cx="127000" cy="558800"/>
            <a:chOff x="2992" y="1669"/>
            <a:chExt cx="80" cy="352"/>
          </a:xfrm>
        </p:grpSpPr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9CD58956-CB31-7445-9C35-F4580A4E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91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49DEC883-EB01-6049-A8DB-A95B53C3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66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Arc 14">
            <a:extLst>
              <a:ext uri="{FF2B5EF4-FFF2-40B4-BE49-F238E27FC236}">
                <a16:creationId xmlns:a16="http://schemas.microsoft.com/office/drawing/2014/main" id="{0B0680E3-F3F8-2F4A-9E42-0F2C594E819B}"/>
              </a:ext>
            </a:extLst>
          </p:cNvPr>
          <p:cNvSpPr>
            <a:spLocks/>
          </p:cNvSpPr>
          <p:nvPr/>
        </p:nvSpPr>
        <p:spPr bwMode="auto">
          <a:xfrm>
            <a:off x="2592388" y="3379788"/>
            <a:ext cx="209550" cy="3048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9887 w 21600"/>
              <a:gd name="T1" fmla="*/ 18147 h 18147"/>
              <a:gd name="T2" fmla="*/ 0 w 21600"/>
              <a:gd name="T3" fmla="*/ 0 h 18147"/>
              <a:gd name="T4" fmla="*/ 21600 w 21600"/>
              <a:gd name="T5" fmla="*/ 0 h 18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147" fill="none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</a:path>
              <a:path w="21600" h="18147" stroke="0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>
            <a:extLst>
              <a:ext uri="{FF2B5EF4-FFF2-40B4-BE49-F238E27FC236}">
                <a16:creationId xmlns:a16="http://schemas.microsoft.com/office/drawing/2014/main" id="{34D57068-CFC7-9E46-B59C-2C54818944AF}"/>
              </a:ext>
            </a:extLst>
          </p:cNvPr>
          <p:cNvSpPr>
            <a:spLocks/>
          </p:cNvSpPr>
          <p:nvPr/>
        </p:nvSpPr>
        <p:spPr bwMode="auto">
          <a:xfrm>
            <a:off x="2643188" y="3632200"/>
            <a:ext cx="165100" cy="139700"/>
          </a:xfrm>
          <a:custGeom>
            <a:avLst/>
            <a:gdLst>
              <a:gd name="T0" fmla="*/ 104 w 104"/>
              <a:gd name="T1" fmla="*/ 88 h 88"/>
              <a:gd name="T2" fmla="*/ 32 w 104"/>
              <a:gd name="T3" fmla="*/ 0 h 88"/>
              <a:gd name="T4" fmla="*/ 0 w 104"/>
              <a:gd name="T5" fmla="*/ 56 h 88"/>
              <a:gd name="T6" fmla="*/ 104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104" y="88"/>
                </a:moveTo>
                <a:lnTo>
                  <a:pt x="32" y="0"/>
                </a:lnTo>
                <a:lnTo>
                  <a:pt x="0" y="56"/>
                </a:lnTo>
                <a:lnTo>
                  <a:pt x="104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rc 16">
            <a:extLst>
              <a:ext uri="{FF2B5EF4-FFF2-40B4-BE49-F238E27FC236}">
                <a16:creationId xmlns:a16="http://schemas.microsoft.com/office/drawing/2014/main" id="{E3D180C8-FF56-3443-88D4-C6C9F979F9BE}"/>
              </a:ext>
            </a:extLst>
          </p:cNvPr>
          <p:cNvSpPr>
            <a:spLocks/>
          </p:cNvSpPr>
          <p:nvPr/>
        </p:nvSpPr>
        <p:spPr bwMode="auto">
          <a:xfrm>
            <a:off x="2960688" y="4046539"/>
            <a:ext cx="463550" cy="5984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>
            <a:extLst>
              <a:ext uri="{FF2B5EF4-FFF2-40B4-BE49-F238E27FC236}">
                <a16:creationId xmlns:a16="http://schemas.microsoft.com/office/drawing/2014/main" id="{92E9CE1F-E150-1041-89B0-6B20F5F028FB}"/>
              </a:ext>
            </a:extLst>
          </p:cNvPr>
          <p:cNvSpPr>
            <a:spLocks/>
          </p:cNvSpPr>
          <p:nvPr/>
        </p:nvSpPr>
        <p:spPr bwMode="auto">
          <a:xfrm>
            <a:off x="3265488" y="4610100"/>
            <a:ext cx="165100" cy="88900"/>
          </a:xfrm>
          <a:custGeom>
            <a:avLst/>
            <a:gdLst>
              <a:gd name="T0" fmla="*/ 104 w 104"/>
              <a:gd name="T1" fmla="*/ 56 h 56"/>
              <a:gd name="T2" fmla="*/ 8 w 104"/>
              <a:gd name="T3" fmla="*/ 0 h 56"/>
              <a:gd name="T4" fmla="*/ 0 w 104"/>
              <a:gd name="T5" fmla="*/ 56 h 56"/>
              <a:gd name="T6" fmla="*/ 104 w 104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6">
                <a:moveTo>
                  <a:pt x="104" y="56"/>
                </a:moveTo>
                <a:lnTo>
                  <a:pt x="8" y="0"/>
                </a:lnTo>
                <a:lnTo>
                  <a:pt x="0" y="56"/>
                </a:lnTo>
                <a:lnTo>
                  <a:pt x="104" y="56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35483723-798B-AA44-BAD5-37FF01DB5ED8}"/>
              </a:ext>
            </a:extLst>
          </p:cNvPr>
          <p:cNvSpPr>
            <a:spLocks/>
          </p:cNvSpPr>
          <p:nvPr/>
        </p:nvSpPr>
        <p:spPr bwMode="auto">
          <a:xfrm rot="20707549">
            <a:off x="4992688" y="2768600"/>
            <a:ext cx="127000" cy="177800"/>
          </a:xfrm>
          <a:custGeom>
            <a:avLst/>
            <a:gdLst>
              <a:gd name="T0" fmla="*/ 0 w 80"/>
              <a:gd name="T1" fmla="*/ 0 h 112"/>
              <a:gd name="T2" fmla="*/ 32 w 80"/>
              <a:gd name="T3" fmla="*/ 112 h 112"/>
              <a:gd name="T4" fmla="*/ 80 w 80"/>
              <a:gd name="T5" fmla="*/ 72 h 112"/>
              <a:gd name="T6" fmla="*/ 0 w 8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12">
                <a:moveTo>
                  <a:pt x="0" y="0"/>
                </a:moveTo>
                <a:lnTo>
                  <a:pt x="32" y="112"/>
                </a:lnTo>
                <a:lnTo>
                  <a:pt x="8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>
            <a:extLst>
              <a:ext uri="{FF2B5EF4-FFF2-40B4-BE49-F238E27FC236}">
                <a16:creationId xmlns:a16="http://schemas.microsoft.com/office/drawing/2014/main" id="{9A431FAA-9352-4643-9111-4AD297869482}"/>
              </a:ext>
            </a:extLst>
          </p:cNvPr>
          <p:cNvSpPr>
            <a:spLocks/>
          </p:cNvSpPr>
          <p:nvPr/>
        </p:nvSpPr>
        <p:spPr bwMode="auto">
          <a:xfrm>
            <a:off x="2617788" y="2879725"/>
            <a:ext cx="165100" cy="139700"/>
          </a:xfrm>
          <a:custGeom>
            <a:avLst/>
            <a:gdLst>
              <a:gd name="T0" fmla="*/ 0 w 104"/>
              <a:gd name="T1" fmla="*/ 88 h 88"/>
              <a:gd name="T2" fmla="*/ 104 w 104"/>
              <a:gd name="T3" fmla="*/ 48 h 88"/>
              <a:gd name="T4" fmla="*/ 72 w 104"/>
              <a:gd name="T5" fmla="*/ 0 h 88"/>
              <a:gd name="T6" fmla="*/ 0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0" y="88"/>
                </a:moveTo>
                <a:lnTo>
                  <a:pt x="104" y="48"/>
                </a:lnTo>
                <a:lnTo>
                  <a:pt x="72" y="0"/>
                </a:lnTo>
                <a:lnTo>
                  <a:pt x="0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40EFEA02-7771-CA4E-9E29-D4A92427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00" y="2217739"/>
            <a:ext cx="1588" cy="2478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21">
            <a:extLst>
              <a:ext uri="{FF2B5EF4-FFF2-40B4-BE49-F238E27FC236}">
                <a16:creationId xmlns:a16="http://schemas.microsoft.com/office/drawing/2014/main" id="{512C6338-54EA-5847-ADA3-AD6D59314391}"/>
              </a:ext>
            </a:extLst>
          </p:cNvPr>
          <p:cNvSpPr>
            <a:spLocks/>
          </p:cNvSpPr>
          <p:nvPr/>
        </p:nvSpPr>
        <p:spPr bwMode="auto">
          <a:xfrm>
            <a:off x="9894888" y="59817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5672A387-07E6-B046-85A1-61518AC52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389" y="5346700"/>
            <a:ext cx="1587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>
            <a:extLst>
              <a:ext uri="{FF2B5EF4-FFF2-40B4-BE49-F238E27FC236}">
                <a16:creationId xmlns:a16="http://schemas.microsoft.com/office/drawing/2014/main" id="{686BFBA2-75A3-E64A-8F1C-1B07B27E531A}"/>
              </a:ext>
            </a:extLst>
          </p:cNvPr>
          <p:cNvSpPr>
            <a:spLocks/>
          </p:cNvSpPr>
          <p:nvPr/>
        </p:nvSpPr>
        <p:spPr bwMode="auto">
          <a:xfrm>
            <a:off x="6186488" y="3022600"/>
            <a:ext cx="177800" cy="139700"/>
          </a:xfrm>
          <a:custGeom>
            <a:avLst/>
            <a:gdLst>
              <a:gd name="T0" fmla="*/ 112 w 112"/>
              <a:gd name="T1" fmla="*/ 0 h 88"/>
              <a:gd name="T2" fmla="*/ 0 w 112"/>
              <a:gd name="T3" fmla="*/ 32 h 88"/>
              <a:gd name="T4" fmla="*/ 40 w 112"/>
              <a:gd name="T5" fmla="*/ 88 h 88"/>
              <a:gd name="T6" fmla="*/ 112 w 112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8">
                <a:moveTo>
                  <a:pt x="112" y="0"/>
                </a:moveTo>
                <a:lnTo>
                  <a:pt x="0" y="32"/>
                </a:lnTo>
                <a:lnTo>
                  <a:pt x="40" y="88"/>
                </a:lnTo>
                <a:lnTo>
                  <a:pt x="112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80B97DA-5A96-C34C-9B53-69EA01B86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188" y="4110038"/>
            <a:ext cx="6350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Freeform 25">
            <a:extLst>
              <a:ext uri="{FF2B5EF4-FFF2-40B4-BE49-F238E27FC236}">
                <a16:creationId xmlns:a16="http://schemas.microsoft.com/office/drawing/2014/main" id="{E9ADAC94-2180-1242-B08C-DCC46049345E}"/>
              </a:ext>
            </a:extLst>
          </p:cNvPr>
          <p:cNvSpPr>
            <a:spLocks/>
          </p:cNvSpPr>
          <p:nvPr/>
        </p:nvSpPr>
        <p:spPr bwMode="auto">
          <a:xfrm>
            <a:off x="5907088" y="5308600"/>
            <a:ext cx="127000" cy="190500"/>
          </a:xfrm>
          <a:custGeom>
            <a:avLst/>
            <a:gdLst>
              <a:gd name="T0" fmla="*/ 0 w 80"/>
              <a:gd name="T1" fmla="*/ 120 h 120"/>
              <a:gd name="T2" fmla="*/ 80 w 80"/>
              <a:gd name="T3" fmla="*/ 32 h 120"/>
              <a:gd name="T4" fmla="*/ 24 w 80"/>
              <a:gd name="T5" fmla="*/ 0 h 120"/>
              <a:gd name="T6" fmla="*/ 0 w 80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20">
                <a:moveTo>
                  <a:pt x="0" y="120"/>
                </a:moveTo>
                <a:lnTo>
                  <a:pt x="80" y="32"/>
                </a:lnTo>
                <a:lnTo>
                  <a:pt x="24" y="0"/>
                </a:lnTo>
                <a:lnTo>
                  <a:pt x="0" y="12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rc 26">
            <a:extLst>
              <a:ext uri="{FF2B5EF4-FFF2-40B4-BE49-F238E27FC236}">
                <a16:creationId xmlns:a16="http://schemas.microsoft.com/office/drawing/2014/main" id="{5CE057D7-6421-E343-93F8-2DD9DE7019C8}"/>
              </a:ext>
            </a:extLst>
          </p:cNvPr>
          <p:cNvSpPr>
            <a:spLocks/>
          </p:cNvSpPr>
          <p:nvPr/>
        </p:nvSpPr>
        <p:spPr bwMode="auto">
          <a:xfrm>
            <a:off x="7793038" y="2846388"/>
            <a:ext cx="2139950" cy="1035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Arc 27">
            <a:extLst>
              <a:ext uri="{FF2B5EF4-FFF2-40B4-BE49-F238E27FC236}">
                <a16:creationId xmlns:a16="http://schemas.microsoft.com/office/drawing/2014/main" id="{FFFF3A98-4E18-BF42-AE3F-1F21A939970D}"/>
              </a:ext>
            </a:extLst>
          </p:cNvPr>
          <p:cNvSpPr>
            <a:spLocks/>
          </p:cNvSpPr>
          <p:nvPr/>
        </p:nvSpPr>
        <p:spPr bwMode="auto">
          <a:xfrm>
            <a:off x="7304088" y="1811338"/>
            <a:ext cx="2628900" cy="1035050"/>
          </a:xfrm>
          <a:custGeom>
            <a:avLst/>
            <a:gdLst>
              <a:gd name="G0" fmla="+- 4859 0 0"/>
              <a:gd name="G1" fmla="+- 21600 0 0"/>
              <a:gd name="G2" fmla="+- 21600 0 0"/>
              <a:gd name="T0" fmla="*/ 0 w 26459"/>
              <a:gd name="T1" fmla="*/ 554 h 21600"/>
              <a:gd name="T2" fmla="*/ 26459 w 26459"/>
              <a:gd name="T3" fmla="*/ 21600 h 21600"/>
              <a:gd name="T4" fmla="*/ 4859 w 2645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59" h="21600" fill="none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</a:path>
              <a:path w="26459" h="21600" stroke="0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  <a:lnTo>
                  <a:pt x="4859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Freeform 28">
            <a:extLst>
              <a:ext uri="{FF2B5EF4-FFF2-40B4-BE49-F238E27FC236}">
                <a16:creationId xmlns:a16="http://schemas.microsoft.com/office/drawing/2014/main" id="{B1F15A54-3FE2-754D-8425-66C85DE3B83D}"/>
              </a:ext>
            </a:extLst>
          </p:cNvPr>
          <p:cNvSpPr>
            <a:spLocks/>
          </p:cNvSpPr>
          <p:nvPr/>
        </p:nvSpPr>
        <p:spPr bwMode="auto">
          <a:xfrm>
            <a:off x="7202488" y="1774825"/>
            <a:ext cx="165100" cy="101600"/>
          </a:xfrm>
          <a:custGeom>
            <a:avLst/>
            <a:gdLst>
              <a:gd name="T0" fmla="*/ 0 w 104"/>
              <a:gd name="T1" fmla="*/ 40 h 64"/>
              <a:gd name="T2" fmla="*/ 104 w 104"/>
              <a:gd name="T3" fmla="*/ 64 h 64"/>
              <a:gd name="T4" fmla="*/ 104 w 104"/>
              <a:gd name="T5" fmla="*/ 0 h 64"/>
              <a:gd name="T6" fmla="*/ 0 w 104"/>
              <a:gd name="T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64">
                <a:moveTo>
                  <a:pt x="0" y="40"/>
                </a:moveTo>
                <a:lnTo>
                  <a:pt x="104" y="64"/>
                </a:lnTo>
                <a:lnTo>
                  <a:pt x="104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9" name="Group 29">
            <a:extLst>
              <a:ext uri="{FF2B5EF4-FFF2-40B4-BE49-F238E27FC236}">
                <a16:creationId xmlns:a16="http://schemas.microsoft.com/office/drawing/2014/main" id="{E5BDE6E0-FA9F-D547-B7A7-12E24181E661}"/>
              </a:ext>
            </a:extLst>
          </p:cNvPr>
          <p:cNvGrpSpPr>
            <a:grpSpLocks/>
          </p:cNvGrpSpPr>
          <p:nvPr/>
        </p:nvGrpSpPr>
        <p:grpSpPr bwMode="auto">
          <a:xfrm rot="20661353">
            <a:off x="7926388" y="3378200"/>
            <a:ext cx="469900" cy="254000"/>
            <a:chOff x="3744" y="1829"/>
            <a:chExt cx="296" cy="160"/>
          </a:xfrm>
        </p:grpSpPr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id="{0BD696A6-5B42-7B4C-A666-7796A306A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901"/>
              <a:ext cx="112" cy="88"/>
            </a:xfrm>
            <a:custGeom>
              <a:avLst/>
              <a:gdLst>
                <a:gd name="T0" fmla="*/ 0 w 112"/>
                <a:gd name="T1" fmla="*/ 88 h 88"/>
                <a:gd name="T2" fmla="*/ 72 w 112"/>
                <a:gd name="T3" fmla="*/ 0 h 88"/>
                <a:gd name="T4" fmla="*/ 88 w 112"/>
                <a:gd name="T5" fmla="*/ 40 h 88"/>
                <a:gd name="T6" fmla="*/ 112 w 112"/>
                <a:gd name="T7" fmla="*/ 72 h 88"/>
                <a:gd name="T8" fmla="*/ 0 w 112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0" y="88"/>
                  </a:moveTo>
                  <a:lnTo>
                    <a:pt x="72" y="0"/>
                  </a:lnTo>
                  <a:lnTo>
                    <a:pt x="88" y="40"/>
                  </a:lnTo>
                  <a:lnTo>
                    <a:pt x="112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>
              <a:extLst>
                <a:ext uri="{FF2B5EF4-FFF2-40B4-BE49-F238E27FC236}">
                  <a16:creationId xmlns:a16="http://schemas.microsoft.com/office/drawing/2014/main" id="{34492174-5A4F-7D41-8BB8-173CD63A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829"/>
              <a:ext cx="112" cy="88"/>
            </a:xfrm>
            <a:custGeom>
              <a:avLst/>
              <a:gdLst>
                <a:gd name="T0" fmla="*/ 112 w 112"/>
                <a:gd name="T1" fmla="*/ 0 h 88"/>
                <a:gd name="T2" fmla="*/ 40 w 112"/>
                <a:gd name="T3" fmla="*/ 88 h 88"/>
                <a:gd name="T4" fmla="*/ 24 w 112"/>
                <a:gd name="T5" fmla="*/ 48 h 88"/>
                <a:gd name="T6" fmla="*/ 0 w 112"/>
                <a:gd name="T7" fmla="*/ 16 h 88"/>
                <a:gd name="T8" fmla="*/ 112 w 11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112" y="0"/>
                  </a:moveTo>
                  <a:lnTo>
                    <a:pt x="40" y="88"/>
                  </a:lnTo>
                  <a:lnTo>
                    <a:pt x="24" y="48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39DEB3A7-4351-1F45-BE7F-26F77FFE5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877"/>
              <a:ext cx="12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094F9620-455F-8E44-90EF-2F7780AB1169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2471738"/>
            <a:ext cx="304800" cy="469900"/>
            <a:chOff x="4096" y="1285"/>
            <a:chExt cx="192" cy="296"/>
          </a:xfrm>
        </p:grpSpPr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7D1CCAD8-AE8F-434D-8483-0F88E8FD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341"/>
              <a:ext cx="120" cy="240"/>
            </a:xfrm>
            <a:custGeom>
              <a:avLst/>
              <a:gdLst>
                <a:gd name="T0" fmla="*/ 120 w 120"/>
                <a:gd name="T1" fmla="*/ 0 h 240"/>
                <a:gd name="T2" fmla="*/ 120 w 120"/>
                <a:gd name="T3" fmla="*/ 0 h 240"/>
                <a:gd name="T4" fmla="*/ 104 w 120"/>
                <a:gd name="T5" fmla="*/ 16 h 240"/>
                <a:gd name="T6" fmla="*/ 104 w 120"/>
                <a:gd name="T7" fmla="*/ 16 h 240"/>
                <a:gd name="T8" fmla="*/ 96 w 120"/>
                <a:gd name="T9" fmla="*/ 40 h 240"/>
                <a:gd name="T10" fmla="*/ 96 w 120"/>
                <a:gd name="T11" fmla="*/ 40 h 240"/>
                <a:gd name="T12" fmla="*/ 80 w 120"/>
                <a:gd name="T13" fmla="*/ 64 h 240"/>
                <a:gd name="T14" fmla="*/ 80 w 120"/>
                <a:gd name="T15" fmla="*/ 64 h 240"/>
                <a:gd name="T16" fmla="*/ 64 w 120"/>
                <a:gd name="T17" fmla="*/ 80 h 240"/>
                <a:gd name="T18" fmla="*/ 64 w 120"/>
                <a:gd name="T19" fmla="*/ 80 h 240"/>
                <a:gd name="T20" fmla="*/ 56 w 120"/>
                <a:gd name="T21" fmla="*/ 104 h 240"/>
                <a:gd name="T22" fmla="*/ 56 w 120"/>
                <a:gd name="T23" fmla="*/ 104 h 240"/>
                <a:gd name="T24" fmla="*/ 48 w 120"/>
                <a:gd name="T25" fmla="*/ 136 h 240"/>
                <a:gd name="T26" fmla="*/ 48 w 120"/>
                <a:gd name="T27" fmla="*/ 136 h 240"/>
                <a:gd name="T28" fmla="*/ 32 w 120"/>
                <a:gd name="T29" fmla="*/ 160 h 240"/>
                <a:gd name="T30" fmla="*/ 32 w 120"/>
                <a:gd name="T31" fmla="*/ 160 h 240"/>
                <a:gd name="T32" fmla="*/ 24 w 120"/>
                <a:gd name="T33" fmla="*/ 184 h 240"/>
                <a:gd name="T34" fmla="*/ 24 w 120"/>
                <a:gd name="T35" fmla="*/ 184 h 240"/>
                <a:gd name="T36" fmla="*/ 8 w 120"/>
                <a:gd name="T37" fmla="*/ 208 h 240"/>
                <a:gd name="T38" fmla="*/ 8 w 120"/>
                <a:gd name="T39" fmla="*/ 208 h 240"/>
                <a:gd name="T40" fmla="*/ 0 w 120"/>
                <a:gd name="T41" fmla="*/ 240 h 240"/>
                <a:gd name="T42" fmla="*/ 0 w 120"/>
                <a:gd name="T43" fmla="*/ 240 h 240"/>
                <a:gd name="T44" fmla="*/ 0 w 120"/>
                <a:gd name="T45" fmla="*/ 240 h 240"/>
                <a:gd name="T46" fmla="*/ 0 w 120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240">
                  <a:moveTo>
                    <a:pt x="120" y="0"/>
                  </a:moveTo>
                  <a:lnTo>
                    <a:pt x="120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32" y="160"/>
                  </a:lnTo>
                  <a:lnTo>
                    <a:pt x="32" y="160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5">
              <a:extLst>
                <a:ext uri="{FF2B5EF4-FFF2-40B4-BE49-F238E27FC236}">
                  <a16:creationId xmlns:a16="http://schemas.microsoft.com/office/drawing/2014/main" id="{CA79D566-6601-1A45-B5D3-E01CA111D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333"/>
              <a:ext cx="128" cy="248"/>
            </a:xfrm>
            <a:custGeom>
              <a:avLst/>
              <a:gdLst>
                <a:gd name="T0" fmla="*/ 128 w 128"/>
                <a:gd name="T1" fmla="*/ 0 h 248"/>
                <a:gd name="T2" fmla="*/ 112 w 128"/>
                <a:gd name="T3" fmla="*/ 16 h 248"/>
                <a:gd name="T4" fmla="*/ 104 w 128"/>
                <a:gd name="T5" fmla="*/ 40 h 248"/>
                <a:gd name="T6" fmla="*/ 88 w 128"/>
                <a:gd name="T7" fmla="*/ 64 h 248"/>
                <a:gd name="T8" fmla="*/ 72 w 128"/>
                <a:gd name="T9" fmla="*/ 88 h 248"/>
                <a:gd name="T10" fmla="*/ 64 w 128"/>
                <a:gd name="T11" fmla="*/ 104 h 248"/>
                <a:gd name="T12" fmla="*/ 48 w 128"/>
                <a:gd name="T13" fmla="*/ 136 h 248"/>
                <a:gd name="T14" fmla="*/ 40 w 128"/>
                <a:gd name="T15" fmla="*/ 160 h 248"/>
                <a:gd name="T16" fmla="*/ 32 w 128"/>
                <a:gd name="T17" fmla="*/ 184 h 248"/>
                <a:gd name="T18" fmla="*/ 16 w 128"/>
                <a:gd name="T19" fmla="*/ 208 h 248"/>
                <a:gd name="T20" fmla="*/ 8 w 128"/>
                <a:gd name="T21" fmla="*/ 240 h 248"/>
                <a:gd name="T22" fmla="*/ 0 w 128"/>
                <a:gd name="T2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248">
                  <a:moveTo>
                    <a:pt x="128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8" y="136"/>
                  </a:lnTo>
                  <a:lnTo>
                    <a:pt x="40" y="160"/>
                  </a:lnTo>
                  <a:lnTo>
                    <a:pt x="32" y="184"/>
                  </a:lnTo>
                  <a:lnTo>
                    <a:pt x="16" y="208"/>
                  </a:lnTo>
                  <a:lnTo>
                    <a:pt x="8" y="240"/>
                  </a:lnTo>
                  <a:lnTo>
                    <a:pt x="0" y="248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>
              <a:extLst>
                <a:ext uri="{FF2B5EF4-FFF2-40B4-BE49-F238E27FC236}">
                  <a16:creationId xmlns:a16="http://schemas.microsoft.com/office/drawing/2014/main" id="{58E5D76A-9DA8-A54E-97A2-ACA23468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85"/>
              <a:ext cx="104" cy="104"/>
            </a:xfrm>
            <a:custGeom>
              <a:avLst/>
              <a:gdLst>
                <a:gd name="T0" fmla="*/ 104 w 104"/>
                <a:gd name="T1" fmla="*/ 0 h 104"/>
                <a:gd name="T2" fmla="*/ 0 w 104"/>
                <a:gd name="T3" fmla="*/ 56 h 104"/>
                <a:gd name="T4" fmla="*/ 56 w 104"/>
                <a:gd name="T5" fmla="*/ 104 h 104"/>
                <a:gd name="T6" fmla="*/ 104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0" y="56"/>
                  </a:lnTo>
                  <a:lnTo>
                    <a:pt x="56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6B23F447-3158-464C-AAA4-508EDBB1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9" y="930276"/>
            <a:ext cx="436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Diet</a:t>
            </a:r>
            <a:endParaRPr lang="en-US" altLang="en-US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9DCE56E1-BE0C-474A-9A02-EBD91F54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9" y="2184401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purines</a:t>
            </a:r>
            <a:endParaRPr lang="en-US" altLang="en-US" sz="1600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F9767354-18F7-CF40-9366-F7C55E79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1779589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dihydrofolate</a:t>
            </a:r>
            <a:endParaRPr lang="en-US" alt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16BE0B8B-5DEF-6547-BD32-8533ACD1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4" y="1045566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latin typeface="Helvetica" pitchFamily="2" charset="0"/>
              </a:rPr>
              <a:t>folates</a:t>
            </a:r>
            <a:endParaRPr lang="en-US" altLang="en-US" dirty="0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9DC7BAEE-A517-7B4E-94DF-FAD18EFA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2732089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THF</a:t>
            </a:r>
            <a:endParaRPr lang="en-US" altLang="en-US" sz="1600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F735A254-5192-A74B-8D8D-E29D28C9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759201"/>
            <a:ext cx="191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5,10-methylene THF</a:t>
            </a:r>
            <a:endParaRPr lang="en-US" altLang="en-US" sz="1600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2E72CFE-F57C-3D4C-AD0C-9EFC6A1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2998789"/>
            <a:ext cx="13801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10-formyl THF</a:t>
            </a:r>
            <a:endParaRPr lang="en-US" altLang="en-US" sz="1600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7B76BE93-C495-1E4D-A6D4-BE6A4B4A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65401"/>
            <a:ext cx="10948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methionine</a:t>
            </a:r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F071A8C8-BBF5-E341-B1C2-57F49E7AA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022601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SAM</a:t>
            </a:r>
            <a:endParaRPr lang="en-US" altLang="en-US" sz="1600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D8054F76-732D-FE40-A6CF-6DF580F4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773489"/>
            <a:ext cx="4312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SAH</a:t>
            </a:r>
            <a:endParaRPr lang="en-US" altLang="en-US" sz="1600"/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251439EA-1483-C047-92E1-26D5521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560889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homocysteine</a:t>
            </a:r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37E76B0B-0252-6644-90A4-AB10E19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598989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MTHFR</a:t>
            </a:r>
            <a:endParaRPr lang="en-US" altLang="en-US" sz="2000" i="1"/>
          </a:p>
        </p:txBody>
      </p:sp>
      <p:sp>
        <p:nvSpPr>
          <p:cNvPr id="10289" name="Rectangle 49">
            <a:extLst>
              <a:ext uri="{FF2B5EF4-FFF2-40B4-BE49-F238E27FC236}">
                <a16:creationId xmlns:a16="http://schemas.microsoft.com/office/drawing/2014/main" id="{D204FFB4-C1CB-6E43-8FD2-A78963DB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551489"/>
            <a:ext cx="13577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5- methyl THF</a:t>
            </a:r>
          </a:p>
        </p:txBody>
      </p:sp>
      <p:grpSp>
        <p:nvGrpSpPr>
          <p:cNvPr id="10290" name="Group 50">
            <a:extLst>
              <a:ext uri="{FF2B5EF4-FFF2-40B4-BE49-F238E27FC236}">
                <a16:creationId xmlns:a16="http://schemas.microsoft.com/office/drawing/2014/main" id="{2B0EC6BA-E32B-2C43-B49A-BFCAA47EC0C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851400"/>
            <a:ext cx="127000" cy="482600"/>
            <a:chOff x="1440" y="2749"/>
            <a:chExt cx="80" cy="352"/>
          </a:xfrm>
        </p:grpSpPr>
        <p:sp>
          <p:nvSpPr>
            <p:cNvPr id="10291" name="Freeform 51">
              <a:extLst>
                <a:ext uri="{FF2B5EF4-FFF2-40B4-BE49-F238E27FC236}">
                  <a16:creationId xmlns:a16="http://schemas.microsoft.com/office/drawing/2014/main" id="{E5B3D676-558B-8C4F-814B-71C26CAA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9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52">
              <a:extLst>
                <a:ext uri="{FF2B5EF4-FFF2-40B4-BE49-F238E27FC236}">
                  <a16:creationId xmlns:a16="http://schemas.microsoft.com/office/drawing/2014/main" id="{E7CFAAB7-C2BD-EA48-8952-3341633DB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6164481B-FADB-344B-8987-90EBC14B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5384801"/>
            <a:ext cx="1322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cystathionine</a:t>
            </a:r>
          </a:p>
        </p:txBody>
      </p:sp>
      <p:grpSp>
        <p:nvGrpSpPr>
          <p:cNvPr id="10294" name="Group 54">
            <a:extLst>
              <a:ext uri="{FF2B5EF4-FFF2-40B4-BE49-F238E27FC236}">
                <a16:creationId xmlns:a16="http://schemas.microsoft.com/office/drawing/2014/main" id="{EA32C582-87CE-F245-89B4-D17AC4A8C921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2928938"/>
            <a:ext cx="571500" cy="203200"/>
            <a:chOff x="3384" y="1573"/>
            <a:chExt cx="360" cy="128"/>
          </a:xfrm>
        </p:grpSpPr>
        <p:sp>
          <p:nvSpPr>
            <p:cNvPr id="10295" name="Freeform 55">
              <a:extLst>
                <a:ext uri="{FF2B5EF4-FFF2-40B4-BE49-F238E27FC236}">
                  <a16:creationId xmlns:a16="http://schemas.microsoft.com/office/drawing/2014/main" id="{3B78BC56-C886-DE43-A1EF-6654C39BD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29"/>
              <a:ext cx="112" cy="72"/>
            </a:xfrm>
            <a:custGeom>
              <a:avLst/>
              <a:gdLst>
                <a:gd name="T0" fmla="*/ 112 w 112"/>
                <a:gd name="T1" fmla="*/ 72 h 72"/>
                <a:gd name="T2" fmla="*/ 0 w 112"/>
                <a:gd name="T3" fmla="*/ 72 h 72"/>
                <a:gd name="T4" fmla="*/ 16 w 112"/>
                <a:gd name="T5" fmla="*/ 40 h 72"/>
                <a:gd name="T6" fmla="*/ 24 w 112"/>
                <a:gd name="T7" fmla="*/ 0 h 72"/>
                <a:gd name="T8" fmla="*/ 112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72"/>
                  </a:moveTo>
                  <a:lnTo>
                    <a:pt x="0" y="72"/>
                  </a:lnTo>
                  <a:lnTo>
                    <a:pt x="16" y="40"/>
                  </a:lnTo>
                  <a:lnTo>
                    <a:pt x="24" y="0"/>
                  </a:lnTo>
                  <a:lnTo>
                    <a:pt x="112" y="72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56">
              <a:extLst>
                <a:ext uri="{FF2B5EF4-FFF2-40B4-BE49-F238E27FC236}">
                  <a16:creationId xmlns:a16="http://schemas.microsoft.com/office/drawing/2014/main" id="{AE892E7C-D5FD-194A-A1A4-AD776349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573"/>
              <a:ext cx="26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7" name="Group 57">
            <a:extLst>
              <a:ext uri="{FF2B5EF4-FFF2-40B4-BE49-F238E27FC236}">
                <a16:creationId xmlns:a16="http://schemas.microsoft.com/office/drawing/2014/main" id="{2906762F-AB23-2B4D-8B52-C16BF9556FF2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76538"/>
            <a:ext cx="609600" cy="203200"/>
            <a:chOff x="3408" y="1477"/>
            <a:chExt cx="384" cy="128"/>
          </a:xfrm>
        </p:grpSpPr>
        <p:sp>
          <p:nvSpPr>
            <p:cNvPr id="10298" name="Freeform 58">
              <a:extLst>
                <a:ext uri="{FF2B5EF4-FFF2-40B4-BE49-F238E27FC236}">
                  <a16:creationId xmlns:a16="http://schemas.microsoft.com/office/drawing/2014/main" id="{1931C056-6F14-5046-AB73-3730C033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477"/>
              <a:ext cx="112" cy="80"/>
            </a:xfrm>
            <a:custGeom>
              <a:avLst/>
              <a:gdLst>
                <a:gd name="T0" fmla="*/ 0 w 112"/>
                <a:gd name="T1" fmla="*/ 8 h 80"/>
                <a:gd name="T2" fmla="*/ 112 w 112"/>
                <a:gd name="T3" fmla="*/ 0 h 80"/>
                <a:gd name="T4" fmla="*/ 96 w 112"/>
                <a:gd name="T5" fmla="*/ 40 h 80"/>
                <a:gd name="T6" fmla="*/ 88 w 112"/>
                <a:gd name="T7" fmla="*/ 80 h 80"/>
                <a:gd name="T8" fmla="*/ 0 w 112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0">
                  <a:moveTo>
                    <a:pt x="0" y="8"/>
                  </a:moveTo>
                  <a:lnTo>
                    <a:pt x="112" y="0"/>
                  </a:lnTo>
                  <a:lnTo>
                    <a:pt x="96" y="40"/>
                  </a:lnTo>
                  <a:lnTo>
                    <a:pt x="88" y="8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871558B2-2D29-B349-A1DC-1811007A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17"/>
              <a:ext cx="2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0" name="Freeform 60">
            <a:extLst>
              <a:ext uri="{FF2B5EF4-FFF2-40B4-BE49-F238E27FC236}">
                <a16:creationId xmlns:a16="http://schemas.microsoft.com/office/drawing/2014/main" id="{D4265FCC-A680-8849-A611-CE2D509310EB}"/>
              </a:ext>
            </a:extLst>
          </p:cNvPr>
          <p:cNvSpPr>
            <a:spLocks/>
          </p:cNvSpPr>
          <p:nvPr/>
        </p:nvSpPr>
        <p:spPr bwMode="auto">
          <a:xfrm>
            <a:off x="9894888" y="45466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Rectangle 61">
            <a:extLst>
              <a:ext uri="{FF2B5EF4-FFF2-40B4-BE49-F238E27FC236}">
                <a16:creationId xmlns:a16="http://schemas.microsoft.com/office/drawing/2014/main" id="{5E77B973-5076-8D40-82B1-89F3B37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36" y="6375401"/>
            <a:ext cx="18029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>
                <a:latin typeface="Helvetica" pitchFamily="2" charset="0"/>
              </a:rPr>
              <a:t>DNA synthesis</a:t>
            </a:r>
          </a:p>
        </p:txBody>
      </p: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DF84B0A3-C4CC-A04E-A685-C9C04B4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1" y="5960110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Reactions</a:t>
            </a:r>
          </a:p>
        </p:txBody>
      </p:sp>
      <p:sp>
        <p:nvSpPr>
          <p:cNvPr id="10303" name="Arc 63">
            <a:extLst>
              <a:ext uri="{FF2B5EF4-FFF2-40B4-BE49-F238E27FC236}">
                <a16:creationId xmlns:a16="http://schemas.microsoft.com/office/drawing/2014/main" id="{1E8B7F6C-9FF1-7143-B5DF-D8D62AE14AA6}"/>
              </a:ext>
            </a:extLst>
          </p:cNvPr>
          <p:cNvSpPr>
            <a:spLocks/>
          </p:cNvSpPr>
          <p:nvPr/>
        </p:nvSpPr>
        <p:spPr bwMode="auto">
          <a:xfrm rot="5766153">
            <a:off x="2947194" y="2442369"/>
            <a:ext cx="457200" cy="8397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BE678660-8139-664F-95CF-97B63E6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15950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B8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28F1A3C-8A44-764D-BE92-81426BD8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3565525"/>
            <a:ext cx="3879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TCII 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CCE2B5AD-69F7-6841-83D8-0845415B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4" y="3476625"/>
            <a:ext cx="427037" cy="361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B7B6F11D-400D-474F-B4AF-3B8B84E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3565525"/>
            <a:ext cx="3397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B12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66659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>
                <a:latin typeface="Helvetica" pitchFamily="2" charset="0"/>
              </a:rPr>
              <a:t>Folate / Vitamin B12 Metabolic Pathway</a:t>
            </a:r>
            <a:endParaRPr lang="en-US" altLang="en-US" sz="2800"/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7A4E8C66-EA12-854A-9ED2-50BD6C3A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9" y="32385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MTHFD1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48E1CF77-9037-0649-8419-5DA27BB5A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9" y="2714626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TS</a:t>
            </a:r>
          </a:p>
        </p:txBody>
      </p:sp>
      <p:sp>
        <p:nvSpPr>
          <p:cNvPr id="10312" name="Text Box 72">
            <a:extLst>
              <a:ext uri="{FF2B5EF4-FFF2-40B4-BE49-F238E27FC236}">
                <a16:creationId xmlns:a16="http://schemas.microsoft.com/office/drawing/2014/main" id="{CEF10660-F036-E045-B579-B9C7D412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6" y="21653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DHFR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8291E44C-0E81-0143-B248-61BF2519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841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MS</a:t>
            </a:r>
          </a:p>
        </p:txBody>
      </p:sp>
      <p:sp>
        <p:nvSpPr>
          <p:cNvPr id="10314" name="Text Box 74">
            <a:extLst>
              <a:ext uri="{FF2B5EF4-FFF2-40B4-BE49-F238E27FC236}">
                <a16:creationId xmlns:a16="http://schemas.microsoft.com/office/drawing/2014/main" id="{C4D33393-DEEF-8043-9A13-C9C193FB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6" y="4146551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MTRR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A21E566F-4DF1-0C48-963B-D9A070E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803" y="2257425"/>
            <a:ext cx="9644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MATa1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700D371-A0B2-B64F-8405-008EDAE5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41465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SAHH</a:t>
            </a:r>
          </a:p>
        </p:txBody>
      </p:sp>
      <p:sp>
        <p:nvSpPr>
          <p:cNvPr id="10317" name="Text Box 77">
            <a:extLst>
              <a:ext uri="{FF2B5EF4-FFF2-40B4-BE49-F238E27FC236}">
                <a16:creationId xmlns:a16="http://schemas.microsoft.com/office/drawing/2014/main" id="{7D726613-DEAA-704F-AB0F-43CF2B1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4" y="4908551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CBS</a:t>
            </a:r>
          </a:p>
        </p:txBody>
      </p:sp>
      <p:sp>
        <p:nvSpPr>
          <p:cNvPr id="10318" name="Line 78">
            <a:extLst>
              <a:ext uri="{FF2B5EF4-FFF2-40B4-BE49-F238E27FC236}">
                <a16:creationId xmlns:a16="http://schemas.microsoft.com/office/drawing/2014/main" id="{41F5EDA5-4C65-3E43-AA19-D466B267F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1430339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9" name="Line 79">
            <a:extLst>
              <a:ext uri="{FF2B5EF4-FFF2-40B4-BE49-F238E27FC236}">
                <a16:creationId xmlns:a16="http://schemas.microsoft.com/office/drawing/2014/main" id="{8A98545B-7411-BB48-92AE-AC7F930C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1406526"/>
            <a:ext cx="887412" cy="95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>
            <a:extLst>
              <a:ext uri="{FF2B5EF4-FFF2-40B4-BE49-F238E27FC236}">
                <a16:creationId xmlns:a16="http://schemas.microsoft.com/office/drawing/2014/main" id="{618F75AE-014E-2446-B1F1-F7ABAB3A6770}"/>
              </a:ext>
            </a:extLst>
          </p:cNvPr>
          <p:cNvSpPr>
            <a:spLocks noChangeShapeType="1"/>
          </p:cNvSpPr>
          <p:nvPr/>
        </p:nvSpPr>
        <p:spPr bwMode="auto">
          <a:xfrm rot="20710034">
            <a:off x="3346450" y="955676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F0F318-FB5B-3642-984D-1742B3C44A32}"/>
              </a:ext>
            </a:extLst>
          </p:cNvPr>
          <p:cNvSpPr/>
          <p:nvPr/>
        </p:nvSpPr>
        <p:spPr>
          <a:xfrm>
            <a:off x="4002088" y="930276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C824FF-E314-BB44-A956-61D6C10ABB51}"/>
              </a:ext>
            </a:extLst>
          </p:cNvPr>
          <p:cNvSpPr/>
          <p:nvPr/>
        </p:nvSpPr>
        <p:spPr>
          <a:xfrm>
            <a:off x="6245226" y="4497390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99AC765-1120-D742-829E-563C1EFDED9A}"/>
              </a:ext>
            </a:extLst>
          </p:cNvPr>
          <p:cNvSpPr/>
          <p:nvPr/>
        </p:nvSpPr>
        <p:spPr>
          <a:xfrm>
            <a:off x="8488364" y="8064504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61940E-18BE-9D4D-BD9F-D0AB3AE75F16}"/>
              </a:ext>
            </a:extLst>
          </p:cNvPr>
          <p:cNvSpPr/>
          <p:nvPr/>
        </p:nvSpPr>
        <p:spPr>
          <a:xfrm>
            <a:off x="263006" y="5868670"/>
            <a:ext cx="1683905" cy="82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80906C1A-C621-2B45-BCD1-8BCF26DB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" y="5940266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DNA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BF0DB-7EB2-D143-8AD0-9278D5919C3B}"/>
              </a:ext>
            </a:extLst>
          </p:cNvPr>
          <p:cNvSpPr/>
          <p:nvPr/>
        </p:nvSpPr>
        <p:spPr>
          <a:xfrm>
            <a:off x="102870" y="5768977"/>
            <a:ext cx="3645218" cy="973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24DC6800-2028-E643-865B-FCEE8436AB0A}"/>
              </a:ext>
            </a:extLst>
          </p:cNvPr>
          <p:cNvSpPr>
            <a:spLocks/>
          </p:cNvSpPr>
          <p:nvPr/>
        </p:nvSpPr>
        <p:spPr bwMode="auto">
          <a:xfrm rot="175387">
            <a:off x="4954588" y="2870200"/>
            <a:ext cx="393700" cy="1752600"/>
          </a:xfrm>
          <a:custGeom>
            <a:avLst/>
            <a:gdLst>
              <a:gd name="T0" fmla="*/ 0 w 248"/>
              <a:gd name="T1" fmla="*/ 1104 h 1104"/>
              <a:gd name="T2" fmla="*/ 240 w 248"/>
              <a:gd name="T3" fmla="*/ 576 h 1104"/>
              <a:gd name="T4" fmla="*/ 48 w 24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104">
                <a:moveTo>
                  <a:pt x="0" y="1104"/>
                </a:moveTo>
                <a:cubicBezTo>
                  <a:pt x="116" y="932"/>
                  <a:pt x="232" y="760"/>
                  <a:pt x="240" y="576"/>
                </a:cubicBezTo>
                <a:cubicBezTo>
                  <a:pt x="248" y="392"/>
                  <a:pt x="148" y="196"/>
                  <a:pt x="4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057DAA72-377B-C349-90DC-2139DF0D2F8F}"/>
              </a:ext>
            </a:extLst>
          </p:cNvPr>
          <p:cNvSpPr>
            <a:spLocks/>
          </p:cNvSpPr>
          <p:nvPr/>
        </p:nvSpPr>
        <p:spPr bwMode="auto">
          <a:xfrm>
            <a:off x="5119688" y="3022600"/>
            <a:ext cx="1231900" cy="2590800"/>
          </a:xfrm>
          <a:custGeom>
            <a:avLst/>
            <a:gdLst>
              <a:gd name="T0" fmla="*/ 152 w 776"/>
              <a:gd name="T1" fmla="*/ 1632 h 1632"/>
              <a:gd name="T2" fmla="*/ 104 w 776"/>
              <a:gd name="T3" fmla="*/ 624 h 1632"/>
              <a:gd name="T4" fmla="*/ 776 w 776"/>
              <a:gd name="T5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632">
                <a:moveTo>
                  <a:pt x="152" y="1632"/>
                </a:moveTo>
                <a:cubicBezTo>
                  <a:pt x="76" y="1264"/>
                  <a:pt x="0" y="896"/>
                  <a:pt x="104" y="624"/>
                </a:cubicBezTo>
                <a:cubicBezTo>
                  <a:pt x="208" y="352"/>
                  <a:pt x="492" y="176"/>
                  <a:pt x="77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5D8844C-05A0-914A-9BD4-F69C9D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1601788"/>
            <a:ext cx="1433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deoxyuridylate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dUMP</a:t>
            </a:r>
            <a:endParaRPr lang="en-US" altLang="en-US" sz="16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7367273-9071-6048-AFB1-E3928BC5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751388"/>
            <a:ext cx="1130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thymidylate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dTMP</a:t>
            </a:r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61181008-BCC0-8443-93C7-F935FF16D398}"/>
              </a:ext>
            </a:extLst>
          </p:cNvPr>
          <p:cNvSpPr>
            <a:spLocks/>
          </p:cNvSpPr>
          <p:nvPr/>
        </p:nvSpPr>
        <p:spPr bwMode="auto">
          <a:xfrm>
            <a:off x="2414588" y="3386138"/>
            <a:ext cx="88900" cy="2413000"/>
          </a:xfrm>
          <a:custGeom>
            <a:avLst/>
            <a:gdLst>
              <a:gd name="T0" fmla="*/ 24 w 56"/>
              <a:gd name="T1" fmla="*/ 0 h 1520"/>
              <a:gd name="T2" fmla="*/ 24 w 56"/>
              <a:gd name="T3" fmla="*/ 1520 h 1520"/>
              <a:gd name="T4" fmla="*/ 24 w 56"/>
              <a:gd name="T5" fmla="*/ 1520 h 1520"/>
              <a:gd name="T6" fmla="*/ 56 w 56"/>
              <a:gd name="T7" fmla="*/ 1416 h 1520"/>
              <a:gd name="T8" fmla="*/ 56 w 56"/>
              <a:gd name="T9" fmla="*/ 1416 h 1520"/>
              <a:gd name="T10" fmla="*/ 0 w 56"/>
              <a:gd name="T11" fmla="*/ 1416 h 1520"/>
              <a:gd name="T12" fmla="*/ 0 w 56"/>
              <a:gd name="T13" fmla="*/ 1416 h 1520"/>
              <a:gd name="T14" fmla="*/ 24 w 56"/>
              <a:gd name="T15" fmla="*/ 1520 h 1520"/>
              <a:gd name="T16" fmla="*/ 24 w 56"/>
              <a:gd name="T17" fmla="*/ 152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520">
                <a:moveTo>
                  <a:pt x="24" y="0"/>
                </a:moveTo>
                <a:lnTo>
                  <a:pt x="24" y="1520"/>
                </a:lnTo>
                <a:lnTo>
                  <a:pt x="24" y="1520"/>
                </a:lnTo>
                <a:lnTo>
                  <a:pt x="56" y="1416"/>
                </a:lnTo>
                <a:lnTo>
                  <a:pt x="56" y="1416"/>
                </a:lnTo>
                <a:lnTo>
                  <a:pt x="0" y="1416"/>
                </a:lnTo>
                <a:lnTo>
                  <a:pt x="0" y="1416"/>
                </a:lnTo>
                <a:lnTo>
                  <a:pt x="24" y="1520"/>
                </a:lnTo>
                <a:lnTo>
                  <a:pt x="24" y="152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D50DC458-641C-0B49-81D7-3BD090086DA2}"/>
              </a:ext>
            </a:extLst>
          </p:cNvPr>
          <p:cNvSpPr>
            <a:spLocks/>
          </p:cNvSpPr>
          <p:nvPr/>
        </p:nvSpPr>
        <p:spPr bwMode="auto">
          <a:xfrm>
            <a:off x="2401888" y="5621338"/>
            <a:ext cx="101600" cy="177800"/>
          </a:xfrm>
          <a:custGeom>
            <a:avLst/>
            <a:gdLst>
              <a:gd name="T0" fmla="*/ 32 w 64"/>
              <a:gd name="T1" fmla="*/ 112 h 112"/>
              <a:gd name="T2" fmla="*/ 64 w 64"/>
              <a:gd name="T3" fmla="*/ 0 h 112"/>
              <a:gd name="T4" fmla="*/ 0 w 64"/>
              <a:gd name="T5" fmla="*/ 0 h 112"/>
              <a:gd name="T6" fmla="*/ 32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32" y="112"/>
                </a:moveTo>
                <a:lnTo>
                  <a:pt x="64" y="0"/>
                </a:lnTo>
                <a:lnTo>
                  <a:pt x="0" y="0"/>
                </a:lnTo>
                <a:lnTo>
                  <a:pt x="32" y="11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4D3EB07D-EA8F-3A43-98ED-2DE1B033698A}"/>
              </a:ext>
            </a:extLst>
          </p:cNvPr>
          <p:cNvSpPr>
            <a:spLocks/>
          </p:cNvSpPr>
          <p:nvPr/>
        </p:nvSpPr>
        <p:spPr bwMode="auto">
          <a:xfrm>
            <a:off x="2414588" y="5634038"/>
            <a:ext cx="88900" cy="165100"/>
          </a:xfrm>
          <a:custGeom>
            <a:avLst/>
            <a:gdLst>
              <a:gd name="T0" fmla="*/ 24 w 56"/>
              <a:gd name="T1" fmla="*/ 104 h 104"/>
              <a:gd name="T2" fmla="*/ 56 w 56"/>
              <a:gd name="T3" fmla="*/ 0 h 104"/>
              <a:gd name="T4" fmla="*/ 0 w 56"/>
              <a:gd name="T5" fmla="*/ 0 h 104"/>
              <a:gd name="T6" fmla="*/ 24 w 56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04">
                <a:moveTo>
                  <a:pt x="24" y="104"/>
                </a:moveTo>
                <a:lnTo>
                  <a:pt x="56" y="0"/>
                </a:lnTo>
                <a:lnTo>
                  <a:pt x="0" y="0"/>
                </a:lnTo>
                <a:lnTo>
                  <a:pt x="24" y="10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71AFC4FA-B04F-A948-8517-2EE960F02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2090738"/>
            <a:ext cx="139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>
            <a:extLst>
              <a:ext uri="{FF2B5EF4-FFF2-40B4-BE49-F238E27FC236}">
                <a16:creationId xmlns:a16="http://schemas.microsoft.com/office/drawing/2014/main" id="{E8EDCB5A-2F96-0340-80F0-F1B183D44934}"/>
              </a:ext>
            </a:extLst>
          </p:cNvPr>
          <p:cNvSpPr>
            <a:spLocks/>
          </p:cNvSpPr>
          <p:nvPr/>
        </p:nvSpPr>
        <p:spPr bwMode="auto">
          <a:xfrm>
            <a:off x="6465888" y="2384425"/>
            <a:ext cx="101600" cy="177800"/>
          </a:xfrm>
          <a:custGeom>
            <a:avLst/>
            <a:gdLst>
              <a:gd name="T0" fmla="*/ 64 w 64"/>
              <a:gd name="T1" fmla="*/ 112 h 112"/>
              <a:gd name="T2" fmla="*/ 56 w 64"/>
              <a:gd name="T3" fmla="*/ 0 h 112"/>
              <a:gd name="T4" fmla="*/ 0 w 64"/>
              <a:gd name="T5" fmla="*/ 24 h 112"/>
              <a:gd name="T6" fmla="*/ 64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64" y="112"/>
                </a:moveTo>
                <a:lnTo>
                  <a:pt x="56" y="0"/>
                </a:lnTo>
                <a:lnTo>
                  <a:pt x="0" y="24"/>
                </a:lnTo>
                <a:lnTo>
                  <a:pt x="64" y="112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1" name="Group 11">
            <a:extLst>
              <a:ext uri="{FF2B5EF4-FFF2-40B4-BE49-F238E27FC236}">
                <a16:creationId xmlns:a16="http://schemas.microsoft.com/office/drawing/2014/main" id="{2C7EE355-836E-6F4B-A0EE-1AF9E82375B0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3081338"/>
            <a:ext cx="127000" cy="558800"/>
            <a:chOff x="2992" y="1669"/>
            <a:chExt cx="80" cy="352"/>
          </a:xfrm>
        </p:grpSpPr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9CD58956-CB31-7445-9C35-F4580A4E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91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49DEC883-EB01-6049-A8DB-A95B53C3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66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Arc 14">
            <a:extLst>
              <a:ext uri="{FF2B5EF4-FFF2-40B4-BE49-F238E27FC236}">
                <a16:creationId xmlns:a16="http://schemas.microsoft.com/office/drawing/2014/main" id="{0B0680E3-F3F8-2F4A-9E42-0F2C594E819B}"/>
              </a:ext>
            </a:extLst>
          </p:cNvPr>
          <p:cNvSpPr>
            <a:spLocks/>
          </p:cNvSpPr>
          <p:nvPr/>
        </p:nvSpPr>
        <p:spPr bwMode="auto">
          <a:xfrm>
            <a:off x="2592388" y="3379788"/>
            <a:ext cx="209550" cy="3048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9887 w 21600"/>
              <a:gd name="T1" fmla="*/ 18147 h 18147"/>
              <a:gd name="T2" fmla="*/ 0 w 21600"/>
              <a:gd name="T3" fmla="*/ 0 h 18147"/>
              <a:gd name="T4" fmla="*/ 21600 w 21600"/>
              <a:gd name="T5" fmla="*/ 0 h 18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147" fill="none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</a:path>
              <a:path w="21600" h="18147" stroke="0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>
            <a:extLst>
              <a:ext uri="{FF2B5EF4-FFF2-40B4-BE49-F238E27FC236}">
                <a16:creationId xmlns:a16="http://schemas.microsoft.com/office/drawing/2014/main" id="{34D57068-CFC7-9E46-B59C-2C54818944AF}"/>
              </a:ext>
            </a:extLst>
          </p:cNvPr>
          <p:cNvSpPr>
            <a:spLocks/>
          </p:cNvSpPr>
          <p:nvPr/>
        </p:nvSpPr>
        <p:spPr bwMode="auto">
          <a:xfrm>
            <a:off x="2643188" y="3632200"/>
            <a:ext cx="165100" cy="139700"/>
          </a:xfrm>
          <a:custGeom>
            <a:avLst/>
            <a:gdLst>
              <a:gd name="T0" fmla="*/ 104 w 104"/>
              <a:gd name="T1" fmla="*/ 88 h 88"/>
              <a:gd name="T2" fmla="*/ 32 w 104"/>
              <a:gd name="T3" fmla="*/ 0 h 88"/>
              <a:gd name="T4" fmla="*/ 0 w 104"/>
              <a:gd name="T5" fmla="*/ 56 h 88"/>
              <a:gd name="T6" fmla="*/ 104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104" y="88"/>
                </a:moveTo>
                <a:lnTo>
                  <a:pt x="32" y="0"/>
                </a:lnTo>
                <a:lnTo>
                  <a:pt x="0" y="56"/>
                </a:lnTo>
                <a:lnTo>
                  <a:pt x="104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rc 16">
            <a:extLst>
              <a:ext uri="{FF2B5EF4-FFF2-40B4-BE49-F238E27FC236}">
                <a16:creationId xmlns:a16="http://schemas.microsoft.com/office/drawing/2014/main" id="{E3D180C8-FF56-3443-88D4-C6C9F979F9BE}"/>
              </a:ext>
            </a:extLst>
          </p:cNvPr>
          <p:cNvSpPr>
            <a:spLocks/>
          </p:cNvSpPr>
          <p:nvPr/>
        </p:nvSpPr>
        <p:spPr bwMode="auto">
          <a:xfrm>
            <a:off x="2960688" y="4046539"/>
            <a:ext cx="463550" cy="5984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>
            <a:extLst>
              <a:ext uri="{FF2B5EF4-FFF2-40B4-BE49-F238E27FC236}">
                <a16:creationId xmlns:a16="http://schemas.microsoft.com/office/drawing/2014/main" id="{92E9CE1F-E150-1041-89B0-6B20F5F028FB}"/>
              </a:ext>
            </a:extLst>
          </p:cNvPr>
          <p:cNvSpPr>
            <a:spLocks/>
          </p:cNvSpPr>
          <p:nvPr/>
        </p:nvSpPr>
        <p:spPr bwMode="auto">
          <a:xfrm>
            <a:off x="3265488" y="4610100"/>
            <a:ext cx="165100" cy="88900"/>
          </a:xfrm>
          <a:custGeom>
            <a:avLst/>
            <a:gdLst>
              <a:gd name="T0" fmla="*/ 104 w 104"/>
              <a:gd name="T1" fmla="*/ 56 h 56"/>
              <a:gd name="T2" fmla="*/ 8 w 104"/>
              <a:gd name="T3" fmla="*/ 0 h 56"/>
              <a:gd name="T4" fmla="*/ 0 w 104"/>
              <a:gd name="T5" fmla="*/ 56 h 56"/>
              <a:gd name="T6" fmla="*/ 104 w 104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6">
                <a:moveTo>
                  <a:pt x="104" y="56"/>
                </a:moveTo>
                <a:lnTo>
                  <a:pt x="8" y="0"/>
                </a:lnTo>
                <a:lnTo>
                  <a:pt x="0" y="56"/>
                </a:lnTo>
                <a:lnTo>
                  <a:pt x="104" y="56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35483723-798B-AA44-BAD5-37FF01DB5ED8}"/>
              </a:ext>
            </a:extLst>
          </p:cNvPr>
          <p:cNvSpPr>
            <a:spLocks/>
          </p:cNvSpPr>
          <p:nvPr/>
        </p:nvSpPr>
        <p:spPr bwMode="auto">
          <a:xfrm rot="20707549">
            <a:off x="4992688" y="2768600"/>
            <a:ext cx="127000" cy="177800"/>
          </a:xfrm>
          <a:custGeom>
            <a:avLst/>
            <a:gdLst>
              <a:gd name="T0" fmla="*/ 0 w 80"/>
              <a:gd name="T1" fmla="*/ 0 h 112"/>
              <a:gd name="T2" fmla="*/ 32 w 80"/>
              <a:gd name="T3" fmla="*/ 112 h 112"/>
              <a:gd name="T4" fmla="*/ 80 w 80"/>
              <a:gd name="T5" fmla="*/ 72 h 112"/>
              <a:gd name="T6" fmla="*/ 0 w 8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12">
                <a:moveTo>
                  <a:pt x="0" y="0"/>
                </a:moveTo>
                <a:lnTo>
                  <a:pt x="32" y="112"/>
                </a:lnTo>
                <a:lnTo>
                  <a:pt x="8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>
            <a:extLst>
              <a:ext uri="{FF2B5EF4-FFF2-40B4-BE49-F238E27FC236}">
                <a16:creationId xmlns:a16="http://schemas.microsoft.com/office/drawing/2014/main" id="{9A431FAA-9352-4643-9111-4AD297869482}"/>
              </a:ext>
            </a:extLst>
          </p:cNvPr>
          <p:cNvSpPr>
            <a:spLocks/>
          </p:cNvSpPr>
          <p:nvPr/>
        </p:nvSpPr>
        <p:spPr bwMode="auto">
          <a:xfrm>
            <a:off x="2617788" y="2879725"/>
            <a:ext cx="165100" cy="139700"/>
          </a:xfrm>
          <a:custGeom>
            <a:avLst/>
            <a:gdLst>
              <a:gd name="T0" fmla="*/ 0 w 104"/>
              <a:gd name="T1" fmla="*/ 88 h 88"/>
              <a:gd name="T2" fmla="*/ 104 w 104"/>
              <a:gd name="T3" fmla="*/ 48 h 88"/>
              <a:gd name="T4" fmla="*/ 72 w 104"/>
              <a:gd name="T5" fmla="*/ 0 h 88"/>
              <a:gd name="T6" fmla="*/ 0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0" y="88"/>
                </a:moveTo>
                <a:lnTo>
                  <a:pt x="104" y="48"/>
                </a:lnTo>
                <a:lnTo>
                  <a:pt x="72" y="0"/>
                </a:lnTo>
                <a:lnTo>
                  <a:pt x="0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40EFEA02-7771-CA4E-9E29-D4A92427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00" y="2217739"/>
            <a:ext cx="1588" cy="2478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21">
            <a:extLst>
              <a:ext uri="{FF2B5EF4-FFF2-40B4-BE49-F238E27FC236}">
                <a16:creationId xmlns:a16="http://schemas.microsoft.com/office/drawing/2014/main" id="{512C6338-54EA-5847-ADA3-AD6D59314391}"/>
              </a:ext>
            </a:extLst>
          </p:cNvPr>
          <p:cNvSpPr>
            <a:spLocks/>
          </p:cNvSpPr>
          <p:nvPr/>
        </p:nvSpPr>
        <p:spPr bwMode="auto">
          <a:xfrm>
            <a:off x="9894888" y="59817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5672A387-07E6-B046-85A1-61518AC52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389" y="5346700"/>
            <a:ext cx="1587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>
            <a:extLst>
              <a:ext uri="{FF2B5EF4-FFF2-40B4-BE49-F238E27FC236}">
                <a16:creationId xmlns:a16="http://schemas.microsoft.com/office/drawing/2014/main" id="{686BFBA2-75A3-E64A-8F1C-1B07B27E531A}"/>
              </a:ext>
            </a:extLst>
          </p:cNvPr>
          <p:cNvSpPr>
            <a:spLocks/>
          </p:cNvSpPr>
          <p:nvPr/>
        </p:nvSpPr>
        <p:spPr bwMode="auto">
          <a:xfrm>
            <a:off x="6186488" y="3022600"/>
            <a:ext cx="177800" cy="139700"/>
          </a:xfrm>
          <a:custGeom>
            <a:avLst/>
            <a:gdLst>
              <a:gd name="T0" fmla="*/ 112 w 112"/>
              <a:gd name="T1" fmla="*/ 0 h 88"/>
              <a:gd name="T2" fmla="*/ 0 w 112"/>
              <a:gd name="T3" fmla="*/ 32 h 88"/>
              <a:gd name="T4" fmla="*/ 40 w 112"/>
              <a:gd name="T5" fmla="*/ 88 h 88"/>
              <a:gd name="T6" fmla="*/ 112 w 112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8">
                <a:moveTo>
                  <a:pt x="112" y="0"/>
                </a:moveTo>
                <a:lnTo>
                  <a:pt x="0" y="32"/>
                </a:lnTo>
                <a:lnTo>
                  <a:pt x="40" y="88"/>
                </a:lnTo>
                <a:lnTo>
                  <a:pt x="112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80B97DA-5A96-C34C-9B53-69EA01B86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188" y="4110038"/>
            <a:ext cx="6350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Freeform 25">
            <a:extLst>
              <a:ext uri="{FF2B5EF4-FFF2-40B4-BE49-F238E27FC236}">
                <a16:creationId xmlns:a16="http://schemas.microsoft.com/office/drawing/2014/main" id="{E9ADAC94-2180-1242-B08C-DCC46049345E}"/>
              </a:ext>
            </a:extLst>
          </p:cNvPr>
          <p:cNvSpPr>
            <a:spLocks/>
          </p:cNvSpPr>
          <p:nvPr/>
        </p:nvSpPr>
        <p:spPr bwMode="auto">
          <a:xfrm>
            <a:off x="5907088" y="5308600"/>
            <a:ext cx="127000" cy="190500"/>
          </a:xfrm>
          <a:custGeom>
            <a:avLst/>
            <a:gdLst>
              <a:gd name="T0" fmla="*/ 0 w 80"/>
              <a:gd name="T1" fmla="*/ 120 h 120"/>
              <a:gd name="T2" fmla="*/ 80 w 80"/>
              <a:gd name="T3" fmla="*/ 32 h 120"/>
              <a:gd name="T4" fmla="*/ 24 w 80"/>
              <a:gd name="T5" fmla="*/ 0 h 120"/>
              <a:gd name="T6" fmla="*/ 0 w 80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20">
                <a:moveTo>
                  <a:pt x="0" y="120"/>
                </a:moveTo>
                <a:lnTo>
                  <a:pt x="80" y="32"/>
                </a:lnTo>
                <a:lnTo>
                  <a:pt x="24" y="0"/>
                </a:lnTo>
                <a:lnTo>
                  <a:pt x="0" y="12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rc 26">
            <a:extLst>
              <a:ext uri="{FF2B5EF4-FFF2-40B4-BE49-F238E27FC236}">
                <a16:creationId xmlns:a16="http://schemas.microsoft.com/office/drawing/2014/main" id="{5CE057D7-6421-E343-93F8-2DD9DE7019C8}"/>
              </a:ext>
            </a:extLst>
          </p:cNvPr>
          <p:cNvSpPr>
            <a:spLocks/>
          </p:cNvSpPr>
          <p:nvPr/>
        </p:nvSpPr>
        <p:spPr bwMode="auto">
          <a:xfrm>
            <a:off x="7793038" y="2846388"/>
            <a:ext cx="2139950" cy="1035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Arc 27">
            <a:extLst>
              <a:ext uri="{FF2B5EF4-FFF2-40B4-BE49-F238E27FC236}">
                <a16:creationId xmlns:a16="http://schemas.microsoft.com/office/drawing/2014/main" id="{FFFF3A98-4E18-BF42-AE3F-1F21A939970D}"/>
              </a:ext>
            </a:extLst>
          </p:cNvPr>
          <p:cNvSpPr>
            <a:spLocks/>
          </p:cNvSpPr>
          <p:nvPr/>
        </p:nvSpPr>
        <p:spPr bwMode="auto">
          <a:xfrm>
            <a:off x="7304088" y="1811338"/>
            <a:ext cx="2628900" cy="1035050"/>
          </a:xfrm>
          <a:custGeom>
            <a:avLst/>
            <a:gdLst>
              <a:gd name="G0" fmla="+- 4859 0 0"/>
              <a:gd name="G1" fmla="+- 21600 0 0"/>
              <a:gd name="G2" fmla="+- 21600 0 0"/>
              <a:gd name="T0" fmla="*/ 0 w 26459"/>
              <a:gd name="T1" fmla="*/ 554 h 21600"/>
              <a:gd name="T2" fmla="*/ 26459 w 26459"/>
              <a:gd name="T3" fmla="*/ 21600 h 21600"/>
              <a:gd name="T4" fmla="*/ 4859 w 2645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59" h="21600" fill="none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</a:path>
              <a:path w="26459" h="21600" stroke="0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  <a:lnTo>
                  <a:pt x="4859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Freeform 28">
            <a:extLst>
              <a:ext uri="{FF2B5EF4-FFF2-40B4-BE49-F238E27FC236}">
                <a16:creationId xmlns:a16="http://schemas.microsoft.com/office/drawing/2014/main" id="{B1F15A54-3FE2-754D-8425-66C85DE3B83D}"/>
              </a:ext>
            </a:extLst>
          </p:cNvPr>
          <p:cNvSpPr>
            <a:spLocks/>
          </p:cNvSpPr>
          <p:nvPr/>
        </p:nvSpPr>
        <p:spPr bwMode="auto">
          <a:xfrm>
            <a:off x="7202488" y="1774825"/>
            <a:ext cx="165100" cy="101600"/>
          </a:xfrm>
          <a:custGeom>
            <a:avLst/>
            <a:gdLst>
              <a:gd name="T0" fmla="*/ 0 w 104"/>
              <a:gd name="T1" fmla="*/ 40 h 64"/>
              <a:gd name="T2" fmla="*/ 104 w 104"/>
              <a:gd name="T3" fmla="*/ 64 h 64"/>
              <a:gd name="T4" fmla="*/ 104 w 104"/>
              <a:gd name="T5" fmla="*/ 0 h 64"/>
              <a:gd name="T6" fmla="*/ 0 w 104"/>
              <a:gd name="T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64">
                <a:moveTo>
                  <a:pt x="0" y="40"/>
                </a:moveTo>
                <a:lnTo>
                  <a:pt x="104" y="64"/>
                </a:lnTo>
                <a:lnTo>
                  <a:pt x="104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9" name="Group 29">
            <a:extLst>
              <a:ext uri="{FF2B5EF4-FFF2-40B4-BE49-F238E27FC236}">
                <a16:creationId xmlns:a16="http://schemas.microsoft.com/office/drawing/2014/main" id="{E5BDE6E0-FA9F-D547-B7A7-12E24181E661}"/>
              </a:ext>
            </a:extLst>
          </p:cNvPr>
          <p:cNvGrpSpPr>
            <a:grpSpLocks/>
          </p:cNvGrpSpPr>
          <p:nvPr/>
        </p:nvGrpSpPr>
        <p:grpSpPr bwMode="auto">
          <a:xfrm rot="20661353">
            <a:off x="7926388" y="3378200"/>
            <a:ext cx="469900" cy="254000"/>
            <a:chOff x="3744" y="1829"/>
            <a:chExt cx="296" cy="160"/>
          </a:xfrm>
        </p:grpSpPr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id="{0BD696A6-5B42-7B4C-A666-7796A306A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901"/>
              <a:ext cx="112" cy="88"/>
            </a:xfrm>
            <a:custGeom>
              <a:avLst/>
              <a:gdLst>
                <a:gd name="T0" fmla="*/ 0 w 112"/>
                <a:gd name="T1" fmla="*/ 88 h 88"/>
                <a:gd name="T2" fmla="*/ 72 w 112"/>
                <a:gd name="T3" fmla="*/ 0 h 88"/>
                <a:gd name="T4" fmla="*/ 88 w 112"/>
                <a:gd name="T5" fmla="*/ 40 h 88"/>
                <a:gd name="T6" fmla="*/ 112 w 112"/>
                <a:gd name="T7" fmla="*/ 72 h 88"/>
                <a:gd name="T8" fmla="*/ 0 w 112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0" y="88"/>
                  </a:moveTo>
                  <a:lnTo>
                    <a:pt x="72" y="0"/>
                  </a:lnTo>
                  <a:lnTo>
                    <a:pt x="88" y="40"/>
                  </a:lnTo>
                  <a:lnTo>
                    <a:pt x="112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>
              <a:extLst>
                <a:ext uri="{FF2B5EF4-FFF2-40B4-BE49-F238E27FC236}">
                  <a16:creationId xmlns:a16="http://schemas.microsoft.com/office/drawing/2014/main" id="{34492174-5A4F-7D41-8BB8-173CD63A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829"/>
              <a:ext cx="112" cy="88"/>
            </a:xfrm>
            <a:custGeom>
              <a:avLst/>
              <a:gdLst>
                <a:gd name="T0" fmla="*/ 112 w 112"/>
                <a:gd name="T1" fmla="*/ 0 h 88"/>
                <a:gd name="T2" fmla="*/ 40 w 112"/>
                <a:gd name="T3" fmla="*/ 88 h 88"/>
                <a:gd name="T4" fmla="*/ 24 w 112"/>
                <a:gd name="T5" fmla="*/ 48 h 88"/>
                <a:gd name="T6" fmla="*/ 0 w 112"/>
                <a:gd name="T7" fmla="*/ 16 h 88"/>
                <a:gd name="T8" fmla="*/ 112 w 11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112" y="0"/>
                  </a:moveTo>
                  <a:lnTo>
                    <a:pt x="40" y="88"/>
                  </a:lnTo>
                  <a:lnTo>
                    <a:pt x="24" y="48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39DEB3A7-4351-1F45-BE7F-26F77FFE5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877"/>
              <a:ext cx="12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094F9620-455F-8E44-90EF-2F7780AB1169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2471738"/>
            <a:ext cx="304800" cy="469900"/>
            <a:chOff x="4096" y="1285"/>
            <a:chExt cx="192" cy="296"/>
          </a:xfrm>
        </p:grpSpPr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7D1CCAD8-AE8F-434D-8483-0F88E8FD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341"/>
              <a:ext cx="120" cy="240"/>
            </a:xfrm>
            <a:custGeom>
              <a:avLst/>
              <a:gdLst>
                <a:gd name="T0" fmla="*/ 120 w 120"/>
                <a:gd name="T1" fmla="*/ 0 h 240"/>
                <a:gd name="T2" fmla="*/ 120 w 120"/>
                <a:gd name="T3" fmla="*/ 0 h 240"/>
                <a:gd name="T4" fmla="*/ 104 w 120"/>
                <a:gd name="T5" fmla="*/ 16 h 240"/>
                <a:gd name="T6" fmla="*/ 104 w 120"/>
                <a:gd name="T7" fmla="*/ 16 h 240"/>
                <a:gd name="T8" fmla="*/ 96 w 120"/>
                <a:gd name="T9" fmla="*/ 40 h 240"/>
                <a:gd name="T10" fmla="*/ 96 w 120"/>
                <a:gd name="T11" fmla="*/ 40 h 240"/>
                <a:gd name="T12" fmla="*/ 80 w 120"/>
                <a:gd name="T13" fmla="*/ 64 h 240"/>
                <a:gd name="T14" fmla="*/ 80 w 120"/>
                <a:gd name="T15" fmla="*/ 64 h 240"/>
                <a:gd name="T16" fmla="*/ 64 w 120"/>
                <a:gd name="T17" fmla="*/ 80 h 240"/>
                <a:gd name="T18" fmla="*/ 64 w 120"/>
                <a:gd name="T19" fmla="*/ 80 h 240"/>
                <a:gd name="T20" fmla="*/ 56 w 120"/>
                <a:gd name="T21" fmla="*/ 104 h 240"/>
                <a:gd name="T22" fmla="*/ 56 w 120"/>
                <a:gd name="T23" fmla="*/ 104 h 240"/>
                <a:gd name="T24" fmla="*/ 48 w 120"/>
                <a:gd name="T25" fmla="*/ 136 h 240"/>
                <a:gd name="T26" fmla="*/ 48 w 120"/>
                <a:gd name="T27" fmla="*/ 136 h 240"/>
                <a:gd name="T28" fmla="*/ 32 w 120"/>
                <a:gd name="T29" fmla="*/ 160 h 240"/>
                <a:gd name="T30" fmla="*/ 32 w 120"/>
                <a:gd name="T31" fmla="*/ 160 h 240"/>
                <a:gd name="T32" fmla="*/ 24 w 120"/>
                <a:gd name="T33" fmla="*/ 184 h 240"/>
                <a:gd name="T34" fmla="*/ 24 w 120"/>
                <a:gd name="T35" fmla="*/ 184 h 240"/>
                <a:gd name="T36" fmla="*/ 8 w 120"/>
                <a:gd name="T37" fmla="*/ 208 h 240"/>
                <a:gd name="T38" fmla="*/ 8 w 120"/>
                <a:gd name="T39" fmla="*/ 208 h 240"/>
                <a:gd name="T40" fmla="*/ 0 w 120"/>
                <a:gd name="T41" fmla="*/ 240 h 240"/>
                <a:gd name="T42" fmla="*/ 0 w 120"/>
                <a:gd name="T43" fmla="*/ 240 h 240"/>
                <a:gd name="T44" fmla="*/ 0 w 120"/>
                <a:gd name="T45" fmla="*/ 240 h 240"/>
                <a:gd name="T46" fmla="*/ 0 w 120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240">
                  <a:moveTo>
                    <a:pt x="120" y="0"/>
                  </a:moveTo>
                  <a:lnTo>
                    <a:pt x="120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32" y="160"/>
                  </a:lnTo>
                  <a:lnTo>
                    <a:pt x="32" y="160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5">
              <a:extLst>
                <a:ext uri="{FF2B5EF4-FFF2-40B4-BE49-F238E27FC236}">
                  <a16:creationId xmlns:a16="http://schemas.microsoft.com/office/drawing/2014/main" id="{CA79D566-6601-1A45-B5D3-E01CA111D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333"/>
              <a:ext cx="128" cy="248"/>
            </a:xfrm>
            <a:custGeom>
              <a:avLst/>
              <a:gdLst>
                <a:gd name="T0" fmla="*/ 128 w 128"/>
                <a:gd name="T1" fmla="*/ 0 h 248"/>
                <a:gd name="T2" fmla="*/ 112 w 128"/>
                <a:gd name="T3" fmla="*/ 16 h 248"/>
                <a:gd name="T4" fmla="*/ 104 w 128"/>
                <a:gd name="T5" fmla="*/ 40 h 248"/>
                <a:gd name="T6" fmla="*/ 88 w 128"/>
                <a:gd name="T7" fmla="*/ 64 h 248"/>
                <a:gd name="T8" fmla="*/ 72 w 128"/>
                <a:gd name="T9" fmla="*/ 88 h 248"/>
                <a:gd name="T10" fmla="*/ 64 w 128"/>
                <a:gd name="T11" fmla="*/ 104 h 248"/>
                <a:gd name="T12" fmla="*/ 48 w 128"/>
                <a:gd name="T13" fmla="*/ 136 h 248"/>
                <a:gd name="T14" fmla="*/ 40 w 128"/>
                <a:gd name="T15" fmla="*/ 160 h 248"/>
                <a:gd name="T16" fmla="*/ 32 w 128"/>
                <a:gd name="T17" fmla="*/ 184 h 248"/>
                <a:gd name="T18" fmla="*/ 16 w 128"/>
                <a:gd name="T19" fmla="*/ 208 h 248"/>
                <a:gd name="T20" fmla="*/ 8 w 128"/>
                <a:gd name="T21" fmla="*/ 240 h 248"/>
                <a:gd name="T22" fmla="*/ 0 w 128"/>
                <a:gd name="T2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248">
                  <a:moveTo>
                    <a:pt x="128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8" y="136"/>
                  </a:lnTo>
                  <a:lnTo>
                    <a:pt x="40" y="160"/>
                  </a:lnTo>
                  <a:lnTo>
                    <a:pt x="32" y="184"/>
                  </a:lnTo>
                  <a:lnTo>
                    <a:pt x="16" y="208"/>
                  </a:lnTo>
                  <a:lnTo>
                    <a:pt x="8" y="240"/>
                  </a:lnTo>
                  <a:lnTo>
                    <a:pt x="0" y="248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>
              <a:extLst>
                <a:ext uri="{FF2B5EF4-FFF2-40B4-BE49-F238E27FC236}">
                  <a16:creationId xmlns:a16="http://schemas.microsoft.com/office/drawing/2014/main" id="{58E5D76A-9DA8-A54E-97A2-ACA23468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85"/>
              <a:ext cx="104" cy="104"/>
            </a:xfrm>
            <a:custGeom>
              <a:avLst/>
              <a:gdLst>
                <a:gd name="T0" fmla="*/ 104 w 104"/>
                <a:gd name="T1" fmla="*/ 0 h 104"/>
                <a:gd name="T2" fmla="*/ 0 w 104"/>
                <a:gd name="T3" fmla="*/ 56 h 104"/>
                <a:gd name="T4" fmla="*/ 56 w 104"/>
                <a:gd name="T5" fmla="*/ 104 h 104"/>
                <a:gd name="T6" fmla="*/ 104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0" y="56"/>
                  </a:lnTo>
                  <a:lnTo>
                    <a:pt x="56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6B23F447-3158-464C-AAA4-508EDBB1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9" y="930276"/>
            <a:ext cx="436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Diet</a:t>
            </a:r>
            <a:endParaRPr lang="en-US" altLang="en-US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9DCE56E1-BE0C-474A-9A02-EBD91F54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9" y="2184401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purines</a:t>
            </a:r>
            <a:endParaRPr lang="en-US" altLang="en-US" sz="1600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F9767354-18F7-CF40-9366-F7C55E79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1779589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dihydrofolate</a:t>
            </a:r>
            <a:endParaRPr lang="en-US" alt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16BE0B8B-5DEF-6547-BD32-8533ACD1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4" y="1045566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latin typeface="Helvetica" pitchFamily="2" charset="0"/>
              </a:rPr>
              <a:t>folates</a:t>
            </a:r>
            <a:endParaRPr lang="en-US" altLang="en-US" dirty="0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9DC7BAEE-A517-7B4E-94DF-FAD18EFA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2732089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THF</a:t>
            </a:r>
            <a:endParaRPr lang="en-US" altLang="en-US" sz="1600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F735A254-5192-A74B-8D8D-E29D28C9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759201"/>
            <a:ext cx="191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5,10-methylene THF</a:t>
            </a:r>
            <a:endParaRPr lang="en-US" altLang="en-US" sz="1600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2E72CFE-F57C-3D4C-AD0C-9EFC6A1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2998789"/>
            <a:ext cx="13801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10-formyl THF</a:t>
            </a:r>
            <a:endParaRPr lang="en-US" altLang="en-US" sz="1600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7B76BE93-C495-1E4D-A6D4-BE6A4B4A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65401"/>
            <a:ext cx="10948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methionine</a:t>
            </a:r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F071A8C8-BBF5-E341-B1C2-57F49E7AA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022601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SAM</a:t>
            </a:r>
            <a:endParaRPr lang="en-US" altLang="en-US" sz="1600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D8054F76-732D-FE40-A6CF-6DF580F4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773489"/>
            <a:ext cx="4312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SAH</a:t>
            </a:r>
            <a:endParaRPr lang="en-US" altLang="en-US" sz="1600"/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251439EA-1483-C047-92E1-26D5521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560889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homocysteine</a:t>
            </a:r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37E76B0B-0252-6644-90A4-AB10E19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598989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MTHFR</a:t>
            </a:r>
            <a:endParaRPr lang="en-US" altLang="en-US" sz="2000" i="1"/>
          </a:p>
        </p:txBody>
      </p:sp>
      <p:sp>
        <p:nvSpPr>
          <p:cNvPr id="10289" name="Rectangle 49">
            <a:extLst>
              <a:ext uri="{FF2B5EF4-FFF2-40B4-BE49-F238E27FC236}">
                <a16:creationId xmlns:a16="http://schemas.microsoft.com/office/drawing/2014/main" id="{D204FFB4-C1CB-6E43-8FD2-A78963DB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551489"/>
            <a:ext cx="13577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5- methyl THF</a:t>
            </a:r>
          </a:p>
        </p:txBody>
      </p:sp>
      <p:grpSp>
        <p:nvGrpSpPr>
          <p:cNvPr id="10290" name="Group 50">
            <a:extLst>
              <a:ext uri="{FF2B5EF4-FFF2-40B4-BE49-F238E27FC236}">
                <a16:creationId xmlns:a16="http://schemas.microsoft.com/office/drawing/2014/main" id="{2B0EC6BA-E32B-2C43-B49A-BFCAA47EC0C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851400"/>
            <a:ext cx="127000" cy="482600"/>
            <a:chOff x="1440" y="2749"/>
            <a:chExt cx="80" cy="352"/>
          </a:xfrm>
        </p:grpSpPr>
        <p:sp>
          <p:nvSpPr>
            <p:cNvPr id="10291" name="Freeform 51">
              <a:extLst>
                <a:ext uri="{FF2B5EF4-FFF2-40B4-BE49-F238E27FC236}">
                  <a16:creationId xmlns:a16="http://schemas.microsoft.com/office/drawing/2014/main" id="{E5B3D676-558B-8C4F-814B-71C26CAA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9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52">
              <a:extLst>
                <a:ext uri="{FF2B5EF4-FFF2-40B4-BE49-F238E27FC236}">
                  <a16:creationId xmlns:a16="http://schemas.microsoft.com/office/drawing/2014/main" id="{E7CFAAB7-C2BD-EA48-8952-3341633DB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6164481B-FADB-344B-8987-90EBC14B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5384801"/>
            <a:ext cx="1322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cystathionine</a:t>
            </a:r>
          </a:p>
        </p:txBody>
      </p:sp>
      <p:grpSp>
        <p:nvGrpSpPr>
          <p:cNvPr id="10294" name="Group 54">
            <a:extLst>
              <a:ext uri="{FF2B5EF4-FFF2-40B4-BE49-F238E27FC236}">
                <a16:creationId xmlns:a16="http://schemas.microsoft.com/office/drawing/2014/main" id="{EA32C582-87CE-F245-89B4-D17AC4A8C921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2928938"/>
            <a:ext cx="571500" cy="203200"/>
            <a:chOff x="3384" y="1573"/>
            <a:chExt cx="360" cy="128"/>
          </a:xfrm>
        </p:grpSpPr>
        <p:sp>
          <p:nvSpPr>
            <p:cNvPr id="10295" name="Freeform 55">
              <a:extLst>
                <a:ext uri="{FF2B5EF4-FFF2-40B4-BE49-F238E27FC236}">
                  <a16:creationId xmlns:a16="http://schemas.microsoft.com/office/drawing/2014/main" id="{3B78BC56-C886-DE43-A1EF-6654C39BD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29"/>
              <a:ext cx="112" cy="72"/>
            </a:xfrm>
            <a:custGeom>
              <a:avLst/>
              <a:gdLst>
                <a:gd name="T0" fmla="*/ 112 w 112"/>
                <a:gd name="T1" fmla="*/ 72 h 72"/>
                <a:gd name="T2" fmla="*/ 0 w 112"/>
                <a:gd name="T3" fmla="*/ 72 h 72"/>
                <a:gd name="T4" fmla="*/ 16 w 112"/>
                <a:gd name="T5" fmla="*/ 40 h 72"/>
                <a:gd name="T6" fmla="*/ 24 w 112"/>
                <a:gd name="T7" fmla="*/ 0 h 72"/>
                <a:gd name="T8" fmla="*/ 112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72"/>
                  </a:moveTo>
                  <a:lnTo>
                    <a:pt x="0" y="72"/>
                  </a:lnTo>
                  <a:lnTo>
                    <a:pt x="16" y="40"/>
                  </a:lnTo>
                  <a:lnTo>
                    <a:pt x="24" y="0"/>
                  </a:lnTo>
                  <a:lnTo>
                    <a:pt x="112" y="72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56">
              <a:extLst>
                <a:ext uri="{FF2B5EF4-FFF2-40B4-BE49-F238E27FC236}">
                  <a16:creationId xmlns:a16="http://schemas.microsoft.com/office/drawing/2014/main" id="{AE892E7C-D5FD-194A-A1A4-AD776349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573"/>
              <a:ext cx="26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7" name="Group 57">
            <a:extLst>
              <a:ext uri="{FF2B5EF4-FFF2-40B4-BE49-F238E27FC236}">
                <a16:creationId xmlns:a16="http://schemas.microsoft.com/office/drawing/2014/main" id="{2906762F-AB23-2B4D-8B52-C16BF9556FF2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76538"/>
            <a:ext cx="609600" cy="203200"/>
            <a:chOff x="3408" y="1477"/>
            <a:chExt cx="384" cy="128"/>
          </a:xfrm>
        </p:grpSpPr>
        <p:sp>
          <p:nvSpPr>
            <p:cNvPr id="10298" name="Freeform 58">
              <a:extLst>
                <a:ext uri="{FF2B5EF4-FFF2-40B4-BE49-F238E27FC236}">
                  <a16:creationId xmlns:a16="http://schemas.microsoft.com/office/drawing/2014/main" id="{1931C056-6F14-5046-AB73-3730C033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477"/>
              <a:ext cx="112" cy="80"/>
            </a:xfrm>
            <a:custGeom>
              <a:avLst/>
              <a:gdLst>
                <a:gd name="T0" fmla="*/ 0 w 112"/>
                <a:gd name="T1" fmla="*/ 8 h 80"/>
                <a:gd name="T2" fmla="*/ 112 w 112"/>
                <a:gd name="T3" fmla="*/ 0 h 80"/>
                <a:gd name="T4" fmla="*/ 96 w 112"/>
                <a:gd name="T5" fmla="*/ 40 h 80"/>
                <a:gd name="T6" fmla="*/ 88 w 112"/>
                <a:gd name="T7" fmla="*/ 80 h 80"/>
                <a:gd name="T8" fmla="*/ 0 w 112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0">
                  <a:moveTo>
                    <a:pt x="0" y="8"/>
                  </a:moveTo>
                  <a:lnTo>
                    <a:pt x="112" y="0"/>
                  </a:lnTo>
                  <a:lnTo>
                    <a:pt x="96" y="40"/>
                  </a:lnTo>
                  <a:lnTo>
                    <a:pt x="88" y="8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871558B2-2D29-B349-A1DC-1811007A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17"/>
              <a:ext cx="2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0" name="Freeform 60">
            <a:extLst>
              <a:ext uri="{FF2B5EF4-FFF2-40B4-BE49-F238E27FC236}">
                <a16:creationId xmlns:a16="http://schemas.microsoft.com/office/drawing/2014/main" id="{D4265FCC-A680-8849-A611-CE2D509310EB}"/>
              </a:ext>
            </a:extLst>
          </p:cNvPr>
          <p:cNvSpPr>
            <a:spLocks/>
          </p:cNvSpPr>
          <p:nvPr/>
        </p:nvSpPr>
        <p:spPr bwMode="auto">
          <a:xfrm>
            <a:off x="9894888" y="45466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Rectangle 61">
            <a:extLst>
              <a:ext uri="{FF2B5EF4-FFF2-40B4-BE49-F238E27FC236}">
                <a16:creationId xmlns:a16="http://schemas.microsoft.com/office/drawing/2014/main" id="{5E77B973-5076-8D40-82B1-89F3B37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36" y="6375401"/>
            <a:ext cx="18029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>
                <a:latin typeface="Helvetica" pitchFamily="2" charset="0"/>
              </a:rPr>
              <a:t>DNA synthesis</a:t>
            </a:r>
          </a:p>
        </p:txBody>
      </p: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DF84B0A3-C4CC-A04E-A685-C9C04B4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1" y="5960110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Reactions</a:t>
            </a:r>
          </a:p>
        </p:txBody>
      </p:sp>
      <p:sp>
        <p:nvSpPr>
          <p:cNvPr id="10303" name="Arc 63">
            <a:extLst>
              <a:ext uri="{FF2B5EF4-FFF2-40B4-BE49-F238E27FC236}">
                <a16:creationId xmlns:a16="http://schemas.microsoft.com/office/drawing/2014/main" id="{1E8B7F6C-9FF1-7143-B5DF-D8D62AE14AA6}"/>
              </a:ext>
            </a:extLst>
          </p:cNvPr>
          <p:cNvSpPr>
            <a:spLocks/>
          </p:cNvSpPr>
          <p:nvPr/>
        </p:nvSpPr>
        <p:spPr bwMode="auto">
          <a:xfrm rot="5766153">
            <a:off x="2947194" y="2442369"/>
            <a:ext cx="457200" cy="8397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BE678660-8139-664F-95CF-97B63E6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15950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B8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28F1A3C-8A44-764D-BE92-81426BD8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3565525"/>
            <a:ext cx="3879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TCII 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CCE2B5AD-69F7-6841-83D8-0845415B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4" y="3476625"/>
            <a:ext cx="427037" cy="361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B7B6F11D-400D-474F-B4AF-3B8B84E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3565525"/>
            <a:ext cx="3397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B12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92622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Folate / Vitamin B12 Metabolic Pathway – </a:t>
            </a:r>
            <a:r>
              <a:rPr lang="en-US" altLang="en-US" sz="2800" b="1" dirty="0">
                <a:solidFill>
                  <a:schemeClr val="accent1"/>
                </a:solidFill>
                <a:latin typeface="Helvetica" pitchFamily="2" charset="0"/>
              </a:rPr>
              <a:t>the question</a:t>
            </a:r>
            <a:endParaRPr lang="en-US" altLang="en-US" sz="2800" dirty="0">
              <a:solidFill>
                <a:schemeClr val="accent1"/>
              </a:solidFill>
            </a:endParaRPr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7A4E8C66-EA12-854A-9ED2-50BD6C3A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9" y="32385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MTHFD1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48E1CF77-9037-0649-8419-5DA27BB5A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9" y="2714626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TS</a:t>
            </a:r>
          </a:p>
        </p:txBody>
      </p:sp>
      <p:sp>
        <p:nvSpPr>
          <p:cNvPr id="10312" name="Text Box 72">
            <a:extLst>
              <a:ext uri="{FF2B5EF4-FFF2-40B4-BE49-F238E27FC236}">
                <a16:creationId xmlns:a16="http://schemas.microsoft.com/office/drawing/2014/main" id="{CEF10660-F036-E045-B579-B9C7D412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6" y="21653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DHFR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8291E44C-0E81-0143-B248-61BF2519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841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MS</a:t>
            </a:r>
          </a:p>
        </p:txBody>
      </p:sp>
      <p:sp>
        <p:nvSpPr>
          <p:cNvPr id="10314" name="Text Box 74">
            <a:extLst>
              <a:ext uri="{FF2B5EF4-FFF2-40B4-BE49-F238E27FC236}">
                <a16:creationId xmlns:a16="http://schemas.microsoft.com/office/drawing/2014/main" id="{C4D33393-DEEF-8043-9A13-C9C193FB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6" y="4146551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MTRR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A21E566F-4DF1-0C48-963B-D9A070E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803" y="2257425"/>
            <a:ext cx="9644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MATa1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700D371-A0B2-B64F-8405-008EDAE5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41465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SAHH</a:t>
            </a:r>
          </a:p>
        </p:txBody>
      </p:sp>
      <p:sp>
        <p:nvSpPr>
          <p:cNvPr id="10317" name="Text Box 77">
            <a:extLst>
              <a:ext uri="{FF2B5EF4-FFF2-40B4-BE49-F238E27FC236}">
                <a16:creationId xmlns:a16="http://schemas.microsoft.com/office/drawing/2014/main" id="{7D726613-DEAA-704F-AB0F-43CF2B1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4" y="4908551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CBS</a:t>
            </a:r>
          </a:p>
        </p:txBody>
      </p:sp>
      <p:sp>
        <p:nvSpPr>
          <p:cNvPr id="10318" name="Line 78">
            <a:extLst>
              <a:ext uri="{FF2B5EF4-FFF2-40B4-BE49-F238E27FC236}">
                <a16:creationId xmlns:a16="http://schemas.microsoft.com/office/drawing/2014/main" id="{41F5EDA5-4C65-3E43-AA19-D466B267F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1430339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9" name="Line 79">
            <a:extLst>
              <a:ext uri="{FF2B5EF4-FFF2-40B4-BE49-F238E27FC236}">
                <a16:creationId xmlns:a16="http://schemas.microsoft.com/office/drawing/2014/main" id="{8A98545B-7411-BB48-92AE-AC7F930C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1406526"/>
            <a:ext cx="887412" cy="95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>
            <a:extLst>
              <a:ext uri="{FF2B5EF4-FFF2-40B4-BE49-F238E27FC236}">
                <a16:creationId xmlns:a16="http://schemas.microsoft.com/office/drawing/2014/main" id="{618F75AE-014E-2446-B1F1-F7ABAB3A6770}"/>
              </a:ext>
            </a:extLst>
          </p:cNvPr>
          <p:cNvSpPr>
            <a:spLocks noChangeShapeType="1"/>
          </p:cNvSpPr>
          <p:nvPr/>
        </p:nvSpPr>
        <p:spPr bwMode="auto">
          <a:xfrm rot="20710034">
            <a:off x="3346450" y="955676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F0F318-FB5B-3642-984D-1742B3C44A32}"/>
              </a:ext>
            </a:extLst>
          </p:cNvPr>
          <p:cNvSpPr/>
          <p:nvPr/>
        </p:nvSpPr>
        <p:spPr>
          <a:xfrm>
            <a:off x="4002088" y="930276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C824FF-E314-BB44-A956-61D6C10ABB51}"/>
              </a:ext>
            </a:extLst>
          </p:cNvPr>
          <p:cNvSpPr/>
          <p:nvPr/>
        </p:nvSpPr>
        <p:spPr>
          <a:xfrm>
            <a:off x="6245226" y="4497390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61940E-18BE-9D4D-BD9F-D0AB3AE75F16}"/>
              </a:ext>
            </a:extLst>
          </p:cNvPr>
          <p:cNvSpPr/>
          <p:nvPr/>
        </p:nvSpPr>
        <p:spPr>
          <a:xfrm>
            <a:off x="263006" y="5868670"/>
            <a:ext cx="1683905" cy="82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80906C1A-C621-2B45-BCD1-8BCF26DB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" y="5940266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DNA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BF0DB-7EB2-D143-8AD0-9278D5919C3B}"/>
              </a:ext>
            </a:extLst>
          </p:cNvPr>
          <p:cNvSpPr/>
          <p:nvPr/>
        </p:nvSpPr>
        <p:spPr>
          <a:xfrm>
            <a:off x="102870" y="5768977"/>
            <a:ext cx="3645218" cy="973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541050-5109-FB4C-A6A7-2081FA712AF1}"/>
              </a:ext>
            </a:extLst>
          </p:cNvPr>
          <p:cNvSpPr txBox="1"/>
          <p:nvPr/>
        </p:nvSpPr>
        <p:spPr>
          <a:xfrm>
            <a:off x="7207467" y="4218668"/>
            <a:ext cx="128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rs1801133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CC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1B64F6-D4A7-EB4B-A036-4D799EF32D2B}"/>
              </a:ext>
            </a:extLst>
          </p:cNvPr>
          <p:cNvCxnSpPr>
            <a:cxnSpLocks/>
          </p:cNvCxnSpPr>
          <p:nvPr/>
        </p:nvCxnSpPr>
        <p:spPr>
          <a:xfrm>
            <a:off x="8175412" y="5209619"/>
            <a:ext cx="0" cy="2668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916B80-65E5-E34A-BB72-C0BF297D5C28}"/>
              </a:ext>
            </a:extLst>
          </p:cNvPr>
          <p:cNvCxnSpPr>
            <a:cxnSpLocks/>
          </p:cNvCxnSpPr>
          <p:nvPr/>
        </p:nvCxnSpPr>
        <p:spPr>
          <a:xfrm>
            <a:off x="539347" y="5293938"/>
            <a:ext cx="0" cy="2668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47BCE0-7BE4-6F4F-BF09-480D8EB9C4AB}"/>
              </a:ext>
            </a:extLst>
          </p:cNvPr>
          <p:cNvSpPr txBox="1"/>
          <p:nvPr/>
        </p:nvSpPr>
        <p:spPr>
          <a:xfrm>
            <a:off x="544406" y="5191414"/>
            <a:ext cx="8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(global)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70DA5-6198-F044-B086-35001BB724FB}"/>
              </a:ext>
            </a:extLst>
          </p:cNvPr>
          <p:cNvSpPr/>
          <p:nvPr/>
        </p:nvSpPr>
        <p:spPr>
          <a:xfrm>
            <a:off x="7363014" y="5143914"/>
            <a:ext cx="1017587" cy="47278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993ABE-481A-7544-A28A-CAD82D35E009}"/>
              </a:ext>
            </a:extLst>
          </p:cNvPr>
          <p:cNvSpPr/>
          <p:nvPr/>
        </p:nvSpPr>
        <p:spPr>
          <a:xfrm>
            <a:off x="192882" y="5164250"/>
            <a:ext cx="1302864" cy="47278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567B6-6558-9243-B505-DD6E2987B1E9}"/>
              </a:ext>
            </a:extLst>
          </p:cNvPr>
          <p:cNvSpPr txBox="1"/>
          <p:nvPr/>
        </p:nvSpPr>
        <p:spPr>
          <a:xfrm>
            <a:off x="134814" y="3242472"/>
            <a:ext cx="1930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What about site-specific DNA methylation?</a:t>
            </a:r>
          </a:p>
        </p:txBody>
      </p:sp>
    </p:spTree>
    <p:extLst>
      <p:ext uri="{BB962C8B-B14F-4D97-AF65-F5344CB8AC3E}">
        <p14:creationId xmlns:p14="http://schemas.microsoft.com/office/powerpoint/2010/main" val="13983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24DC6800-2028-E643-865B-FCEE8436AB0A}"/>
              </a:ext>
            </a:extLst>
          </p:cNvPr>
          <p:cNvSpPr>
            <a:spLocks/>
          </p:cNvSpPr>
          <p:nvPr/>
        </p:nvSpPr>
        <p:spPr bwMode="auto">
          <a:xfrm rot="175387">
            <a:off x="4954588" y="2870200"/>
            <a:ext cx="393700" cy="1752600"/>
          </a:xfrm>
          <a:custGeom>
            <a:avLst/>
            <a:gdLst>
              <a:gd name="T0" fmla="*/ 0 w 248"/>
              <a:gd name="T1" fmla="*/ 1104 h 1104"/>
              <a:gd name="T2" fmla="*/ 240 w 248"/>
              <a:gd name="T3" fmla="*/ 576 h 1104"/>
              <a:gd name="T4" fmla="*/ 48 w 24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104">
                <a:moveTo>
                  <a:pt x="0" y="1104"/>
                </a:moveTo>
                <a:cubicBezTo>
                  <a:pt x="116" y="932"/>
                  <a:pt x="232" y="760"/>
                  <a:pt x="240" y="576"/>
                </a:cubicBezTo>
                <a:cubicBezTo>
                  <a:pt x="248" y="392"/>
                  <a:pt x="148" y="196"/>
                  <a:pt x="4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057DAA72-377B-C349-90DC-2139DF0D2F8F}"/>
              </a:ext>
            </a:extLst>
          </p:cNvPr>
          <p:cNvSpPr>
            <a:spLocks/>
          </p:cNvSpPr>
          <p:nvPr/>
        </p:nvSpPr>
        <p:spPr bwMode="auto">
          <a:xfrm>
            <a:off x="5119688" y="3022600"/>
            <a:ext cx="1231900" cy="2590800"/>
          </a:xfrm>
          <a:custGeom>
            <a:avLst/>
            <a:gdLst>
              <a:gd name="T0" fmla="*/ 152 w 776"/>
              <a:gd name="T1" fmla="*/ 1632 h 1632"/>
              <a:gd name="T2" fmla="*/ 104 w 776"/>
              <a:gd name="T3" fmla="*/ 624 h 1632"/>
              <a:gd name="T4" fmla="*/ 776 w 776"/>
              <a:gd name="T5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632">
                <a:moveTo>
                  <a:pt x="152" y="1632"/>
                </a:moveTo>
                <a:cubicBezTo>
                  <a:pt x="76" y="1264"/>
                  <a:pt x="0" y="896"/>
                  <a:pt x="104" y="624"/>
                </a:cubicBezTo>
                <a:cubicBezTo>
                  <a:pt x="208" y="352"/>
                  <a:pt x="492" y="176"/>
                  <a:pt x="77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5D8844C-05A0-914A-9BD4-F69C9D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1601788"/>
            <a:ext cx="1433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deoxyuridylate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dUMP</a:t>
            </a:r>
            <a:endParaRPr lang="en-US" altLang="en-US" sz="16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7367273-9071-6048-AFB1-E3928BC5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751388"/>
            <a:ext cx="1130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thymidylate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dTMP</a:t>
            </a:r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61181008-BCC0-8443-93C7-F935FF16D398}"/>
              </a:ext>
            </a:extLst>
          </p:cNvPr>
          <p:cNvSpPr>
            <a:spLocks/>
          </p:cNvSpPr>
          <p:nvPr/>
        </p:nvSpPr>
        <p:spPr bwMode="auto">
          <a:xfrm>
            <a:off x="2414588" y="3386138"/>
            <a:ext cx="88900" cy="2413000"/>
          </a:xfrm>
          <a:custGeom>
            <a:avLst/>
            <a:gdLst>
              <a:gd name="T0" fmla="*/ 24 w 56"/>
              <a:gd name="T1" fmla="*/ 0 h 1520"/>
              <a:gd name="T2" fmla="*/ 24 w 56"/>
              <a:gd name="T3" fmla="*/ 1520 h 1520"/>
              <a:gd name="T4" fmla="*/ 24 w 56"/>
              <a:gd name="T5" fmla="*/ 1520 h 1520"/>
              <a:gd name="T6" fmla="*/ 56 w 56"/>
              <a:gd name="T7" fmla="*/ 1416 h 1520"/>
              <a:gd name="T8" fmla="*/ 56 w 56"/>
              <a:gd name="T9" fmla="*/ 1416 h 1520"/>
              <a:gd name="T10" fmla="*/ 0 w 56"/>
              <a:gd name="T11" fmla="*/ 1416 h 1520"/>
              <a:gd name="T12" fmla="*/ 0 w 56"/>
              <a:gd name="T13" fmla="*/ 1416 h 1520"/>
              <a:gd name="T14" fmla="*/ 24 w 56"/>
              <a:gd name="T15" fmla="*/ 1520 h 1520"/>
              <a:gd name="T16" fmla="*/ 24 w 56"/>
              <a:gd name="T17" fmla="*/ 152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520">
                <a:moveTo>
                  <a:pt x="24" y="0"/>
                </a:moveTo>
                <a:lnTo>
                  <a:pt x="24" y="1520"/>
                </a:lnTo>
                <a:lnTo>
                  <a:pt x="24" y="1520"/>
                </a:lnTo>
                <a:lnTo>
                  <a:pt x="56" y="1416"/>
                </a:lnTo>
                <a:lnTo>
                  <a:pt x="56" y="1416"/>
                </a:lnTo>
                <a:lnTo>
                  <a:pt x="0" y="1416"/>
                </a:lnTo>
                <a:lnTo>
                  <a:pt x="0" y="1416"/>
                </a:lnTo>
                <a:lnTo>
                  <a:pt x="24" y="1520"/>
                </a:lnTo>
                <a:lnTo>
                  <a:pt x="24" y="152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D50DC458-641C-0B49-81D7-3BD090086DA2}"/>
              </a:ext>
            </a:extLst>
          </p:cNvPr>
          <p:cNvSpPr>
            <a:spLocks/>
          </p:cNvSpPr>
          <p:nvPr/>
        </p:nvSpPr>
        <p:spPr bwMode="auto">
          <a:xfrm>
            <a:off x="2401888" y="5621338"/>
            <a:ext cx="101600" cy="177800"/>
          </a:xfrm>
          <a:custGeom>
            <a:avLst/>
            <a:gdLst>
              <a:gd name="T0" fmla="*/ 32 w 64"/>
              <a:gd name="T1" fmla="*/ 112 h 112"/>
              <a:gd name="T2" fmla="*/ 64 w 64"/>
              <a:gd name="T3" fmla="*/ 0 h 112"/>
              <a:gd name="T4" fmla="*/ 0 w 64"/>
              <a:gd name="T5" fmla="*/ 0 h 112"/>
              <a:gd name="T6" fmla="*/ 32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32" y="112"/>
                </a:moveTo>
                <a:lnTo>
                  <a:pt x="64" y="0"/>
                </a:lnTo>
                <a:lnTo>
                  <a:pt x="0" y="0"/>
                </a:lnTo>
                <a:lnTo>
                  <a:pt x="32" y="11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4D3EB07D-EA8F-3A43-98ED-2DE1B033698A}"/>
              </a:ext>
            </a:extLst>
          </p:cNvPr>
          <p:cNvSpPr>
            <a:spLocks/>
          </p:cNvSpPr>
          <p:nvPr/>
        </p:nvSpPr>
        <p:spPr bwMode="auto">
          <a:xfrm>
            <a:off x="2414588" y="5634038"/>
            <a:ext cx="88900" cy="165100"/>
          </a:xfrm>
          <a:custGeom>
            <a:avLst/>
            <a:gdLst>
              <a:gd name="T0" fmla="*/ 24 w 56"/>
              <a:gd name="T1" fmla="*/ 104 h 104"/>
              <a:gd name="T2" fmla="*/ 56 w 56"/>
              <a:gd name="T3" fmla="*/ 0 h 104"/>
              <a:gd name="T4" fmla="*/ 0 w 56"/>
              <a:gd name="T5" fmla="*/ 0 h 104"/>
              <a:gd name="T6" fmla="*/ 24 w 56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04">
                <a:moveTo>
                  <a:pt x="24" y="104"/>
                </a:moveTo>
                <a:lnTo>
                  <a:pt x="56" y="0"/>
                </a:lnTo>
                <a:lnTo>
                  <a:pt x="0" y="0"/>
                </a:lnTo>
                <a:lnTo>
                  <a:pt x="24" y="10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71AFC4FA-B04F-A948-8517-2EE960F02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2090738"/>
            <a:ext cx="139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>
            <a:extLst>
              <a:ext uri="{FF2B5EF4-FFF2-40B4-BE49-F238E27FC236}">
                <a16:creationId xmlns:a16="http://schemas.microsoft.com/office/drawing/2014/main" id="{E8EDCB5A-2F96-0340-80F0-F1B183D44934}"/>
              </a:ext>
            </a:extLst>
          </p:cNvPr>
          <p:cNvSpPr>
            <a:spLocks/>
          </p:cNvSpPr>
          <p:nvPr/>
        </p:nvSpPr>
        <p:spPr bwMode="auto">
          <a:xfrm>
            <a:off x="6465888" y="2384425"/>
            <a:ext cx="101600" cy="177800"/>
          </a:xfrm>
          <a:custGeom>
            <a:avLst/>
            <a:gdLst>
              <a:gd name="T0" fmla="*/ 64 w 64"/>
              <a:gd name="T1" fmla="*/ 112 h 112"/>
              <a:gd name="T2" fmla="*/ 56 w 64"/>
              <a:gd name="T3" fmla="*/ 0 h 112"/>
              <a:gd name="T4" fmla="*/ 0 w 64"/>
              <a:gd name="T5" fmla="*/ 24 h 112"/>
              <a:gd name="T6" fmla="*/ 64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64" y="112"/>
                </a:moveTo>
                <a:lnTo>
                  <a:pt x="56" y="0"/>
                </a:lnTo>
                <a:lnTo>
                  <a:pt x="0" y="24"/>
                </a:lnTo>
                <a:lnTo>
                  <a:pt x="64" y="112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1" name="Group 11">
            <a:extLst>
              <a:ext uri="{FF2B5EF4-FFF2-40B4-BE49-F238E27FC236}">
                <a16:creationId xmlns:a16="http://schemas.microsoft.com/office/drawing/2014/main" id="{2C7EE355-836E-6F4B-A0EE-1AF9E82375B0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3081338"/>
            <a:ext cx="127000" cy="558800"/>
            <a:chOff x="2992" y="1669"/>
            <a:chExt cx="80" cy="352"/>
          </a:xfrm>
        </p:grpSpPr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9CD58956-CB31-7445-9C35-F4580A4E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91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49DEC883-EB01-6049-A8DB-A95B53C3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66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Arc 14">
            <a:extLst>
              <a:ext uri="{FF2B5EF4-FFF2-40B4-BE49-F238E27FC236}">
                <a16:creationId xmlns:a16="http://schemas.microsoft.com/office/drawing/2014/main" id="{0B0680E3-F3F8-2F4A-9E42-0F2C594E819B}"/>
              </a:ext>
            </a:extLst>
          </p:cNvPr>
          <p:cNvSpPr>
            <a:spLocks/>
          </p:cNvSpPr>
          <p:nvPr/>
        </p:nvSpPr>
        <p:spPr bwMode="auto">
          <a:xfrm>
            <a:off x="2592388" y="3379788"/>
            <a:ext cx="209550" cy="3048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9887 w 21600"/>
              <a:gd name="T1" fmla="*/ 18147 h 18147"/>
              <a:gd name="T2" fmla="*/ 0 w 21600"/>
              <a:gd name="T3" fmla="*/ 0 h 18147"/>
              <a:gd name="T4" fmla="*/ 21600 w 21600"/>
              <a:gd name="T5" fmla="*/ 0 h 18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147" fill="none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</a:path>
              <a:path w="21600" h="18147" stroke="0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>
            <a:extLst>
              <a:ext uri="{FF2B5EF4-FFF2-40B4-BE49-F238E27FC236}">
                <a16:creationId xmlns:a16="http://schemas.microsoft.com/office/drawing/2014/main" id="{34D57068-CFC7-9E46-B59C-2C54818944AF}"/>
              </a:ext>
            </a:extLst>
          </p:cNvPr>
          <p:cNvSpPr>
            <a:spLocks/>
          </p:cNvSpPr>
          <p:nvPr/>
        </p:nvSpPr>
        <p:spPr bwMode="auto">
          <a:xfrm>
            <a:off x="2643188" y="3632200"/>
            <a:ext cx="165100" cy="139700"/>
          </a:xfrm>
          <a:custGeom>
            <a:avLst/>
            <a:gdLst>
              <a:gd name="T0" fmla="*/ 104 w 104"/>
              <a:gd name="T1" fmla="*/ 88 h 88"/>
              <a:gd name="T2" fmla="*/ 32 w 104"/>
              <a:gd name="T3" fmla="*/ 0 h 88"/>
              <a:gd name="T4" fmla="*/ 0 w 104"/>
              <a:gd name="T5" fmla="*/ 56 h 88"/>
              <a:gd name="T6" fmla="*/ 104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104" y="88"/>
                </a:moveTo>
                <a:lnTo>
                  <a:pt x="32" y="0"/>
                </a:lnTo>
                <a:lnTo>
                  <a:pt x="0" y="56"/>
                </a:lnTo>
                <a:lnTo>
                  <a:pt x="104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rc 16">
            <a:extLst>
              <a:ext uri="{FF2B5EF4-FFF2-40B4-BE49-F238E27FC236}">
                <a16:creationId xmlns:a16="http://schemas.microsoft.com/office/drawing/2014/main" id="{E3D180C8-FF56-3443-88D4-C6C9F979F9BE}"/>
              </a:ext>
            </a:extLst>
          </p:cNvPr>
          <p:cNvSpPr>
            <a:spLocks/>
          </p:cNvSpPr>
          <p:nvPr/>
        </p:nvSpPr>
        <p:spPr bwMode="auto">
          <a:xfrm>
            <a:off x="2960688" y="4046539"/>
            <a:ext cx="463550" cy="5984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>
            <a:extLst>
              <a:ext uri="{FF2B5EF4-FFF2-40B4-BE49-F238E27FC236}">
                <a16:creationId xmlns:a16="http://schemas.microsoft.com/office/drawing/2014/main" id="{92E9CE1F-E150-1041-89B0-6B20F5F028FB}"/>
              </a:ext>
            </a:extLst>
          </p:cNvPr>
          <p:cNvSpPr>
            <a:spLocks/>
          </p:cNvSpPr>
          <p:nvPr/>
        </p:nvSpPr>
        <p:spPr bwMode="auto">
          <a:xfrm>
            <a:off x="3265488" y="4610100"/>
            <a:ext cx="165100" cy="88900"/>
          </a:xfrm>
          <a:custGeom>
            <a:avLst/>
            <a:gdLst>
              <a:gd name="T0" fmla="*/ 104 w 104"/>
              <a:gd name="T1" fmla="*/ 56 h 56"/>
              <a:gd name="T2" fmla="*/ 8 w 104"/>
              <a:gd name="T3" fmla="*/ 0 h 56"/>
              <a:gd name="T4" fmla="*/ 0 w 104"/>
              <a:gd name="T5" fmla="*/ 56 h 56"/>
              <a:gd name="T6" fmla="*/ 104 w 104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6">
                <a:moveTo>
                  <a:pt x="104" y="56"/>
                </a:moveTo>
                <a:lnTo>
                  <a:pt x="8" y="0"/>
                </a:lnTo>
                <a:lnTo>
                  <a:pt x="0" y="56"/>
                </a:lnTo>
                <a:lnTo>
                  <a:pt x="104" y="56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35483723-798B-AA44-BAD5-37FF01DB5ED8}"/>
              </a:ext>
            </a:extLst>
          </p:cNvPr>
          <p:cNvSpPr>
            <a:spLocks/>
          </p:cNvSpPr>
          <p:nvPr/>
        </p:nvSpPr>
        <p:spPr bwMode="auto">
          <a:xfrm rot="20707549">
            <a:off x="4992688" y="2768600"/>
            <a:ext cx="127000" cy="177800"/>
          </a:xfrm>
          <a:custGeom>
            <a:avLst/>
            <a:gdLst>
              <a:gd name="T0" fmla="*/ 0 w 80"/>
              <a:gd name="T1" fmla="*/ 0 h 112"/>
              <a:gd name="T2" fmla="*/ 32 w 80"/>
              <a:gd name="T3" fmla="*/ 112 h 112"/>
              <a:gd name="T4" fmla="*/ 80 w 80"/>
              <a:gd name="T5" fmla="*/ 72 h 112"/>
              <a:gd name="T6" fmla="*/ 0 w 8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12">
                <a:moveTo>
                  <a:pt x="0" y="0"/>
                </a:moveTo>
                <a:lnTo>
                  <a:pt x="32" y="112"/>
                </a:lnTo>
                <a:lnTo>
                  <a:pt x="8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>
            <a:extLst>
              <a:ext uri="{FF2B5EF4-FFF2-40B4-BE49-F238E27FC236}">
                <a16:creationId xmlns:a16="http://schemas.microsoft.com/office/drawing/2014/main" id="{9A431FAA-9352-4643-9111-4AD297869482}"/>
              </a:ext>
            </a:extLst>
          </p:cNvPr>
          <p:cNvSpPr>
            <a:spLocks/>
          </p:cNvSpPr>
          <p:nvPr/>
        </p:nvSpPr>
        <p:spPr bwMode="auto">
          <a:xfrm>
            <a:off x="2617788" y="2879725"/>
            <a:ext cx="165100" cy="139700"/>
          </a:xfrm>
          <a:custGeom>
            <a:avLst/>
            <a:gdLst>
              <a:gd name="T0" fmla="*/ 0 w 104"/>
              <a:gd name="T1" fmla="*/ 88 h 88"/>
              <a:gd name="T2" fmla="*/ 104 w 104"/>
              <a:gd name="T3" fmla="*/ 48 h 88"/>
              <a:gd name="T4" fmla="*/ 72 w 104"/>
              <a:gd name="T5" fmla="*/ 0 h 88"/>
              <a:gd name="T6" fmla="*/ 0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0" y="88"/>
                </a:moveTo>
                <a:lnTo>
                  <a:pt x="104" y="48"/>
                </a:lnTo>
                <a:lnTo>
                  <a:pt x="72" y="0"/>
                </a:lnTo>
                <a:lnTo>
                  <a:pt x="0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40EFEA02-7771-CA4E-9E29-D4A92427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00" y="2217739"/>
            <a:ext cx="1588" cy="2478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21">
            <a:extLst>
              <a:ext uri="{FF2B5EF4-FFF2-40B4-BE49-F238E27FC236}">
                <a16:creationId xmlns:a16="http://schemas.microsoft.com/office/drawing/2014/main" id="{512C6338-54EA-5847-ADA3-AD6D59314391}"/>
              </a:ext>
            </a:extLst>
          </p:cNvPr>
          <p:cNvSpPr>
            <a:spLocks/>
          </p:cNvSpPr>
          <p:nvPr/>
        </p:nvSpPr>
        <p:spPr bwMode="auto">
          <a:xfrm>
            <a:off x="9894888" y="59817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5672A387-07E6-B046-85A1-61518AC52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389" y="5346700"/>
            <a:ext cx="1587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>
            <a:extLst>
              <a:ext uri="{FF2B5EF4-FFF2-40B4-BE49-F238E27FC236}">
                <a16:creationId xmlns:a16="http://schemas.microsoft.com/office/drawing/2014/main" id="{686BFBA2-75A3-E64A-8F1C-1B07B27E531A}"/>
              </a:ext>
            </a:extLst>
          </p:cNvPr>
          <p:cNvSpPr>
            <a:spLocks/>
          </p:cNvSpPr>
          <p:nvPr/>
        </p:nvSpPr>
        <p:spPr bwMode="auto">
          <a:xfrm>
            <a:off x="6186488" y="3022600"/>
            <a:ext cx="177800" cy="139700"/>
          </a:xfrm>
          <a:custGeom>
            <a:avLst/>
            <a:gdLst>
              <a:gd name="T0" fmla="*/ 112 w 112"/>
              <a:gd name="T1" fmla="*/ 0 h 88"/>
              <a:gd name="T2" fmla="*/ 0 w 112"/>
              <a:gd name="T3" fmla="*/ 32 h 88"/>
              <a:gd name="T4" fmla="*/ 40 w 112"/>
              <a:gd name="T5" fmla="*/ 88 h 88"/>
              <a:gd name="T6" fmla="*/ 112 w 112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8">
                <a:moveTo>
                  <a:pt x="112" y="0"/>
                </a:moveTo>
                <a:lnTo>
                  <a:pt x="0" y="32"/>
                </a:lnTo>
                <a:lnTo>
                  <a:pt x="40" y="88"/>
                </a:lnTo>
                <a:lnTo>
                  <a:pt x="112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80B97DA-5A96-C34C-9B53-69EA01B86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188" y="4110038"/>
            <a:ext cx="6350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Freeform 25">
            <a:extLst>
              <a:ext uri="{FF2B5EF4-FFF2-40B4-BE49-F238E27FC236}">
                <a16:creationId xmlns:a16="http://schemas.microsoft.com/office/drawing/2014/main" id="{E9ADAC94-2180-1242-B08C-DCC46049345E}"/>
              </a:ext>
            </a:extLst>
          </p:cNvPr>
          <p:cNvSpPr>
            <a:spLocks/>
          </p:cNvSpPr>
          <p:nvPr/>
        </p:nvSpPr>
        <p:spPr bwMode="auto">
          <a:xfrm>
            <a:off x="5907088" y="5308600"/>
            <a:ext cx="127000" cy="190500"/>
          </a:xfrm>
          <a:custGeom>
            <a:avLst/>
            <a:gdLst>
              <a:gd name="T0" fmla="*/ 0 w 80"/>
              <a:gd name="T1" fmla="*/ 120 h 120"/>
              <a:gd name="T2" fmla="*/ 80 w 80"/>
              <a:gd name="T3" fmla="*/ 32 h 120"/>
              <a:gd name="T4" fmla="*/ 24 w 80"/>
              <a:gd name="T5" fmla="*/ 0 h 120"/>
              <a:gd name="T6" fmla="*/ 0 w 80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20">
                <a:moveTo>
                  <a:pt x="0" y="120"/>
                </a:moveTo>
                <a:lnTo>
                  <a:pt x="80" y="32"/>
                </a:lnTo>
                <a:lnTo>
                  <a:pt x="24" y="0"/>
                </a:lnTo>
                <a:lnTo>
                  <a:pt x="0" y="12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rc 26">
            <a:extLst>
              <a:ext uri="{FF2B5EF4-FFF2-40B4-BE49-F238E27FC236}">
                <a16:creationId xmlns:a16="http://schemas.microsoft.com/office/drawing/2014/main" id="{5CE057D7-6421-E343-93F8-2DD9DE7019C8}"/>
              </a:ext>
            </a:extLst>
          </p:cNvPr>
          <p:cNvSpPr>
            <a:spLocks/>
          </p:cNvSpPr>
          <p:nvPr/>
        </p:nvSpPr>
        <p:spPr bwMode="auto">
          <a:xfrm>
            <a:off x="7793038" y="2846388"/>
            <a:ext cx="2139950" cy="1035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Arc 27">
            <a:extLst>
              <a:ext uri="{FF2B5EF4-FFF2-40B4-BE49-F238E27FC236}">
                <a16:creationId xmlns:a16="http://schemas.microsoft.com/office/drawing/2014/main" id="{FFFF3A98-4E18-BF42-AE3F-1F21A939970D}"/>
              </a:ext>
            </a:extLst>
          </p:cNvPr>
          <p:cNvSpPr>
            <a:spLocks/>
          </p:cNvSpPr>
          <p:nvPr/>
        </p:nvSpPr>
        <p:spPr bwMode="auto">
          <a:xfrm>
            <a:off x="7304088" y="1811338"/>
            <a:ext cx="2628900" cy="1035050"/>
          </a:xfrm>
          <a:custGeom>
            <a:avLst/>
            <a:gdLst>
              <a:gd name="G0" fmla="+- 4859 0 0"/>
              <a:gd name="G1" fmla="+- 21600 0 0"/>
              <a:gd name="G2" fmla="+- 21600 0 0"/>
              <a:gd name="T0" fmla="*/ 0 w 26459"/>
              <a:gd name="T1" fmla="*/ 554 h 21600"/>
              <a:gd name="T2" fmla="*/ 26459 w 26459"/>
              <a:gd name="T3" fmla="*/ 21600 h 21600"/>
              <a:gd name="T4" fmla="*/ 4859 w 2645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59" h="21600" fill="none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</a:path>
              <a:path w="26459" h="21600" stroke="0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  <a:lnTo>
                  <a:pt x="4859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Freeform 28">
            <a:extLst>
              <a:ext uri="{FF2B5EF4-FFF2-40B4-BE49-F238E27FC236}">
                <a16:creationId xmlns:a16="http://schemas.microsoft.com/office/drawing/2014/main" id="{B1F15A54-3FE2-754D-8425-66C85DE3B83D}"/>
              </a:ext>
            </a:extLst>
          </p:cNvPr>
          <p:cNvSpPr>
            <a:spLocks/>
          </p:cNvSpPr>
          <p:nvPr/>
        </p:nvSpPr>
        <p:spPr bwMode="auto">
          <a:xfrm>
            <a:off x="7202488" y="1774825"/>
            <a:ext cx="165100" cy="101600"/>
          </a:xfrm>
          <a:custGeom>
            <a:avLst/>
            <a:gdLst>
              <a:gd name="T0" fmla="*/ 0 w 104"/>
              <a:gd name="T1" fmla="*/ 40 h 64"/>
              <a:gd name="T2" fmla="*/ 104 w 104"/>
              <a:gd name="T3" fmla="*/ 64 h 64"/>
              <a:gd name="T4" fmla="*/ 104 w 104"/>
              <a:gd name="T5" fmla="*/ 0 h 64"/>
              <a:gd name="T6" fmla="*/ 0 w 104"/>
              <a:gd name="T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64">
                <a:moveTo>
                  <a:pt x="0" y="40"/>
                </a:moveTo>
                <a:lnTo>
                  <a:pt x="104" y="64"/>
                </a:lnTo>
                <a:lnTo>
                  <a:pt x="104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9" name="Group 29">
            <a:extLst>
              <a:ext uri="{FF2B5EF4-FFF2-40B4-BE49-F238E27FC236}">
                <a16:creationId xmlns:a16="http://schemas.microsoft.com/office/drawing/2014/main" id="{E5BDE6E0-FA9F-D547-B7A7-12E24181E661}"/>
              </a:ext>
            </a:extLst>
          </p:cNvPr>
          <p:cNvGrpSpPr>
            <a:grpSpLocks/>
          </p:cNvGrpSpPr>
          <p:nvPr/>
        </p:nvGrpSpPr>
        <p:grpSpPr bwMode="auto">
          <a:xfrm rot="20661353">
            <a:off x="7926388" y="3378200"/>
            <a:ext cx="469900" cy="254000"/>
            <a:chOff x="3744" y="1829"/>
            <a:chExt cx="296" cy="160"/>
          </a:xfrm>
        </p:grpSpPr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id="{0BD696A6-5B42-7B4C-A666-7796A306A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901"/>
              <a:ext cx="112" cy="88"/>
            </a:xfrm>
            <a:custGeom>
              <a:avLst/>
              <a:gdLst>
                <a:gd name="T0" fmla="*/ 0 w 112"/>
                <a:gd name="T1" fmla="*/ 88 h 88"/>
                <a:gd name="T2" fmla="*/ 72 w 112"/>
                <a:gd name="T3" fmla="*/ 0 h 88"/>
                <a:gd name="T4" fmla="*/ 88 w 112"/>
                <a:gd name="T5" fmla="*/ 40 h 88"/>
                <a:gd name="T6" fmla="*/ 112 w 112"/>
                <a:gd name="T7" fmla="*/ 72 h 88"/>
                <a:gd name="T8" fmla="*/ 0 w 112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0" y="88"/>
                  </a:moveTo>
                  <a:lnTo>
                    <a:pt x="72" y="0"/>
                  </a:lnTo>
                  <a:lnTo>
                    <a:pt x="88" y="40"/>
                  </a:lnTo>
                  <a:lnTo>
                    <a:pt x="112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>
              <a:extLst>
                <a:ext uri="{FF2B5EF4-FFF2-40B4-BE49-F238E27FC236}">
                  <a16:creationId xmlns:a16="http://schemas.microsoft.com/office/drawing/2014/main" id="{34492174-5A4F-7D41-8BB8-173CD63A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829"/>
              <a:ext cx="112" cy="88"/>
            </a:xfrm>
            <a:custGeom>
              <a:avLst/>
              <a:gdLst>
                <a:gd name="T0" fmla="*/ 112 w 112"/>
                <a:gd name="T1" fmla="*/ 0 h 88"/>
                <a:gd name="T2" fmla="*/ 40 w 112"/>
                <a:gd name="T3" fmla="*/ 88 h 88"/>
                <a:gd name="T4" fmla="*/ 24 w 112"/>
                <a:gd name="T5" fmla="*/ 48 h 88"/>
                <a:gd name="T6" fmla="*/ 0 w 112"/>
                <a:gd name="T7" fmla="*/ 16 h 88"/>
                <a:gd name="T8" fmla="*/ 112 w 11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112" y="0"/>
                  </a:moveTo>
                  <a:lnTo>
                    <a:pt x="40" y="88"/>
                  </a:lnTo>
                  <a:lnTo>
                    <a:pt x="24" y="48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39DEB3A7-4351-1F45-BE7F-26F77FFE5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877"/>
              <a:ext cx="12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094F9620-455F-8E44-90EF-2F7780AB1169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2471738"/>
            <a:ext cx="304800" cy="469900"/>
            <a:chOff x="4096" y="1285"/>
            <a:chExt cx="192" cy="296"/>
          </a:xfrm>
        </p:grpSpPr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7D1CCAD8-AE8F-434D-8483-0F88E8FD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341"/>
              <a:ext cx="120" cy="240"/>
            </a:xfrm>
            <a:custGeom>
              <a:avLst/>
              <a:gdLst>
                <a:gd name="T0" fmla="*/ 120 w 120"/>
                <a:gd name="T1" fmla="*/ 0 h 240"/>
                <a:gd name="T2" fmla="*/ 120 w 120"/>
                <a:gd name="T3" fmla="*/ 0 h 240"/>
                <a:gd name="T4" fmla="*/ 104 w 120"/>
                <a:gd name="T5" fmla="*/ 16 h 240"/>
                <a:gd name="T6" fmla="*/ 104 w 120"/>
                <a:gd name="T7" fmla="*/ 16 h 240"/>
                <a:gd name="T8" fmla="*/ 96 w 120"/>
                <a:gd name="T9" fmla="*/ 40 h 240"/>
                <a:gd name="T10" fmla="*/ 96 w 120"/>
                <a:gd name="T11" fmla="*/ 40 h 240"/>
                <a:gd name="T12" fmla="*/ 80 w 120"/>
                <a:gd name="T13" fmla="*/ 64 h 240"/>
                <a:gd name="T14" fmla="*/ 80 w 120"/>
                <a:gd name="T15" fmla="*/ 64 h 240"/>
                <a:gd name="T16" fmla="*/ 64 w 120"/>
                <a:gd name="T17" fmla="*/ 80 h 240"/>
                <a:gd name="T18" fmla="*/ 64 w 120"/>
                <a:gd name="T19" fmla="*/ 80 h 240"/>
                <a:gd name="T20" fmla="*/ 56 w 120"/>
                <a:gd name="T21" fmla="*/ 104 h 240"/>
                <a:gd name="T22" fmla="*/ 56 w 120"/>
                <a:gd name="T23" fmla="*/ 104 h 240"/>
                <a:gd name="T24" fmla="*/ 48 w 120"/>
                <a:gd name="T25" fmla="*/ 136 h 240"/>
                <a:gd name="T26" fmla="*/ 48 w 120"/>
                <a:gd name="T27" fmla="*/ 136 h 240"/>
                <a:gd name="T28" fmla="*/ 32 w 120"/>
                <a:gd name="T29" fmla="*/ 160 h 240"/>
                <a:gd name="T30" fmla="*/ 32 w 120"/>
                <a:gd name="T31" fmla="*/ 160 h 240"/>
                <a:gd name="T32" fmla="*/ 24 w 120"/>
                <a:gd name="T33" fmla="*/ 184 h 240"/>
                <a:gd name="T34" fmla="*/ 24 w 120"/>
                <a:gd name="T35" fmla="*/ 184 h 240"/>
                <a:gd name="T36" fmla="*/ 8 w 120"/>
                <a:gd name="T37" fmla="*/ 208 h 240"/>
                <a:gd name="T38" fmla="*/ 8 w 120"/>
                <a:gd name="T39" fmla="*/ 208 h 240"/>
                <a:gd name="T40" fmla="*/ 0 w 120"/>
                <a:gd name="T41" fmla="*/ 240 h 240"/>
                <a:gd name="T42" fmla="*/ 0 w 120"/>
                <a:gd name="T43" fmla="*/ 240 h 240"/>
                <a:gd name="T44" fmla="*/ 0 w 120"/>
                <a:gd name="T45" fmla="*/ 240 h 240"/>
                <a:gd name="T46" fmla="*/ 0 w 120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240">
                  <a:moveTo>
                    <a:pt x="120" y="0"/>
                  </a:moveTo>
                  <a:lnTo>
                    <a:pt x="120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32" y="160"/>
                  </a:lnTo>
                  <a:lnTo>
                    <a:pt x="32" y="160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5">
              <a:extLst>
                <a:ext uri="{FF2B5EF4-FFF2-40B4-BE49-F238E27FC236}">
                  <a16:creationId xmlns:a16="http://schemas.microsoft.com/office/drawing/2014/main" id="{CA79D566-6601-1A45-B5D3-E01CA111D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333"/>
              <a:ext cx="128" cy="248"/>
            </a:xfrm>
            <a:custGeom>
              <a:avLst/>
              <a:gdLst>
                <a:gd name="T0" fmla="*/ 128 w 128"/>
                <a:gd name="T1" fmla="*/ 0 h 248"/>
                <a:gd name="T2" fmla="*/ 112 w 128"/>
                <a:gd name="T3" fmla="*/ 16 h 248"/>
                <a:gd name="T4" fmla="*/ 104 w 128"/>
                <a:gd name="T5" fmla="*/ 40 h 248"/>
                <a:gd name="T6" fmla="*/ 88 w 128"/>
                <a:gd name="T7" fmla="*/ 64 h 248"/>
                <a:gd name="T8" fmla="*/ 72 w 128"/>
                <a:gd name="T9" fmla="*/ 88 h 248"/>
                <a:gd name="T10" fmla="*/ 64 w 128"/>
                <a:gd name="T11" fmla="*/ 104 h 248"/>
                <a:gd name="T12" fmla="*/ 48 w 128"/>
                <a:gd name="T13" fmla="*/ 136 h 248"/>
                <a:gd name="T14" fmla="*/ 40 w 128"/>
                <a:gd name="T15" fmla="*/ 160 h 248"/>
                <a:gd name="T16" fmla="*/ 32 w 128"/>
                <a:gd name="T17" fmla="*/ 184 h 248"/>
                <a:gd name="T18" fmla="*/ 16 w 128"/>
                <a:gd name="T19" fmla="*/ 208 h 248"/>
                <a:gd name="T20" fmla="*/ 8 w 128"/>
                <a:gd name="T21" fmla="*/ 240 h 248"/>
                <a:gd name="T22" fmla="*/ 0 w 128"/>
                <a:gd name="T2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248">
                  <a:moveTo>
                    <a:pt x="128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8" y="136"/>
                  </a:lnTo>
                  <a:lnTo>
                    <a:pt x="40" y="160"/>
                  </a:lnTo>
                  <a:lnTo>
                    <a:pt x="32" y="184"/>
                  </a:lnTo>
                  <a:lnTo>
                    <a:pt x="16" y="208"/>
                  </a:lnTo>
                  <a:lnTo>
                    <a:pt x="8" y="240"/>
                  </a:lnTo>
                  <a:lnTo>
                    <a:pt x="0" y="248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>
              <a:extLst>
                <a:ext uri="{FF2B5EF4-FFF2-40B4-BE49-F238E27FC236}">
                  <a16:creationId xmlns:a16="http://schemas.microsoft.com/office/drawing/2014/main" id="{58E5D76A-9DA8-A54E-97A2-ACA23468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85"/>
              <a:ext cx="104" cy="104"/>
            </a:xfrm>
            <a:custGeom>
              <a:avLst/>
              <a:gdLst>
                <a:gd name="T0" fmla="*/ 104 w 104"/>
                <a:gd name="T1" fmla="*/ 0 h 104"/>
                <a:gd name="T2" fmla="*/ 0 w 104"/>
                <a:gd name="T3" fmla="*/ 56 h 104"/>
                <a:gd name="T4" fmla="*/ 56 w 104"/>
                <a:gd name="T5" fmla="*/ 104 h 104"/>
                <a:gd name="T6" fmla="*/ 104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0" y="56"/>
                  </a:lnTo>
                  <a:lnTo>
                    <a:pt x="56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6B23F447-3158-464C-AAA4-508EDBB1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9" y="930276"/>
            <a:ext cx="436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Diet</a:t>
            </a:r>
            <a:endParaRPr lang="en-US" altLang="en-US"/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9DCE56E1-BE0C-474A-9A02-EBD91F54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9" y="2184401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purines</a:t>
            </a:r>
            <a:endParaRPr lang="en-US" altLang="en-US" sz="1600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F9767354-18F7-CF40-9366-F7C55E79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1779589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dihydrofolate</a:t>
            </a:r>
            <a:endParaRPr lang="en-US" alt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16BE0B8B-5DEF-6547-BD32-8533ACD1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4" y="1045566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latin typeface="Helvetica" pitchFamily="2" charset="0"/>
              </a:rPr>
              <a:t>folates</a:t>
            </a:r>
            <a:endParaRPr lang="en-US" altLang="en-US" dirty="0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9DC7BAEE-A517-7B4E-94DF-FAD18EFA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2732089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THF</a:t>
            </a:r>
            <a:endParaRPr lang="en-US" altLang="en-US" sz="1600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F735A254-5192-A74B-8D8D-E29D28C9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759201"/>
            <a:ext cx="191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5,10-methylene THF</a:t>
            </a:r>
            <a:endParaRPr lang="en-US" altLang="en-US" sz="1600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2E72CFE-F57C-3D4C-AD0C-9EFC6A1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2998789"/>
            <a:ext cx="13801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10-formyl THF</a:t>
            </a:r>
            <a:endParaRPr lang="en-US" altLang="en-US" sz="1600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7B76BE93-C495-1E4D-A6D4-BE6A4B4A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65401"/>
            <a:ext cx="10948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methionine</a:t>
            </a:r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F071A8C8-BBF5-E341-B1C2-57F49E7AA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022601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SAM</a:t>
            </a:r>
            <a:endParaRPr lang="en-US" altLang="en-US" sz="1600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D8054F76-732D-FE40-A6CF-6DF580F4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773489"/>
            <a:ext cx="4312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SAH</a:t>
            </a:r>
            <a:endParaRPr lang="en-US" altLang="en-US" sz="1600"/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251439EA-1483-C047-92E1-26D5521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560889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homocysteine</a:t>
            </a:r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37E76B0B-0252-6644-90A4-AB10E19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598989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MTHFR</a:t>
            </a:r>
            <a:endParaRPr lang="en-US" altLang="en-US" sz="2000" i="1"/>
          </a:p>
        </p:txBody>
      </p:sp>
      <p:sp>
        <p:nvSpPr>
          <p:cNvPr id="10289" name="Rectangle 49">
            <a:extLst>
              <a:ext uri="{FF2B5EF4-FFF2-40B4-BE49-F238E27FC236}">
                <a16:creationId xmlns:a16="http://schemas.microsoft.com/office/drawing/2014/main" id="{D204FFB4-C1CB-6E43-8FD2-A78963DB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551489"/>
            <a:ext cx="13577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5- methyl THF</a:t>
            </a:r>
          </a:p>
        </p:txBody>
      </p:sp>
      <p:grpSp>
        <p:nvGrpSpPr>
          <p:cNvPr id="10290" name="Group 50">
            <a:extLst>
              <a:ext uri="{FF2B5EF4-FFF2-40B4-BE49-F238E27FC236}">
                <a16:creationId xmlns:a16="http://schemas.microsoft.com/office/drawing/2014/main" id="{2B0EC6BA-E32B-2C43-B49A-BFCAA47EC0C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851400"/>
            <a:ext cx="127000" cy="482600"/>
            <a:chOff x="1440" y="2749"/>
            <a:chExt cx="80" cy="352"/>
          </a:xfrm>
        </p:grpSpPr>
        <p:sp>
          <p:nvSpPr>
            <p:cNvPr id="10291" name="Freeform 51">
              <a:extLst>
                <a:ext uri="{FF2B5EF4-FFF2-40B4-BE49-F238E27FC236}">
                  <a16:creationId xmlns:a16="http://schemas.microsoft.com/office/drawing/2014/main" id="{E5B3D676-558B-8C4F-814B-71C26CAA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9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52">
              <a:extLst>
                <a:ext uri="{FF2B5EF4-FFF2-40B4-BE49-F238E27FC236}">
                  <a16:creationId xmlns:a16="http://schemas.microsoft.com/office/drawing/2014/main" id="{E7CFAAB7-C2BD-EA48-8952-3341633DB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6164481B-FADB-344B-8987-90EBC14B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5384801"/>
            <a:ext cx="1322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cystathionine</a:t>
            </a:r>
          </a:p>
        </p:txBody>
      </p:sp>
      <p:grpSp>
        <p:nvGrpSpPr>
          <p:cNvPr id="10294" name="Group 54">
            <a:extLst>
              <a:ext uri="{FF2B5EF4-FFF2-40B4-BE49-F238E27FC236}">
                <a16:creationId xmlns:a16="http://schemas.microsoft.com/office/drawing/2014/main" id="{EA32C582-87CE-F245-89B4-D17AC4A8C921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2928938"/>
            <a:ext cx="571500" cy="203200"/>
            <a:chOff x="3384" y="1573"/>
            <a:chExt cx="360" cy="128"/>
          </a:xfrm>
        </p:grpSpPr>
        <p:sp>
          <p:nvSpPr>
            <p:cNvPr id="10295" name="Freeform 55">
              <a:extLst>
                <a:ext uri="{FF2B5EF4-FFF2-40B4-BE49-F238E27FC236}">
                  <a16:creationId xmlns:a16="http://schemas.microsoft.com/office/drawing/2014/main" id="{3B78BC56-C886-DE43-A1EF-6654C39BD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29"/>
              <a:ext cx="112" cy="72"/>
            </a:xfrm>
            <a:custGeom>
              <a:avLst/>
              <a:gdLst>
                <a:gd name="T0" fmla="*/ 112 w 112"/>
                <a:gd name="T1" fmla="*/ 72 h 72"/>
                <a:gd name="T2" fmla="*/ 0 w 112"/>
                <a:gd name="T3" fmla="*/ 72 h 72"/>
                <a:gd name="T4" fmla="*/ 16 w 112"/>
                <a:gd name="T5" fmla="*/ 40 h 72"/>
                <a:gd name="T6" fmla="*/ 24 w 112"/>
                <a:gd name="T7" fmla="*/ 0 h 72"/>
                <a:gd name="T8" fmla="*/ 112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72"/>
                  </a:moveTo>
                  <a:lnTo>
                    <a:pt x="0" y="72"/>
                  </a:lnTo>
                  <a:lnTo>
                    <a:pt x="16" y="40"/>
                  </a:lnTo>
                  <a:lnTo>
                    <a:pt x="24" y="0"/>
                  </a:lnTo>
                  <a:lnTo>
                    <a:pt x="112" y="72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56">
              <a:extLst>
                <a:ext uri="{FF2B5EF4-FFF2-40B4-BE49-F238E27FC236}">
                  <a16:creationId xmlns:a16="http://schemas.microsoft.com/office/drawing/2014/main" id="{AE892E7C-D5FD-194A-A1A4-AD776349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573"/>
              <a:ext cx="26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7" name="Group 57">
            <a:extLst>
              <a:ext uri="{FF2B5EF4-FFF2-40B4-BE49-F238E27FC236}">
                <a16:creationId xmlns:a16="http://schemas.microsoft.com/office/drawing/2014/main" id="{2906762F-AB23-2B4D-8B52-C16BF9556FF2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76538"/>
            <a:ext cx="609600" cy="203200"/>
            <a:chOff x="3408" y="1477"/>
            <a:chExt cx="384" cy="128"/>
          </a:xfrm>
        </p:grpSpPr>
        <p:sp>
          <p:nvSpPr>
            <p:cNvPr id="10298" name="Freeform 58">
              <a:extLst>
                <a:ext uri="{FF2B5EF4-FFF2-40B4-BE49-F238E27FC236}">
                  <a16:creationId xmlns:a16="http://schemas.microsoft.com/office/drawing/2014/main" id="{1931C056-6F14-5046-AB73-3730C033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477"/>
              <a:ext cx="112" cy="80"/>
            </a:xfrm>
            <a:custGeom>
              <a:avLst/>
              <a:gdLst>
                <a:gd name="T0" fmla="*/ 0 w 112"/>
                <a:gd name="T1" fmla="*/ 8 h 80"/>
                <a:gd name="T2" fmla="*/ 112 w 112"/>
                <a:gd name="T3" fmla="*/ 0 h 80"/>
                <a:gd name="T4" fmla="*/ 96 w 112"/>
                <a:gd name="T5" fmla="*/ 40 h 80"/>
                <a:gd name="T6" fmla="*/ 88 w 112"/>
                <a:gd name="T7" fmla="*/ 80 h 80"/>
                <a:gd name="T8" fmla="*/ 0 w 112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0">
                  <a:moveTo>
                    <a:pt x="0" y="8"/>
                  </a:moveTo>
                  <a:lnTo>
                    <a:pt x="112" y="0"/>
                  </a:lnTo>
                  <a:lnTo>
                    <a:pt x="96" y="40"/>
                  </a:lnTo>
                  <a:lnTo>
                    <a:pt x="88" y="8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871558B2-2D29-B349-A1DC-1811007A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17"/>
              <a:ext cx="2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0" name="Freeform 60">
            <a:extLst>
              <a:ext uri="{FF2B5EF4-FFF2-40B4-BE49-F238E27FC236}">
                <a16:creationId xmlns:a16="http://schemas.microsoft.com/office/drawing/2014/main" id="{D4265FCC-A680-8849-A611-CE2D509310EB}"/>
              </a:ext>
            </a:extLst>
          </p:cNvPr>
          <p:cNvSpPr>
            <a:spLocks/>
          </p:cNvSpPr>
          <p:nvPr/>
        </p:nvSpPr>
        <p:spPr bwMode="auto">
          <a:xfrm>
            <a:off x="9894888" y="45466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Rectangle 61">
            <a:extLst>
              <a:ext uri="{FF2B5EF4-FFF2-40B4-BE49-F238E27FC236}">
                <a16:creationId xmlns:a16="http://schemas.microsoft.com/office/drawing/2014/main" id="{5E77B973-5076-8D40-82B1-89F3B37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36" y="6375401"/>
            <a:ext cx="18029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>
                <a:latin typeface="Helvetica" pitchFamily="2" charset="0"/>
              </a:rPr>
              <a:t>DNA synthesis</a:t>
            </a:r>
          </a:p>
        </p:txBody>
      </p: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DF84B0A3-C4CC-A04E-A685-C9C04B4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1" y="5960110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Reactions</a:t>
            </a:r>
          </a:p>
        </p:txBody>
      </p:sp>
      <p:sp>
        <p:nvSpPr>
          <p:cNvPr id="10303" name="Arc 63">
            <a:extLst>
              <a:ext uri="{FF2B5EF4-FFF2-40B4-BE49-F238E27FC236}">
                <a16:creationId xmlns:a16="http://schemas.microsoft.com/office/drawing/2014/main" id="{1E8B7F6C-9FF1-7143-B5DF-D8D62AE14AA6}"/>
              </a:ext>
            </a:extLst>
          </p:cNvPr>
          <p:cNvSpPr>
            <a:spLocks/>
          </p:cNvSpPr>
          <p:nvPr/>
        </p:nvSpPr>
        <p:spPr bwMode="auto">
          <a:xfrm rot="5766153">
            <a:off x="2947194" y="2442369"/>
            <a:ext cx="457200" cy="8397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BE678660-8139-664F-95CF-97B63E6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15950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B8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28F1A3C-8A44-764D-BE92-81426BD8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3565525"/>
            <a:ext cx="3879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TCII 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CCE2B5AD-69F7-6841-83D8-0845415B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4" y="3476625"/>
            <a:ext cx="427037" cy="361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B7B6F11D-400D-474F-B4AF-3B8B84E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3565525"/>
            <a:ext cx="3397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>
                <a:latin typeface="Helvetica" pitchFamily="2" charset="0"/>
              </a:rPr>
              <a:t>B12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10422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Folate / Vitamin B12 Metabolic Pathway – </a:t>
            </a:r>
            <a:r>
              <a:rPr lang="en-US" altLang="en-US" sz="2800" b="1" dirty="0">
                <a:solidFill>
                  <a:schemeClr val="accent1"/>
                </a:solidFill>
                <a:latin typeface="Helvetica" pitchFamily="2" charset="0"/>
              </a:rPr>
              <a:t>dataset description</a:t>
            </a:r>
            <a:endParaRPr lang="en-US" altLang="en-US" sz="2800" dirty="0">
              <a:solidFill>
                <a:schemeClr val="accent1"/>
              </a:solidFill>
            </a:endParaRPr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7A4E8C66-EA12-854A-9ED2-50BD6C3A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9" y="32385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MTHFD1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48E1CF77-9037-0649-8419-5DA27BB5A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9" y="2714626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TS</a:t>
            </a:r>
          </a:p>
        </p:txBody>
      </p:sp>
      <p:sp>
        <p:nvSpPr>
          <p:cNvPr id="10312" name="Text Box 72">
            <a:extLst>
              <a:ext uri="{FF2B5EF4-FFF2-40B4-BE49-F238E27FC236}">
                <a16:creationId xmlns:a16="http://schemas.microsoft.com/office/drawing/2014/main" id="{CEF10660-F036-E045-B579-B9C7D412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6" y="21653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DHFR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8291E44C-0E81-0143-B248-61BF2519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841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MS</a:t>
            </a:r>
          </a:p>
        </p:txBody>
      </p:sp>
      <p:sp>
        <p:nvSpPr>
          <p:cNvPr id="10314" name="Text Box 74">
            <a:extLst>
              <a:ext uri="{FF2B5EF4-FFF2-40B4-BE49-F238E27FC236}">
                <a16:creationId xmlns:a16="http://schemas.microsoft.com/office/drawing/2014/main" id="{C4D33393-DEEF-8043-9A13-C9C193FB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6" y="4146551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MTRR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A21E566F-4DF1-0C48-963B-D9A070E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803" y="2257425"/>
            <a:ext cx="9644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MATa1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700D371-A0B2-B64F-8405-008EDAE5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41465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SAHH</a:t>
            </a:r>
          </a:p>
        </p:txBody>
      </p:sp>
      <p:sp>
        <p:nvSpPr>
          <p:cNvPr id="10317" name="Text Box 77">
            <a:extLst>
              <a:ext uri="{FF2B5EF4-FFF2-40B4-BE49-F238E27FC236}">
                <a16:creationId xmlns:a16="http://schemas.microsoft.com/office/drawing/2014/main" id="{7D726613-DEAA-704F-AB0F-43CF2B1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4" y="4908551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>
                <a:latin typeface="Helvetica" pitchFamily="2" charset="0"/>
              </a:rPr>
              <a:t>CBS</a:t>
            </a:r>
          </a:p>
        </p:txBody>
      </p:sp>
      <p:sp>
        <p:nvSpPr>
          <p:cNvPr id="10318" name="Line 78">
            <a:extLst>
              <a:ext uri="{FF2B5EF4-FFF2-40B4-BE49-F238E27FC236}">
                <a16:creationId xmlns:a16="http://schemas.microsoft.com/office/drawing/2014/main" id="{41F5EDA5-4C65-3E43-AA19-D466B267F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1430339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9" name="Line 79">
            <a:extLst>
              <a:ext uri="{FF2B5EF4-FFF2-40B4-BE49-F238E27FC236}">
                <a16:creationId xmlns:a16="http://schemas.microsoft.com/office/drawing/2014/main" id="{8A98545B-7411-BB48-92AE-AC7F930C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1406526"/>
            <a:ext cx="887412" cy="95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>
            <a:extLst>
              <a:ext uri="{FF2B5EF4-FFF2-40B4-BE49-F238E27FC236}">
                <a16:creationId xmlns:a16="http://schemas.microsoft.com/office/drawing/2014/main" id="{618F75AE-014E-2446-B1F1-F7ABAB3A6770}"/>
              </a:ext>
            </a:extLst>
          </p:cNvPr>
          <p:cNvSpPr>
            <a:spLocks noChangeShapeType="1"/>
          </p:cNvSpPr>
          <p:nvPr/>
        </p:nvSpPr>
        <p:spPr bwMode="auto">
          <a:xfrm rot="20710034">
            <a:off x="3346450" y="955676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F0F318-FB5B-3642-984D-1742B3C44A32}"/>
              </a:ext>
            </a:extLst>
          </p:cNvPr>
          <p:cNvSpPr/>
          <p:nvPr/>
        </p:nvSpPr>
        <p:spPr>
          <a:xfrm>
            <a:off x="4002088" y="930276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C824FF-E314-BB44-A956-61D6C10ABB51}"/>
              </a:ext>
            </a:extLst>
          </p:cNvPr>
          <p:cNvSpPr/>
          <p:nvPr/>
        </p:nvSpPr>
        <p:spPr>
          <a:xfrm>
            <a:off x="6245226" y="4497390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99AC765-1120-D742-829E-563C1EFDED9A}"/>
              </a:ext>
            </a:extLst>
          </p:cNvPr>
          <p:cNvSpPr/>
          <p:nvPr/>
        </p:nvSpPr>
        <p:spPr>
          <a:xfrm>
            <a:off x="8488364" y="8064504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61940E-18BE-9D4D-BD9F-D0AB3AE75F16}"/>
              </a:ext>
            </a:extLst>
          </p:cNvPr>
          <p:cNvSpPr/>
          <p:nvPr/>
        </p:nvSpPr>
        <p:spPr>
          <a:xfrm>
            <a:off x="263006" y="5868670"/>
            <a:ext cx="1683905" cy="82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80906C1A-C621-2B45-BCD1-8BCF26DB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" y="5940266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DNA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BF0DB-7EB2-D143-8AD0-9278D5919C3B}"/>
              </a:ext>
            </a:extLst>
          </p:cNvPr>
          <p:cNvSpPr/>
          <p:nvPr/>
        </p:nvSpPr>
        <p:spPr>
          <a:xfrm>
            <a:off x="102870" y="5768977"/>
            <a:ext cx="3645218" cy="973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1856-9962-0540-870A-6852A19FC260}"/>
              </a:ext>
            </a:extLst>
          </p:cNvPr>
          <p:cNvSpPr txBox="1"/>
          <p:nvPr/>
        </p:nvSpPr>
        <p:spPr>
          <a:xfrm>
            <a:off x="333233" y="857958"/>
            <a:ext cx="1769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36 participants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BE53C6-A472-4246-BF7F-A6E8C5CC83E0}"/>
              </a:ext>
            </a:extLst>
          </p:cNvPr>
          <p:cNvSpPr txBox="1"/>
          <p:nvPr/>
        </p:nvSpPr>
        <p:spPr>
          <a:xfrm>
            <a:off x="5275829" y="953266"/>
            <a:ext cx="13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high or 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541050-5109-FB4C-A6A7-2081FA712AF1}"/>
              </a:ext>
            </a:extLst>
          </p:cNvPr>
          <p:cNvSpPr txBox="1"/>
          <p:nvPr/>
        </p:nvSpPr>
        <p:spPr>
          <a:xfrm>
            <a:off x="7207467" y="4218668"/>
            <a:ext cx="128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rs1801133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CC</a:t>
            </a:r>
          </a:p>
          <a:p>
            <a:pPr algn="ctr"/>
            <a:r>
              <a:rPr lang="en-US" sz="2000" b="1" strike="sngStrike" dirty="0">
                <a:solidFill>
                  <a:schemeClr val="accent1"/>
                </a:solidFill>
              </a:rPr>
              <a:t>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D0C449-FE13-7448-98CD-61EE81249673}"/>
              </a:ext>
            </a:extLst>
          </p:cNvPr>
          <p:cNvSpPr txBox="1"/>
          <p:nvPr/>
        </p:nvSpPr>
        <p:spPr>
          <a:xfrm>
            <a:off x="-68178" y="4433947"/>
            <a:ext cx="224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~450,000 DNA sites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measured for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methylation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(0 &lt; beta &lt; 1)</a:t>
            </a:r>
          </a:p>
        </p:txBody>
      </p:sp>
    </p:spTree>
    <p:extLst>
      <p:ext uri="{BB962C8B-B14F-4D97-AF65-F5344CB8AC3E}">
        <p14:creationId xmlns:p14="http://schemas.microsoft.com/office/powerpoint/2010/main" val="349572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6EB6-9052-FA4B-938F-C59AA29D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579024"/>
            <a:ext cx="9144000" cy="812454"/>
          </a:xfrm>
        </p:spPr>
        <p:txBody>
          <a:bodyPr>
            <a:normAutofit/>
          </a:bodyPr>
          <a:lstStyle/>
          <a:p>
            <a:r>
              <a:rPr lang="en-US" sz="3600" dirty="0"/>
              <a:t>Is your approach supervised or unsupervised?</a:t>
            </a:r>
            <a:endParaRPr lang="en-US" sz="36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82335-A6E8-C649-8481-7E214B41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2541864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Preliminary analyses were performed by a predecessor</a:t>
            </a:r>
          </a:p>
          <a:p>
            <a:r>
              <a:rPr lang="en-US" sz="2800" dirty="0"/>
              <a:t>Unsupervised: PCA and Random Forest analyses</a:t>
            </a:r>
          </a:p>
        </p:txBody>
      </p:sp>
    </p:spTree>
    <p:extLst>
      <p:ext uri="{BB962C8B-B14F-4D97-AF65-F5344CB8AC3E}">
        <p14:creationId xmlns:p14="http://schemas.microsoft.com/office/powerpoint/2010/main" val="10014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6EB6-9052-FA4B-938F-C59AA29D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579024"/>
            <a:ext cx="9144000" cy="812454"/>
          </a:xfrm>
        </p:spPr>
        <p:txBody>
          <a:bodyPr>
            <a:normAutofit/>
          </a:bodyPr>
          <a:lstStyle/>
          <a:p>
            <a:r>
              <a:rPr lang="en-US" sz="3600" dirty="0"/>
              <a:t>What challenges do you see?</a:t>
            </a:r>
            <a:endParaRPr lang="en-US" sz="36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82335-A6E8-C649-8481-7E214B41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1706976"/>
            <a:ext cx="9144000" cy="42565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Cleaning the data </a:t>
            </a:r>
            <a:r>
              <a:rPr lang="en-US" dirty="0"/>
              <a:t>- a much bigger job than I initially anticipated! </a:t>
            </a:r>
          </a:p>
          <a:p>
            <a:r>
              <a:rPr lang="en-US" dirty="0"/>
              <a:t>Generation of beta values from raw data</a:t>
            </a:r>
          </a:p>
          <a:p>
            <a:r>
              <a:rPr lang="en-US" dirty="0" err="1"/>
              <a:t>minfi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Initial analyses</a:t>
            </a:r>
            <a:r>
              <a:rPr lang="en-US" dirty="0"/>
              <a:t> – unsupervised methods </a:t>
            </a:r>
          </a:p>
          <a:p>
            <a:endParaRPr lang="en-US" dirty="0"/>
          </a:p>
          <a:p>
            <a:r>
              <a:rPr lang="en-US" b="1" dirty="0"/>
              <a:t>Subsequent analyses </a:t>
            </a:r>
            <a:r>
              <a:rPr lang="en-US" dirty="0"/>
              <a:t>– more variables… </a:t>
            </a:r>
          </a:p>
        </p:txBody>
      </p:sp>
    </p:spTree>
    <p:extLst>
      <p:ext uri="{BB962C8B-B14F-4D97-AF65-F5344CB8AC3E}">
        <p14:creationId xmlns:p14="http://schemas.microsoft.com/office/powerpoint/2010/main" val="235357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24DC6800-2028-E643-865B-FCEE8436AB0A}"/>
              </a:ext>
            </a:extLst>
          </p:cNvPr>
          <p:cNvSpPr>
            <a:spLocks/>
          </p:cNvSpPr>
          <p:nvPr/>
        </p:nvSpPr>
        <p:spPr bwMode="auto">
          <a:xfrm rot="175387">
            <a:off x="4954588" y="2870200"/>
            <a:ext cx="393700" cy="1752600"/>
          </a:xfrm>
          <a:custGeom>
            <a:avLst/>
            <a:gdLst>
              <a:gd name="T0" fmla="*/ 0 w 248"/>
              <a:gd name="T1" fmla="*/ 1104 h 1104"/>
              <a:gd name="T2" fmla="*/ 240 w 248"/>
              <a:gd name="T3" fmla="*/ 576 h 1104"/>
              <a:gd name="T4" fmla="*/ 48 w 248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104">
                <a:moveTo>
                  <a:pt x="0" y="1104"/>
                </a:moveTo>
                <a:cubicBezTo>
                  <a:pt x="116" y="932"/>
                  <a:pt x="232" y="760"/>
                  <a:pt x="240" y="576"/>
                </a:cubicBezTo>
                <a:cubicBezTo>
                  <a:pt x="248" y="392"/>
                  <a:pt x="148" y="196"/>
                  <a:pt x="48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057DAA72-377B-C349-90DC-2139DF0D2F8F}"/>
              </a:ext>
            </a:extLst>
          </p:cNvPr>
          <p:cNvSpPr>
            <a:spLocks/>
          </p:cNvSpPr>
          <p:nvPr/>
        </p:nvSpPr>
        <p:spPr bwMode="auto">
          <a:xfrm>
            <a:off x="5119688" y="3022600"/>
            <a:ext cx="1231900" cy="2590800"/>
          </a:xfrm>
          <a:custGeom>
            <a:avLst/>
            <a:gdLst>
              <a:gd name="T0" fmla="*/ 152 w 776"/>
              <a:gd name="T1" fmla="*/ 1632 h 1632"/>
              <a:gd name="T2" fmla="*/ 104 w 776"/>
              <a:gd name="T3" fmla="*/ 624 h 1632"/>
              <a:gd name="T4" fmla="*/ 776 w 776"/>
              <a:gd name="T5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632">
                <a:moveTo>
                  <a:pt x="152" y="1632"/>
                </a:moveTo>
                <a:cubicBezTo>
                  <a:pt x="76" y="1264"/>
                  <a:pt x="0" y="896"/>
                  <a:pt x="104" y="624"/>
                </a:cubicBezTo>
                <a:cubicBezTo>
                  <a:pt x="208" y="352"/>
                  <a:pt x="492" y="176"/>
                  <a:pt x="77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5D8844C-05A0-914A-9BD4-F69C9D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1" y="1601788"/>
            <a:ext cx="1433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deoxyuridylate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dUMP</a:t>
            </a:r>
            <a:endParaRPr lang="en-US" altLang="en-US" sz="16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7367273-9071-6048-AFB1-E3928BC5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751388"/>
            <a:ext cx="1130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1600" b="1">
                <a:latin typeface="Helvetica" pitchFamily="2" charset="0"/>
              </a:rPr>
              <a:t>thymidylate</a:t>
            </a:r>
          </a:p>
          <a:p>
            <a:pPr algn="ctr"/>
            <a:r>
              <a:rPr lang="en-US" altLang="en-US" sz="1600" b="1">
                <a:latin typeface="Helvetica" pitchFamily="2" charset="0"/>
              </a:rPr>
              <a:t>dTMP</a:t>
            </a:r>
          </a:p>
        </p:txBody>
      </p:sp>
      <p:sp>
        <p:nvSpPr>
          <p:cNvPr id="10246" name="Freeform 6">
            <a:extLst>
              <a:ext uri="{FF2B5EF4-FFF2-40B4-BE49-F238E27FC236}">
                <a16:creationId xmlns:a16="http://schemas.microsoft.com/office/drawing/2014/main" id="{61181008-BCC0-8443-93C7-F935FF16D398}"/>
              </a:ext>
            </a:extLst>
          </p:cNvPr>
          <p:cNvSpPr>
            <a:spLocks/>
          </p:cNvSpPr>
          <p:nvPr/>
        </p:nvSpPr>
        <p:spPr bwMode="auto">
          <a:xfrm>
            <a:off x="2414588" y="3386138"/>
            <a:ext cx="88900" cy="2413000"/>
          </a:xfrm>
          <a:custGeom>
            <a:avLst/>
            <a:gdLst>
              <a:gd name="T0" fmla="*/ 24 w 56"/>
              <a:gd name="T1" fmla="*/ 0 h 1520"/>
              <a:gd name="T2" fmla="*/ 24 w 56"/>
              <a:gd name="T3" fmla="*/ 1520 h 1520"/>
              <a:gd name="T4" fmla="*/ 24 w 56"/>
              <a:gd name="T5" fmla="*/ 1520 h 1520"/>
              <a:gd name="T6" fmla="*/ 56 w 56"/>
              <a:gd name="T7" fmla="*/ 1416 h 1520"/>
              <a:gd name="T8" fmla="*/ 56 w 56"/>
              <a:gd name="T9" fmla="*/ 1416 h 1520"/>
              <a:gd name="T10" fmla="*/ 0 w 56"/>
              <a:gd name="T11" fmla="*/ 1416 h 1520"/>
              <a:gd name="T12" fmla="*/ 0 w 56"/>
              <a:gd name="T13" fmla="*/ 1416 h 1520"/>
              <a:gd name="T14" fmla="*/ 24 w 56"/>
              <a:gd name="T15" fmla="*/ 1520 h 1520"/>
              <a:gd name="T16" fmla="*/ 24 w 56"/>
              <a:gd name="T17" fmla="*/ 152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" h="1520">
                <a:moveTo>
                  <a:pt x="24" y="0"/>
                </a:moveTo>
                <a:lnTo>
                  <a:pt x="24" y="1520"/>
                </a:lnTo>
                <a:lnTo>
                  <a:pt x="24" y="1520"/>
                </a:lnTo>
                <a:lnTo>
                  <a:pt x="56" y="1416"/>
                </a:lnTo>
                <a:lnTo>
                  <a:pt x="56" y="1416"/>
                </a:lnTo>
                <a:lnTo>
                  <a:pt x="0" y="1416"/>
                </a:lnTo>
                <a:lnTo>
                  <a:pt x="0" y="1416"/>
                </a:lnTo>
                <a:lnTo>
                  <a:pt x="24" y="1520"/>
                </a:lnTo>
                <a:lnTo>
                  <a:pt x="24" y="152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Freeform 7">
            <a:extLst>
              <a:ext uri="{FF2B5EF4-FFF2-40B4-BE49-F238E27FC236}">
                <a16:creationId xmlns:a16="http://schemas.microsoft.com/office/drawing/2014/main" id="{D50DC458-641C-0B49-81D7-3BD090086DA2}"/>
              </a:ext>
            </a:extLst>
          </p:cNvPr>
          <p:cNvSpPr>
            <a:spLocks/>
          </p:cNvSpPr>
          <p:nvPr/>
        </p:nvSpPr>
        <p:spPr bwMode="auto">
          <a:xfrm>
            <a:off x="2401888" y="5621338"/>
            <a:ext cx="101600" cy="177800"/>
          </a:xfrm>
          <a:custGeom>
            <a:avLst/>
            <a:gdLst>
              <a:gd name="T0" fmla="*/ 32 w 64"/>
              <a:gd name="T1" fmla="*/ 112 h 112"/>
              <a:gd name="T2" fmla="*/ 64 w 64"/>
              <a:gd name="T3" fmla="*/ 0 h 112"/>
              <a:gd name="T4" fmla="*/ 0 w 64"/>
              <a:gd name="T5" fmla="*/ 0 h 112"/>
              <a:gd name="T6" fmla="*/ 32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32" y="112"/>
                </a:moveTo>
                <a:lnTo>
                  <a:pt x="64" y="0"/>
                </a:lnTo>
                <a:lnTo>
                  <a:pt x="0" y="0"/>
                </a:lnTo>
                <a:lnTo>
                  <a:pt x="32" y="112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4D3EB07D-EA8F-3A43-98ED-2DE1B033698A}"/>
              </a:ext>
            </a:extLst>
          </p:cNvPr>
          <p:cNvSpPr>
            <a:spLocks/>
          </p:cNvSpPr>
          <p:nvPr/>
        </p:nvSpPr>
        <p:spPr bwMode="auto">
          <a:xfrm>
            <a:off x="2414588" y="5634038"/>
            <a:ext cx="88900" cy="165100"/>
          </a:xfrm>
          <a:custGeom>
            <a:avLst/>
            <a:gdLst>
              <a:gd name="T0" fmla="*/ 24 w 56"/>
              <a:gd name="T1" fmla="*/ 104 h 104"/>
              <a:gd name="T2" fmla="*/ 56 w 56"/>
              <a:gd name="T3" fmla="*/ 0 h 104"/>
              <a:gd name="T4" fmla="*/ 0 w 56"/>
              <a:gd name="T5" fmla="*/ 0 h 104"/>
              <a:gd name="T6" fmla="*/ 24 w 56"/>
              <a:gd name="T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104">
                <a:moveTo>
                  <a:pt x="24" y="104"/>
                </a:moveTo>
                <a:lnTo>
                  <a:pt x="56" y="0"/>
                </a:lnTo>
                <a:lnTo>
                  <a:pt x="0" y="0"/>
                </a:lnTo>
                <a:lnTo>
                  <a:pt x="24" y="10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71AFC4FA-B04F-A948-8517-2EE960F02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2090738"/>
            <a:ext cx="139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0">
            <a:extLst>
              <a:ext uri="{FF2B5EF4-FFF2-40B4-BE49-F238E27FC236}">
                <a16:creationId xmlns:a16="http://schemas.microsoft.com/office/drawing/2014/main" id="{E8EDCB5A-2F96-0340-80F0-F1B183D44934}"/>
              </a:ext>
            </a:extLst>
          </p:cNvPr>
          <p:cNvSpPr>
            <a:spLocks/>
          </p:cNvSpPr>
          <p:nvPr/>
        </p:nvSpPr>
        <p:spPr bwMode="auto">
          <a:xfrm>
            <a:off x="6465888" y="2384425"/>
            <a:ext cx="101600" cy="177800"/>
          </a:xfrm>
          <a:custGeom>
            <a:avLst/>
            <a:gdLst>
              <a:gd name="T0" fmla="*/ 64 w 64"/>
              <a:gd name="T1" fmla="*/ 112 h 112"/>
              <a:gd name="T2" fmla="*/ 56 w 64"/>
              <a:gd name="T3" fmla="*/ 0 h 112"/>
              <a:gd name="T4" fmla="*/ 0 w 64"/>
              <a:gd name="T5" fmla="*/ 24 h 112"/>
              <a:gd name="T6" fmla="*/ 64 w 64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112">
                <a:moveTo>
                  <a:pt x="64" y="112"/>
                </a:moveTo>
                <a:lnTo>
                  <a:pt x="56" y="0"/>
                </a:lnTo>
                <a:lnTo>
                  <a:pt x="0" y="24"/>
                </a:lnTo>
                <a:lnTo>
                  <a:pt x="64" y="112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51" name="Group 11">
            <a:extLst>
              <a:ext uri="{FF2B5EF4-FFF2-40B4-BE49-F238E27FC236}">
                <a16:creationId xmlns:a16="http://schemas.microsoft.com/office/drawing/2014/main" id="{2C7EE355-836E-6F4B-A0EE-1AF9E82375B0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3081338"/>
            <a:ext cx="127000" cy="558800"/>
            <a:chOff x="2992" y="1669"/>
            <a:chExt cx="80" cy="352"/>
          </a:xfrm>
        </p:grpSpPr>
        <p:sp>
          <p:nvSpPr>
            <p:cNvPr id="10252" name="Freeform 12">
              <a:extLst>
                <a:ext uri="{FF2B5EF4-FFF2-40B4-BE49-F238E27FC236}">
                  <a16:creationId xmlns:a16="http://schemas.microsoft.com/office/drawing/2014/main" id="{9CD58956-CB31-7445-9C35-F4580A4E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91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3">
              <a:extLst>
                <a:ext uri="{FF2B5EF4-FFF2-40B4-BE49-F238E27FC236}">
                  <a16:creationId xmlns:a16="http://schemas.microsoft.com/office/drawing/2014/main" id="{49DEC883-EB01-6049-A8DB-A95B53C3B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2" y="166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Arc 14">
            <a:extLst>
              <a:ext uri="{FF2B5EF4-FFF2-40B4-BE49-F238E27FC236}">
                <a16:creationId xmlns:a16="http://schemas.microsoft.com/office/drawing/2014/main" id="{0B0680E3-F3F8-2F4A-9E42-0F2C594E819B}"/>
              </a:ext>
            </a:extLst>
          </p:cNvPr>
          <p:cNvSpPr>
            <a:spLocks/>
          </p:cNvSpPr>
          <p:nvPr/>
        </p:nvSpPr>
        <p:spPr bwMode="auto">
          <a:xfrm>
            <a:off x="2592388" y="3379788"/>
            <a:ext cx="209550" cy="3048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9887 w 21600"/>
              <a:gd name="T1" fmla="*/ 18147 h 18147"/>
              <a:gd name="T2" fmla="*/ 0 w 21600"/>
              <a:gd name="T3" fmla="*/ 0 h 18147"/>
              <a:gd name="T4" fmla="*/ 21600 w 21600"/>
              <a:gd name="T5" fmla="*/ 0 h 18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147" fill="none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</a:path>
              <a:path w="21600" h="18147" stroke="0" extrusionOk="0">
                <a:moveTo>
                  <a:pt x="9886" y="18148"/>
                </a:moveTo>
                <a:cubicBezTo>
                  <a:pt x="3723" y="14169"/>
                  <a:pt x="0" y="7335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Freeform 15">
            <a:extLst>
              <a:ext uri="{FF2B5EF4-FFF2-40B4-BE49-F238E27FC236}">
                <a16:creationId xmlns:a16="http://schemas.microsoft.com/office/drawing/2014/main" id="{34D57068-CFC7-9E46-B59C-2C54818944AF}"/>
              </a:ext>
            </a:extLst>
          </p:cNvPr>
          <p:cNvSpPr>
            <a:spLocks/>
          </p:cNvSpPr>
          <p:nvPr/>
        </p:nvSpPr>
        <p:spPr bwMode="auto">
          <a:xfrm>
            <a:off x="2643188" y="3632200"/>
            <a:ext cx="165100" cy="139700"/>
          </a:xfrm>
          <a:custGeom>
            <a:avLst/>
            <a:gdLst>
              <a:gd name="T0" fmla="*/ 104 w 104"/>
              <a:gd name="T1" fmla="*/ 88 h 88"/>
              <a:gd name="T2" fmla="*/ 32 w 104"/>
              <a:gd name="T3" fmla="*/ 0 h 88"/>
              <a:gd name="T4" fmla="*/ 0 w 104"/>
              <a:gd name="T5" fmla="*/ 56 h 88"/>
              <a:gd name="T6" fmla="*/ 104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104" y="88"/>
                </a:moveTo>
                <a:lnTo>
                  <a:pt x="32" y="0"/>
                </a:lnTo>
                <a:lnTo>
                  <a:pt x="0" y="56"/>
                </a:lnTo>
                <a:lnTo>
                  <a:pt x="104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Arc 16">
            <a:extLst>
              <a:ext uri="{FF2B5EF4-FFF2-40B4-BE49-F238E27FC236}">
                <a16:creationId xmlns:a16="http://schemas.microsoft.com/office/drawing/2014/main" id="{E3D180C8-FF56-3443-88D4-C6C9F979F9BE}"/>
              </a:ext>
            </a:extLst>
          </p:cNvPr>
          <p:cNvSpPr>
            <a:spLocks/>
          </p:cNvSpPr>
          <p:nvPr/>
        </p:nvSpPr>
        <p:spPr bwMode="auto">
          <a:xfrm>
            <a:off x="2960688" y="4046539"/>
            <a:ext cx="463550" cy="598487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Freeform 17">
            <a:extLst>
              <a:ext uri="{FF2B5EF4-FFF2-40B4-BE49-F238E27FC236}">
                <a16:creationId xmlns:a16="http://schemas.microsoft.com/office/drawing/2014/main" id="{92E9CE1F-E150-1041-89B0-6B20F5F028FB}"/>
              </a:ext>
            </a:extLst>
          </p:cNvPr>
          <p:cNvSpPr>
            <a:spLocks/>
          </p:cNvSpPr>
          <p:nvPr/>
        </p:nvSpPr>
        <p:spPr bwMode="auto">
          <a:xfrm>
            <a:off x="3265488" y="4610100"/>
            <a:ext cx="165100" cy="88900"/>
          </a:xfrm>
          <a:custGeom>
            <a:avLst/>
            <a:gdLst>
              <a:gd name="T0" fmla="*/ 104 w 104"/>
              <a:gd name="T1" fmla="*/ 56 h 56"/>
              <a:gd name="T2" fmla="*/ 8 w 104"/>
              <a:gd name="T3" fmla="*/ 0 h 56"/>
              <a:gd name="T4" fmla="*/ 0 w 104"/>
              <a:gd name="T5" fmla="*/ 56 h 56"/>
              <a:gd name="T6" fmla="*/ 104 w 104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56">
                <a:moveTo>
                  <a:pt x="104" y="56"/>
                </a:moveTo>
                <a:lnTo>
                  <a:pt x="8" y="0"/>
                </a:lnTo>
                <a:lnTo>
                  <a:pt x="0" y="56"/>
                </a:lnTo>
                <a:lnTo>
                  <a:pt x="104" y="56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Freeform 18">
            <a:extLst>
              <a:ext uri="{FF2B5EF4-FFF2-40B4-BE49-F238E27FC236}">
                <a16:creationId xmlns:a16="http://schemas.microsoft.com/office/drawing/2014/main" id="{35483723-798B-AA44-BAD5-37FF01DB5ED8}"/>
              </a:ext>
            </a:extLst>
          </p:cNvPr>
          <p:cNvSpPr>
            <a:spLocks/>
          </p:cNvSpPr>
          <p:nvPr/>
        </p:nvSpPr>
        <p:spPr bwMode="auto">
          <a:xfrm rot="20707549">
            <a:off x="4992688" y="2768600"/>
            <a:ext cx="127000" cy="177800"/>
          </a:xfrm>
          <a:custGeom>
            <a:avLst/>
            <a:gdLst>
              <a:gd name="T0" fmla="*/ 0 w 80"/>
              <a:gd name="T1" fmla="*/ 0 h 112"/>
              <a:gd name="T2" fmla="*/ 32 w 80"/>
              <a:gd name="T3" fmla="*/ 112 h 112"/>
              <a:gd name="T4" fmla="*/ 80 w 80"/>
              <a:gd name="T5" fmla="*/ 72 h 112"/>
              <a:gd name="T6" fmla="*/ 0 w 8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12">
                <a:moveTo>
                  <a:pt x="0" y="0"/>
                </a:moveTo>
                <a:lnTo>
                  <a:pt x="32" y="112"/>
                </a:lnTo>
                <a:lnTo>
                  <a:pt x="80" y="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Freeform 19">
            <a:extLst>
              <a:ext uri="{FF2B5EF4-FFF2-40B4-BE49-F238E27FC236}">
                <a16:creationId xmlns:a16="http://schemas.microsoft.com/office/drawing/2014/main" id="{9A431FAA-9352-4643-9111-4AD297869482}"/>
              </a:ext>
            </a:extLst>
          </p:cNvPr>
          <p:cNvSpPr>
            <a:spLocks/>
          </p:cNvSpPr>
          <p:nvPr/>
        </p:nvSpPr>
        <p:spPr bwMode="auto">
          <a:xfrm>
            <a:off x="2617788" y="2879725"/>
            <a:ext cx="165100" cy="139700"/>
          </a:xfrm>
          <a:custGeom>
            <a:avLst/>
            <a:gdLst>
              <a:gd name="T0" fmla="*/ 0 w 104"/>
              <a:gd name="T1" fmla="*/ 88 h 88"/>
              <a:gd name="T2" fmla="*/ 104 w 104"/>
              <a:gd name="T3" fmla="*/ 48 h 88"/>
              <a:gd name="T4" fmla="*/ 72 w 104"/>
              <a:gd name="T5" fmla="*/ 0 h 88"/>
              <a:gd name="T6" fmla="*/ 0 w 104"/>
              <a:gd name="T7" fmla="*/ 8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88">
                <a:moveTo>
                  <a:pt x="0" y="88"/>
                </a:moveTo>
                <a:lnTo>
                  <a:pt x="104" y="48"/>
                </a:lnTo>
                <a:lnTo>
                  <a:pt x="72" y="0"/>
                </a:lnTo>
                <a:lnTo>
                  <a:pt x="0" y="88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40EFEA02-7771-CA4E-9E29-D4A92427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4100" y="2217739"/>
            <a:ext cx="1588" cy="2478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Freeform 21">
            <a:extLst>
              <a:ext uri="{FF2B5EF4-FFF2-40B4-BE49-F238E27FC236}">
                <a16:creationId xmlns:a16="http://schemas.microsoft.com/office/drawing/2014/main" id="{512C6338-54EA-5847-ADA3-AD6D59314391}"/>
              </a:ext>
            </a:extLst>
          </p:cNvPr>
          <p:cNvSpPr>
            <a:spLocks/>
          </p:cNvSpPr>
          <p:nvPr/>
        </p:nvSpPr>
        <p:spPr bwMode="auto">
          <a:xfrm>
            <a:off x="9894888" y="59817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5672A387-07E6-B046-85A1-61518AC52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389" y="5346700"/>
            <a:ext cx="1587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Freeform 23">
            <a:extLst>
              <a:ext uri="{FF2B5EF4-FFF2-40B4-BE49-F238E27FC236}">
                <a16:creationId xmlns:a16="http://schemas.microsoft.com/office/drawing/2014/main" id="{686BFBA2-75A3-E64A-8F1C-1B07B27E531A}"/>
              </a:ext>
            </a:extLst>
          </p:cNvPr>
          <p:cNvSpPr>
            <a:spLocks/>
          </p:cNvSpPr>
          <p:nvPr/>
        </p:nvSpPr>
        <p:spPr bwMode="auto">
          <a:xfrm>
            <a:off x="6186488" y="3022600"/>
            <a:ext cx="177800" cy="139700"/>
          </a:xfrm>
          <a:custGeom>
            <a:avLst/>
            <a:gdLst>
              <a:gd name="T0" fmla="*/ 112 w 112"/>
              <a:gd name="T1" fmla="*/ 0 h 88"/>
              <a:gd name="T2" fmla="*/ 0 w 112"/>
              <a:gd name="T3" fmla="*/ 32 h 88"/>
              <a:gd name="T4" fmla="*/ 40 w 112"/>
              <a:gd name="T5" fmla="*/ 88 h 88"/>
              <a:gd name="T6" fmla="*/ 112 w 112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88">
                <a:moveTo>
                  <a:pt x="112" y="0"/>
                </a:moveTo>
                <a:lnTo>
                  <a:pt x="0" y="32"/>
                </a:lnTo>
                <a:lnTo>
                  <a:pt x="40" y="88"/>
                </a:lnTo>
                <a:lnTo>
                  <a:pt x="112" y="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980B97DA-5A96-C34C-9B53-69EA01B86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5188" y="4110038"/>
            <a:ext cx="63500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Freeform 25">
            <a:extLst>
              <a:ext uri="{FF2B5EF4-FFF2-40B4-BE49-F238E27FC236}">
                <a16:creationId xmlns:a16="http://schemas.microsoft.com/office/drawing/2014/main" id="{E9ADAC94-2180-1242-B08C-DCC46049345E}"/>
              </a:ext>
            </a:extLst>
          </p:cNvPr>
          <p:cNvSpPr>
            <a:spLocks/>
          </p:cNvSpPr>
          <p:nvPr/>
        </p:nvSpPr>
        <p:spPr bwMode="auto">
          <a:xfrm>
            <a:off x="5907088" y="5308600"/>
            <a:ext cx="127000" cy="190500"/>
          </a:xfrm>
          <a:custGeom>
            <a:avLst/>
            <a:gdLst>
              <a:gd name="T0" fmla="*/ 0 w 80"/>
              <a:gd name="T1" fmla="*/ 120 h 120"/>
              <a:gd name="T2" fmla="*/ 80 w 80"/>
              <a:gd name="T3" fmla="*/ 32 h 120"/>
              <a:gd name="T4" fmla="*/ 24 w 80"/>
              <a:gd name="T5" fmla="*/ 0 h 120"/>
              <a:gd name="T6" fmla="*/ 0 w 80"/>
              <a:gd name="T7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20">
                <a:moveTo>
                  <a:pt x="0" y="120"/>
                </a:moveTo>
                <a:lnTo>
                  <a:pt x="80" y="32"/>
                </a:lnTo>
                <a:lnTo>
                  <a:pt x="24" y="0"/>
                </a:lnTo>
                <a:lnTo>
                  <a:pt x="0" y="12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rc 26">
            <a:extLst>
              <a:ext uri="{FF2B5EF4-FFF2-40B4-BE49-F238E27FC236}">
                <a16:creationId xmlns:a16="http://schemas.microsoft.com/office/drawing/2014/main" id="{5CE057D7-6421-E343-93F8-2DD9DE7019C8}"/>
              </a:ext>
            </a:extLst>
          </p:cNvPr>
          <p:cNvSpPr>
            <a:spLocks/>
          </p:cNvSpPr>
          <p:nvPr/>
        </p:nvSpPr>
        <p:spPr bwMode="auto">
          <a:xfrm>
            <a:off x="7793038" y="2846388"/>
            <a:ext cx="2139950" cy="10350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Arc 27">
            <a:extLst>
              <a:ext uri="{FF2B5EF4-FFF2-40B4-BE49-F238E27FC236}">
                <a16:creationId xmlns:a16="http://schemas.microsoft.com/office/drawing/2014/main" id="{FFFF3A98-4E18-BF42-AE3F-1F21A939970D}"/>
              </a:ext>
            </a:extLst>
          </p:cNvPr>
          <p:cNvSpPr>
            <a:spLocks/>
          </p:cNvSpPr>
          <p:nvPr/>
        </p:nvSpPr>
        <p:spPr bwMode="auto">
          <a:xfrm>
            <a:off x="7304088" y="1811338"/>
            <a:ext cx="2628900" cy="1035050"/>
          </a:xfrm>
          <a:custGeom>
            <a:avLst/>
            <a:gdLst>
              <a:gd name="G0" fmla="+- 4859 0 0"/>
              <a:gd name="G1" fmla="+- 21600 0 0"/>
              <a:gd name="G2" fmla="+- 21600 0 0"/>
              <a:gd name="T0" fmla="*/ 0 w 26459"/>
              <a:gd name="T1" fmla="*/ 554 h 21600"/>
              <a:gd name="T2" fmla="*/ 26459 w 26459"/>
              <a:gd name="T3" fmla="*/ 21600 h 21600"/>
              <a:gd name="T4" fmla="*/ 4859 w 2645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59" h="21600" fill="none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</a:path>
              <a:path w="26459" h="21600" stroke="0" extrusionOk="0">
                <a:moveTo>
                  <a:pt x="-1" y="553"/>
                </a:moveTo>
                <a:cubicBezTo>
                  <a:pt x="1593" y="185"/>
                  <a:pt x="3223" y="0"/>
                  <a:pt x="4859" y="0"/>
                </a:cubicBezTo>
                <a:cubicBezTo>
                  <a:pt x="16788" y="0"/>
                  <a:pt x="26459" y="9670"/>
                  <a:pt x="26459" y="21600"/>
                </a:cubicBezTo>
                <a:lnTo>
                  <a:pt x="4859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Freeform 28">
            <a:extLst>
              <a:ext uri="{FF2B5EF4-FFF2-40B4-BE49-F238E27FC236}">
                <a16:creationId xmlns:a16="http://schemas.microsoft.com/office/drawing/2014/main" id="{B1F15A54-3FE2-754D-8425-66C85DE3B83D}"/>
              </a:ext>
            </a:extLst>
          </p:cNvPr>
          <p:cNvSpPr>
            <a:spLocks/>
          </p:cNvSpPr>
          <p:nvPr/>
        </p:nvSpPr>
        <p:spPr bwMode="auto">
          <a:xfrm>
            <a:off x="7202488" y="1774825"/>
            <a:ext cx="165100" cy="101600"/>
          </a:xfrm>
          <a:custGeom>
            <a:avLst/>
            <a:gdLst>
              <a:gd name="T0" fmla="*/ 0 w 104"/>
              <a:gd name="T1" fmla="*/ 40 h 64"/>
              <a:gd name="T2" fmla="*/ 104 w 104"/>
              <a:gd name="T3" fmla="*/ 64 h 64"/>
              <a:gd name="T4" fmla="*/ 104 w 104"/>
              <a:gd name="T5" fmla="*/ 0 h 64"/>
              <a:gd name="T6" fmla="*/ 0 w 104"/>
              <a:gd name="T7" fmla="*/ 4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64">
                <a:moveTo>
                  <a:pt x="0" y="40"/>
                </a:moveTo>
                <a:lnTo>
                  <a:pt x="104" y="64"/>
                </a:lnTo>
                <a:lnTo>
                  <a:pt x="104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9" name="Group 29">
            <a:extLst>
              <a:ext uri="{FF2B5EF4-FFF2-40B4-BE49-F238E27FC236}">
                <a16:creationId xmlns:a16="http://schemas.microsoft.com/office/drawing/2014/main" id="{E5BDE6E0-FA9F-D547-B7A7-12E24181E661}"/>
              </a:ext>
            </a:extLst>
          </p:cNvPr>
          <p:cNvGrpSpPr>
            <a:grpSpLocks/>
          </p:cNvGrpSpPr>
          <p:nvPr/>
        </p:nvGrpSpPr>
        <p:grpSpPr bwMode="auto">
          <a:xfrm rot="20661353">
            <a:off x="7926388" y="3378200"/>
            <a:ext cx="469900" cy="254000"/>
            <a:chOff x="3744" y="1829"/>
            <a:chExt cx="296" cy="160"/>
          </a:xfrm>
        </p:grpSpPr>
        <p:sp>
          <p:nvSpPr>
            <p:cNvPr id="10270" name="Freeform 30">
              <a:extLst>
                <a:ext uri="{FF2B5EF4-FFF2-40B4-BE49-F238E27FC236}">
                  <a16:creationId xmlns:a16="http://schemas.microsoft.com/office/drawing/2014/main" id="{0BD696A6-5B42-7B4C-A666-7796A306A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901"/>
              <a:ext cx="112" cy="88"/>
            </a:xfrm>
            <a:custGeom>
              <a:avLst/>
              <a:gdLst>
                <a:gd name="T0" fmla="*/ 0 w 112"/>
                <a:gd name="T1" fmla="*/ 88 h 88"/>
                <a:gd name="T2" fmla="*/ 72 w 112"/>
                <a:gd name="T3" fmla="*/ 0 h 88"/>
                <a:gd name="T4" fmla="*/ 88 w 112"/>
                <a:gd name="T5" fmla="*/ 40 h 88"/>
                <a:gd name="T6" fmla="*/ 112 w 112"/>
                <a:gd name="T7" fmla="*/ 72 h 88"/>
                <a:gd name="T8" fmla="*/ 0 w 112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0" y="88"/>
                  </a:moveTo>
                  <a:lnTo>
                    <a:pt x="72" y="0"/>
                  </a:lnTo>
                  <a:lnTo>
                    <a:pt x="88" y="40"/>
                  </a:lnTo>
                  <a:lnTo>
                    <a:pt x="112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>
              <a:extLst>
                <a:ext uri="{FF2B5EF4-FFF2-40B4-BE49-F238E27FC236}">
                  <a16:creationId xmlns:a16="http://schemas.microsoft.com/office/drawing/2014/main" id="{34492174-5A4F-7D41-8BB8-173CD63A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829"/>
              <a:ext cx="112" cy="88"/>
            </a:xfrm>
            <a:custGeom>
              <a:avLst/>
              <a:gdLst>
                <a:gd name="T0" fmla="*/ 112 w 112"/>
                <a:gd name="T1" fmla="*/ 0 h 88"/>
                <a:gd name="T2" fmla="*/ 40 w 112"/>
                <a:gd name="T3" fmla="*/ 88 h 88"/>
                <a:gd name="T4" fmla="*/ 24 w 112"/>
                <a:gd name="T5" fmla="*/ 48 h 88"/>
                <a:gd name="T6" fmla="*/ 0 w 112"/>
                <a:gd name="T7" fmla="*/ 16 h 88"/>
                <a:gd name="T8" fmla="*/ 112 w 112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8">
                  <a:moveTo>
                    <a:pt x="112" y="0"/>
                  </a:moveTo>
                  <a:lnTo>
                    <a:pt x="40" y="88"/>
                  </a:lnTo>
                  <a:lnTo>
                    <a:pt x="24" y="48"/>
                  </a:lnTo>
                  <a:lnTo>
                    <a:pt x="0" y="1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32">
              <a:extLst>
                <a:ext uri="{FF2B5EF4-FFF2-40B4-BE49-F238E27FC236}">
                  <a16:creationId xmlns:a16="http://schemas.microsoft.com/office/drawing/2014/main" id="{39DEB3A7-4351-1F45-BE7F-26F77FFE5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2" y="1877"/>
              <a:ext cx="12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3" name="Group 33">
            <a:extLst>
              <a:ext uri="{FF2B5EF4-FFF2-40B4-BE49-F238E27FC236}">
                <a16:creationId xmlns:a16="http://schemas.microsoft.com/office/drawing/2014/main" id="{094F9620-455F-8E44-90EF-2F7780AB1169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2471738"/>
            <a:ext cx="304800" cy="469900"/>
            <a:chOff x="4096" y="1285"/>
            <a:chExt cx="192" cy="296"/>
          </a:xfrm>
        </p:grpSpPr>
        <p:sp>
          <p:nvSpPr>
            <p:cNvPr id="10274" name="Freeform 34">
              <a:extLst>
                <a:ext uri="{FF2B5EF4-FFF2-40B4-BE49-F238E27FC236}">
                  <a16:creationId xmlns:a16="http://schemas.microsoft.com/office/drawing/2014/main" id="{7D1CCAD8-AE8F-434D-8483-0F88E8FD2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341"/>
              <a:ext cx="120" cy="240"/>
            </a:xfrm>
            <a:custGeom>
              <a:avLst/>
              <a:gdLst>
                <a:gd name="T0" fmla="*/ 120 w 120"/>
                <a:gd name="T1" fmla="*/ 0 h 240"/>
                <a:gd name="T2" fmla="*/ 120 w 120"/>
                <a:gd name="T3" fmla="*/ 0 h 240"/>
                <a:gd name="T4" fmla="*/ 104 w 120"/>
                <a:gd name="T5" fmla="*/ 16 h 240"/>
                <a:gd name="T6" fmla="*/ 104 w 120"/>
                <a:gd name="T7" fmla="*/ 16 h 240"/>
                <a:gd name="T8" fmla="*/ 96 w 120"/>
                <a:gd name="T9" fmla="*/ 40 h 240"/>
                <a:gd name="T10" fmla="*/ 96 w 120"/>
                <a:gd name="T11" fmla="*/ 40 h 240"/>
                <a:gd name="T12" fmla="*/ 80 w 120"/>
                <a:gd name="T13" fmla="*/ 64 h 240"/>
                <a:gd name="T14" fmla="*/ 80 w 120"/>
                <a:gd name="T15" fmla="*/ 64 h 240"/>
                <a:gd name="T16" fmla="*/ 64 w 120"/>
                <a:gd name="T17" fmla="*/ 80 h 240"/>
                <a:gd name="T18" fmla="*/ 64 w 120"/>
                <a:gd name="T19" fmla="*/ 80 h 240"/>
                <a:gd name="T20" fmla="*/ 56 w 120"/>
                <a:gd name="T21" fmla="*/ 104 h 240"/>
                <a:gd name="T22" fmla="*/ 56 w 120"/>
                <a:gd name="T23" fmla="*/ 104 h 240"/>
                <a:gd name="T24" fmla="*/ 48 w 120"/>
                <a:gd name="T25" fmla="*/ 136 h 240"/>
                <a:gd name="T26" fmla="*/ 48 w 120"/>
                <a:gd name="T27" fmla="*/ 136 h 240"/>
                <a:gd name="T28" fmla="*/ 32 w 120"/>
                <a:gd name="T29" fmla="*/ 160 h 240"/>
                <a:gd name="T30" fmla="*/ 32 w 120"/>
                <a:gd name="T31" fmla="*/ 160 h 240"/>
                <a:gd name="T32" fmla="*/ 24 w 120"/>
                <a:gd name="T33" fmla="*/ 184 h 240"/>
                <a:gd name="T34" fmla="*/ 24 w 120"/>
                <a:gd name="T35" fmla="*/ 184 h 240"/>
                <a:gd name="T36" fmla="*/ 8 w 120"/>
                <a:gd name="T37" fmla="*/ 208 h 240"/>
                <a:gd name="T38" fmla="*/ 8 w 120"/>
                <a:gd name="T39" fmla="*/ 208 h 240"/>
                <a:gd name="T40" fmla="*/ 0 w 120"/>
                <a:gd name="T41" fmla="*/ 240 h 240"/>
                <a:gd name="T42" fmla="*/ 0 w 120"/>
                <a:gd name="T43" fmla="*/ 240 h 240"/>
                <a:gd name="T44" fmla="*/ 0 w 120"/>
                <a:gd name="T45" fmla="*/ 240 h 240"/>
                <a:gd name="T46" fmla="*/ 0 w 120"/>
                <a:gd name="T4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240">
                  <a:moveTo>
                    <a:pt x="120" y="0"/>
                  </a:moveTo>
                  <a:lnTo>
                    <a:pt x="120" y="0"/>
                  </a:lnTo>
                  <a:lnTo>
                    <a:pt x="104" y="16"/>
                  </a:lnTo>
                  <a:lnTo>
                    <a:pt x="104" y="16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48" y="136"/>
                  </a:lnTo>
                  <a:lnTo>
                    <a:pt x="48" y="136"/>
                  </a:lnTo>
                  <a:lnTo>
                    <a:pt x="32" y="160"/>
                  </a:lnTo>
                  <a:lnTo>
                    <a:pt x="32" y="160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Freeform 35">
              <a:extLst>
                <a:ext uri="{FF2B5EF4-FFF2-40B4-BE49-F238E27FC236}">
                  <a16:creationId xmlns:a16="http://schemas.microsoft.com/office/drawing/2014/main" id="{CA79D566-6601-1A45-B5D3-E01CA111D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333"/>
              <a:ext cx="128" cy="248"/>
            </a:xfrm>
            <a:custGeom>
              <a:avLst/>
              <a:gdLst>
                <a:gd name="T0" fmla="*/ 128 w 128"/>
                <a:gd name="T1" fmla="*/ 0 h 248"/>
                <a:gd name="T2" fmla="*/ 112 w 128"/>
                <a:gd name="T3" fmla="*/ 16 h 248"/>
                <a:gd name="T4" fmla="*/ 104 w 128"/>
                <a:gd name="T5" fmla="*/ 40 h 248"/>
                <a:gd name="T6" fmla="*/ 88 w 128"/>
                <a:gd name="T7" fmla="*/ 64 h 248"/>
                <a:gd name="T8" fmla="*/ 72 w 128"/>
                <a:gd name="T9" fmla="*/ 88 h 248"/>
                <a:gd name="T10" fmla="*/ 64 w 128"/>
                <a:gd name="T11" fmla="*/ 104 h 248"/>
                <a:gd name="T12" fmla="*/ 48 w 128"/>
                <a:gd name="T13" fmla="*/ 136 h 248"/>
                <a:gd name="T14" fmla="*/ 40 w 128"/>
                <a:gd name="T15" fmla="*/ 160 h 248"/>
                <a:gd name="T16" fmla="*/ 32 w 128"/>
                <a:gd name="T17" fmla="*/ 184 h 248"/>
                <a:gd name="T18" fmla="*/ 16 w 128"/>
                <a:gd name="T19" fmla="*/ 208 h 248"/>
                <a:gd name="T20" fmla="*/ 8 w 128"/>
                <a:gd name="T21" fmla="*/ 240 h 248"/>
                <a:gd name="T22" fmla="*/ 0 w 128"/>
                <a:gd name="T2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248">
                  <a:moveTo>
                    <a:pt x="128" y="0"/>
                  </a:moveTo>
                  <a:lnTo>
                    <a:pt x="112" y="16"/>
                  </a:lnTo>
                  <a:lnTo>
                    <a:pt x="104" y="40"/>
                  </a:lnTo>
                  <a:lnTo>
                    <a:pt x="88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8" y="136"/>
                  </a:lnTo>
                  <a:lnTo>
                    <a:pt x="40" y="160"/>
                  </a:lnTo>
                  <a:lnTo>
                    <a:pt x="32" y="184"/>
                  </a:lnTo>
                  <a:lnTo>
                    <a:pt x="16" y="208"/>
                  </a:lnTo>
                  <a:lnTo>
                    <a:pt x="8" y="240"/>
                  </a:lnTo>
                  <a:lnTo>
                    <a:pt x="0" y="248"/>
                  </a:lnTo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Freeform 36">
              <a:extLst>
                <a:ext uri="{FF2B5EF4-FFF2-40B4-BE49-F238E27FC236}">
                  <a16:creationId xmlns:a16="http://schemas.microsoft.com/office/drawing/2014/main" id="{58E5D76A-9DA8-A54E-97A2-ACA23468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85"/>
              <a:ext cx="104" cy="104"/>
            </a:xfrm>
            <a:custGeom>
              <a:avLst/>
              <a:gdLst>
                <a:gd name="T0" fmla="*/ 104 w 104"/>
                <a:gd name="T1" fmla="*/ 0 h 104"/>
                <a:gd name="T2" fmla="*/ 0 w 104"/>
                <a:gd name="T3" fmla="*/ 56 h 104"/>
                <a:gd name="T4" fmla="*/ 56 w 104"/>
                <a:gd name="T5" fmla="*/ 104 h 104"/>
                <a:gd name="T6" fmla="*/ 104 w 104"/>
                <a:gd name="T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lnTo>
                    <a:pt x="0" y="56"/>
                  </a:lnTo>
                  <a:lnTo>
                    <a:pt x="56" y="104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7" name="Rectangle 37">
            <a:extLst>
              <a:ext uri="{FF2B5EF4-FFF2-40B4-BE49-F238E27FC236}">
                <a16:creationId xmlns:a16="http://schemas.microsoft.com/office/drawing/2014/main" id="{6B23F447-3158-464C-AAA4-508EDBB1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9" y="930276"/>
            <a:ext cx="4360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Helvetica" pitchFamily="2" charset="0"/>
              </a:rPr>
              <a:t>Diet</a:t>
            </a:r>
            <a:endParaRPr lang="en-US" altLang="en-US" dirty="0">
              <a:solidFill>
                <a:srgbClr val="00B050"/>
              </a:solidFill>
            </a:endParaRPr>
          </a:p>
        </p:txBody>
      </p:sp>
      <p:sp>
        <p:nvSpPr>
          <p:cNvPr id="10278" name="Rectangle 38">
            <a:extLst>
              <a:ext uri="{FF2B5EF4-FFF2-40B4-BE49-F238E27FC236}">
                <a16:creationId xmlns:a16="http://schemas.microsoft.com/office/drawing/2014/main" id="{9DCE56E1-BE0C-474A-9A02-EBD91F54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9" y="2184401"/>
            <a:ext cx="733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purines</a:t>
            </a:r>
            <a:endParaRPr lang="en-US" altLang="en-US" sz="1600"/>
          </a:p>
        </p:txBody>
      </p:sp>
      <p:sp>
        <p:nvSpPr>
          <p:cNvPr id="10279" name="Rectangle 39">
            <a:extLst>
              <a:ext uri="{FF2B5EF4-FFF2-40B4-BE49-F238E27FC236}">
                <a16:creationId xmlns:a16="http://schemas.microsoft.com/office/drawing/2014/main" id="{F9767354-18F7-CF40-9366-F7C55E79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1779589"/>
            <a:ext cx="1447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>
                <a:latin typeface="Helvetica" pitchFamily="2" charset="0"/>
              </a:rPr>
              <a:t>dihydrofolate</a:t>
            </a:r>
            <a:endParaRPr lang="en-US" altLang="en-US"/>
          </a:p>
        </p:txBody>
      </p:sp>
      <p:sp>
        <p:nvSpPr>
          <p:cNvPr id="10280" name="Rectangle 40">
            <a:extLst>
              <a:ext uri="{FF2B5EF4-FFF2-40B4-BE49-F238E27FC236}">
                <a16:creationId xmlns:a16="http://schemas.microsoft.com/office/drawing/2014/main" id="{16BE0B8B-5DEF-6547-BD32-8533ACD10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4" y="1045566"/>
            <a:ext cx="7437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>
                <a:latin typeface="Helvetica" pitchFamily="2" charset="0"/>
              </a:rPr>
              <a:t>folates</a:t>
            </a:r>
            <a:endParaRPr lang="en-US" altLang="en-US" dirty="0"/>
          </a:p>
        </p:txBody>
      </p:sp>
      <p:sp>
        <p:nvSpPr>
          <p:cNvPr id="10281" name="Rectangle 41">
            <a:extLst>
              <a:ext uri="{FF2B5EF4-FFF2-40B4-BE49-F238E27FC236}">
                <a16:creationId xmlns:a16="http://schemas.microsoft.com/office/drawing/2014/main" id="{9DC7BAEE-A517-7B4E-94DF-FAD18EFA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138" y="2732089"/>
            <a:ext cx="393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THF</a:t>
            </a:r>
            <a:endParaRPr lang="en-US" altLang="en-US" sz="1600"/>
          </a:p>
        </p:txBody>
      </p:sp>
      <p:sp>
        <p:nvSpPr>
          <p:cNvPr id="10282" name="Rectangle 42">
            <a:extLst>
              <a:ext uri="{FF2B5EF4-FFF2-40B4-BE49-F238E27FC236}">
                <a16:creationId xmlns:a16="http://schemas.microsoft.com/office/drawing/2014/main" id="{F735A254-5192-A74B-8D8D-E29D28C97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3759201"/>
            <a:ext cx="1919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5,10-methylene THF</a:t>
            </a:r>
            <a:endParaRPr lang="en-US" altLang="en-US" sz="1600"/>
          </a:p>
        </p:txBody>
      </p:sp>
      <p:sp>
        <p:nvSpPr>
          <p:cNvPr id="10283" name="Rectangle 43">
            <a:extLst>
              <a:ext uri="{FF2B5EF4-FFF2-40B4-BE49-F238E27FC236}">
                <a16:creationId xmlns:a16="http://schemas.microsoft.com/office/drawing/2014/main" id="{F2E72CFE-F57C-3D4C-AD0C-9EFC6A1D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2998789"/>
            <a:ext cx="13801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10-formyl THF</a:t>
            </a:r>
            <a:endParaRPr lang="en-US" altLang="en-US" sz="1600"/>
          </a:p>
        </p:txBody>
      </p:sp>
      <p:sp>
        <p:nvSpPr>
          <p:cNvPr id="10284" name="Rectangle 44">
            <a:extLst>
              <a:ext uri="{FF2B5EF4-FFF2-40B4-BE49-F238E27FC236}">
                <a16:creationId xmlns:a16="http://schemas.microsoft.com/office/drawing/2014/main" id="{7B76BE93-C495-1E4D-A6D4-BE6A4B4AE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65401"/>
            <a:ext cx="10948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B050"/>
                </a:solidFill>
                <a:latin typeface="Helvetica" pitchFamily="2" charset="0"/>
              </a:rPr>
              <a:t>methionine</a:t>
            </a:r>
          </a:p>
        </p:txBody>
      </p:sp>
      <p:sp>
        <p:nvSpPr>
          <p:cNvPr id="10285" name="Rectangle 45">
            <a:extLst>
              <a:ext uri="{FF2B5EF4-FFF2-40B4-BE49-F238E27FC236}">
                <a16:creationId xmlns:a16="http://schemas.microsoft.com/office/drawing/2014/main" id="{F071A8C8-BBF5-E341-B1C2-57F49E7AA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022601"/>
            <a:ext cx="450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B050"/>
                </a:solidFill>
                <a:latin typeface="Helvetica" pitchFamily="2" charset="0"/>
              </a:rPr>
              <a:t>SAM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D8054F76-732D-FE40-A6CF-6DF580F4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773489"/>
            <a:ext cx="4312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dirty="0">
                <a:solidFill>
                  <a:srgbClr val="00B050"/>
                </a:solidFill>
                <a:latin typeface="Helvetica" pitchFamily="2" charset="0"/>
              </a:rPr>
              <a:t>SAH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251439EA-1483-C047-92E1-26D55215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560889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solidFill>
                  <a:srgbClr val="00B050"/>
                </a:solidFill>
                <a:latin typeface="Helvetica" pitchFamily="2" charset="0"/>
              </a:rPr>
              <a:t>homocysteine</a:t>
            </a:r>
          </a:p>
        </p:txBody>
      </p:sp>
      <p:sp>
        <p:nvSpPr>
          <p:cNvPr id="10288" name="Rectangle 48">
            <a:extLst>
              <a:ext uri="{FF2B5EF4-FFF2-40B4-BE49-F238E27FC236}">
                <a16:creationId xmlns:a16="http://schemas.microsoft.com/office/drawing/2014/main" id="{37E76B0B-0252-6644-90A4-AB10E19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9" y="4598989"/>
            <a:ext cx="8992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>
                <a:latin typeface="Helvetica" pitchFamily="2" charset="0"/>
              </a:rPr>
              <a:t>MTHFR</a:t>
            </a:r>
            <a:endParaRPr lang="en-US" altLang="en-US" sz="2000" i="1"/>
          </a:p>
        </p:txBody>
      </p:sp>
      <p:sp>
        <p:nvSpPr>
          <p:cNvPr id="10289" name="Rectangle 49">
            <a:extLst>
              <a:ext uri="{FF2B5EF4-FFF2-40B4-BE49-F238E27FC236}">
                <a16:creationId xmlns:a16="http://schemas.microsoft.com/office/drawing/2014/main" id="{D204FFB4-C1CB-6E43-8FD2-A78963DB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5551489"/>
            <a:ext cx="13577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5- methyl THF</a:t>
            </a:r>
          </a:p>
        </p:txBody>
      </p:sp>
      <p:grpSp>
        <p:nvGrpSpPr>
          <p:cNvPr id="10290" name="Group 50">
            <a:extLst>
              <a:ext uri="{FF2B5EF4-FFF2-40B4-BE49-F238E27FC236}">
                <a16:creationId xmlns:a16="http://schemas.microsoft.com/office/drawing/2014/main" id="{2B0EC6BA-E32B-2C43-B49A-BFCAA47EC0C8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4851400"/>
            <a:ext cx="127000" cy="482600"/>
            <a:chOff x="1440" y="2749"/>
            <a:chExt cx="80" cy="352"/>
          </a:xfrm>
        </p:grpSpPr>
        <p:sp>
          <p:nvSpPr>
            <p:cNvPr id="10291" name="Freeform 51">
              <a:extLst>
                <a:ext uri="{FF2B5EF4-FFF2-40B4-BE49-F238E27FC236}">
                  <a16:creationId xmlns:a16="http://schemas.microsoft.com/office/drawing/2014/main" id="{E5B3D676-558B-8C4F-814B-71C26CAA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97"/>
              <a:ext cx="80" cy="104"/>
            </a:xfrm>
            <a:custGeom>
              <a:avLst/>
              <a:gdLst>
                <a:gd name="T0" fmla="*/ 40 w 80"/>
                <a:gd name="T1" fmla="*/ 104 h 104"/>
                <a:gd name="T2" fmla="*/ 0 w 80"/>
                <a:gd name="T3" fmla="*/ 0 h 104"/>
                <a:gd name="T4" fmla="*/ 40 w 80"/>
                <a:gd name="T5" fmla="*/ 0 h 104"/>
                <a:gd name="T6" fmla="*/ 80 w 80"/>
                <a:gd name="T7" fmla="*/ 0 h 104"/>
                <a:gd name="T8" fmla="*/ 40 w 80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04">
                  <a:moveTo>
                    <a:pt x="40" y="104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80" y="0"/>
                  </a:lnTo>
                  <a:lnTo>
                    <a:pt x="40" y="104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52">
              <a:extLst>
                <a:ext uri="{FF2B5EF4-FFF2-40B4-BE49-F238E27FC236}">
                  <a16:creationId xmlns:a16="http://schemas.microsoft.com/office/drawing/2014/main" id="{E7CFAAB7-C2BD-EA48-8952-3341633DB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9"/>
              <a:ext cx="1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3" name="Rectangle 53">
            <a:extLst>
              <a:ext uri="{FF2B5EF4-FFF2-40B4-BE49-F238E27FC236}">
                <a16:creationId xmlns:a16="http://schemas.microsoft.com/office/drawing/2014/main" id="{6164481B-FADB-344B-8987-90EBC14B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5384801"/>
            <a:ext cx="13224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>
                <a:latin typeface="Helvetica" pitchFamily="2" charset="0"/>
              </a:rPr>
              <a:t>cystathionine</a:t>
            </a:r>
          </a:p>
        </p:txBody>
      </p:sp>
      <p:grpSp>
        <p:nvGrpSpPr>
          <p:cNvPr id="10294" name="Group 54">
            <a:extLst>
              <a:ext uri="{FF2B5EF4-FFF2-40B4-BE49-F238E27FC236}">
                <a16:creationId xmlns:a16="http://schemas.microsoft.com/office/drawing/2014/main" id="{EA32C582-87CE-F245-89B4-D17AC4A8C921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2928938"/>
            <a:ext cx="571500" cy="203200"/>
            <a:chOff x="3384" y="1573"/>
            <a:chExt cx="360" cy="128"/>
          </a:xfrm>
        </p:grpSpPr>
        <p:sp>
          <p:nvSpPr>
            <p:cNvPr id="10295" name="Freeform 55">
              <a:extLst>
                <a:ext uri="{FF2B5EF4-FFF2-40B4-BE49-F238E27FC236}">
                  <a16:creationId xmlns:a16="http://schemas.microsoft.com/office/drawing/2014/main" id="{3B78BC56-C886-DE43-A1EF-6654C39BD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29"/>
              <a:ext cx="112" cy="72"/>
            </a:xfrm>
            <a:custGeom>
              <a:avLst/>
              <a:gdLst>
                <a:gd name="T0" fmla="*/ 112 w 112"/>
                <a:gd name="T1" fmla="*/ 72 h 72"/>
                <a:gd name="T2" fmla="*/ 0 w 112"/>
                <a:gd name="T3" fmla="*/ 72 h 72"/>
                <a:gd name="T4" fmla="*/ 16 w 112"/>
                <a:gd name="T5" fmla="*/ 40 h 72"/>
                <a:gd name="T6" fmla="*/ 24 w 112"/>
                <a:gd name="T7" fmla="*/ 0 h 72"/>
                <a:gd name="T8" fmla="*/ 112 w 11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2">
                  <a:moveTo>
                    <a:pt x="112" y="72"/>
                  </a:moveTo>
                  <a:lnTo>
                    <a:pt x="0" y="72"/>
                  </a:lnTo>
                  <a:lnTo>
                    <a:pt x="16" y="40"/>
                  </a:lnTo>
                  <a:lnTo>
                    <a:pt x="24" y="0"/>
                  </a:lnTo>
                  <a:lnTo>
                    <a:pt x="112" y="72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56">
              <a:extLst>
                <a:ext uri="{FF2B5EF4-FFF2-40B4-BE49-F238E27FC236}">
                  <a16:creationId xmlns:a16="http://schemas.microsoft.com/office/drawing/2014/main" id="{AE892E7C-D5FD-194A-A1A4-AD776349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1573"/>
              <a:ext cx="26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7" name="Group 57">
            <a:extLst>
              <a:ext uri="{FF2B5EF4-FFF2-40B4-BE49-F238E27FC236}">
                <a16:creationId xmlns:a16="http://schemas.microsoft.com/office/drawing/2014/main" id="{2906762F-AB23-2B4D-8B52-C16BF9556FF2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776538"/>
            <a:ext cx="609600" cy="203200"/>
            <a:chOff x="3408" y="1477"/>
            <a:chExt cx="384" cy="128"/>
          </a:xfrm>
        </p:grpSpPr>
        <p:sp>
          <p:nvSpPr>
            <p:cNvPr id="10298" name="Freeform 58">
              <a:extLst>
                <a:ext uri="{FF2B5EF4-FFF2-40B4-BE49-F238E27FC236}">
                  <a16:creationId xmlns:a16="http://schemas.microsoft.com/office/drawing/2014/main" id="{1931C056-6F14-5046-AB73-3730C033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477"/>
              <a:ext cx="112" cy="80"/>
            </a:xfrm>
            <a:custGeom>
              <a:avLst/>
              <a:gdLst>
                <a:gd name="T0" fmla="*/ 0 w 112"/>
                <a:gd name="T1" fmla="*/ 8 h 80"/>
                <a:gd name="T2" fmla="*/ 112 w 112"/>
                <a:gd name="T3" fmla="*/ 0 h 80"/>
                <a:gd name="T4" fmla="*/ 96 w 112"/>
                <a:gd name="T5" fmla="*/ 40 h 80"/>
                <a:gd name="T6" fmla="*/ 88 w 112"/>
                <a:gd name="T7" fmla="*/ 80 h 80"/>
                <a:gd name="T8" fmla="*/ 0 w 112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80">
                  <a:moveTo>
                    <a:pt x="0" y="8"/>
                  </a:moveTo>
                  <a:lnTo>
                    <a:pt x="112" y="0"/>
                  </a:lnTo>
                  <a:lnTo>
                    <a:pt x="96" y="40"/>
                  </a:lnTo>
                  <a:lnTo>
                    <a:pt x="88" y="8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871558B2-2D29-B349-A1DC-1811007A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17"/>
              <a:ext cx="288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0" name="Freeform 60">
            <a:extLst>
              <a:ext uri="{FF2B5EF4-FFF2-40B4-BE49-F238E27FC236}">
                <a16:creationId xmlns:a16="http://schemas.microsoft.com/office/drawing/2014/main" id="{D4265FCC-A680-8849-A611-CE2D509310EB}"/>
              </a:ext>
            </a:extLst>
          </p:cNvPr>
          <p:cNvSpPr>
            <a:spLocks/>
          </p:cNvSpPr>
          <p:nvPr/>
        </p:nvSpPr>
        <p:spPr bwMode="auto">
          <a:xfrm>
            <a:off x="9894888" y="4546600"/>
            <a:ext cx="127000" cy="165100"/>
          </a:xfrm>
          <a:custGeom>
            <a:avLst/>
            <a:gdLst>
              <a:gd name="T0" fmla="*/ 40 w 80"/>
              <a:gd name="T1" fmla="*/ 104 h 104"/>
              <a:gd name="T2" fmla="*/ 0 w 80"/>
              <a:gd name="T3" fmla="*/ 0 h 104"/>
              <a:gd name="T4" fmla="*/ 40 w 80"/>
              <a:gd name="T5" fmla="*/ 0 h 104"/>
              <a:gd name="T6" fmla="*/ 80 w 80"/>
              <a:gd name="T7" fmla="*/ 0 h 104"/>
              <a:gd name="T8" fmla="*/ 40 w 80"/>
              <a:gd name="T9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4">
                <a:moveTo>
                  <a:pt x="40" y="104"/>
                </a:moveTo>
                <a:lnTo>
                  <a:pt x="0" y="0"/>
                </a:lnTo>
                <a:lnTo>
                  <a:pt x="40" y="0"/>
                </a:lnTo>
                <a:lnTo>
                  <a:pt x="80" y="0"/>
                </a:lnTo>
                <a:lnTo>
                  <a:pt x="40" y="104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Rectangle 61">
            <a:extLst>
              <a:ext uri="{FF2B5EF4-FFF2-40B4-BE49-F238E27FC236}">
                <a16:creationId xmlns:a16="http://schemas.microsoft.com/office/drawing/2014/main" id="{5E77B973-5076-8D40-82B1-89F3B37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36" y="6375401"/>
            <a:ext cx="18029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>
                <a:latin typeface="Helvetica" pitchFamily="2" charset="0"/>
              </a:rPr>
              <a:t>DNA synthesis</a:t>
            </a:r>
          </a:p>
        </p:txBody>
      </p:sp>
      <p:sp>
        <p:nvSpPr>
          <p:cNvPr id="10302" name="Rectangle 62">
            <a:extLst>
              <a:ext uri="{FF2B5EF4-FFF2-40B4-BE49-F238E27FC236}">
                <a16:creationId xmlns:a16="http://schemas.microsoft.com/office/drawing/2014/main" id="{DF84B0A3-C4CC-A04E-A685-C9C04B4D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61" y="5960110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Reactions</a:t>
            </a:r>
          </a:p>
        </p:txBody>
      </p:sp>
      <p:sp>
        <p:nvSpPr>
          <p:cNvPr id="10303" name="Arc 63">
            <a:extLst>
              <a:ext uri="{FF2B5EF4-FFF2-40B4-BE49-F238E27FC236}">
                <a16:creationId xmlns:a16="http://schemas.microsoft.com/office/drawing/2014/main" id="{1E8B7F6C-9FF1-7143-B5DF-D8D62AE14AA6}"/>
              </a:ext>
            </a:extLst>
          </p:cNvPr>
          <p:cNvSpPr>
            <a:spLocks/>
          </p:cNvSpPr>
          <p:nvPr/>
        </p:nvSpPr>
        <p:spPr bwMode="auto">
          <a:xfrm rot="5766153">
            <a:off x="2947194" y="2442369"/>
            <a:ext cx="457200" cy="8397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668 w 21600"/>
              <a:gd name="T1" fmla="*/ 20769 h 20769"/>
              <a:gd name="T2" fmla="*/ 0 w 21600"/>
              <a:gd name="T3" fmla="*/ 0 h 20769"/>
              <a:gd name="T4" fmla="*/ 21600 w 21600"/>
              <a:gd name="T5" fmla="*/ 0 h 20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769" fill="none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</a:path>
              <a:path w="21600" h="20769" stroke="0" extrusionOk="0">
                <a:moveTo>
                  <a:pt x="15667" y="20769"/>
                </a:moveTo>
                <a:cubicBezTo>
                  <a:pt x="6394" y="18120"/>
                  <a:pt x="0" y="9644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Oval 65">
            <a:extLst>
              <a:ext uri="{FF2B5EF4-FFF2-40B4-BE49-F238E27FC236}">
                <a16:creationId xmlns:a16="http://schemas.microsoft.com/office/drawing/2014/main" id="{BE678660-8139-664F-95CF-97B63E6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15950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84B8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Text Box 66">
            <a:extLst>
              <a:ext uri="{FF2B5EF4-FFF2-40B4-BE49-F238E27FC236}">
                <a16:creationId xmlns:a16="http://schemas.microsoft.com/office/drawing/2014/main" id="{628F1A3C-8A44-764D-BE92-81426BD87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4" y="3565525"/>
            <a:ext cx="3879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Helvetica" pitchFamily="2" charset="0"/>
              </a:rPr>
              <a:t>TCII</a:t>
            </a:r>
            <a:r>
              <a:rPr lang="en-US" altLang="en-US" sz="1400" b="1" dirty="0">
                <a:latin typeface="Helvetica" pitchFamily="2" charset="0"/>
              </a:rPr>
              <a:t> </a:t>
            </a:r>
          </a:p>
        </p:txBody>
      </p:sp>
      <p:sp>
        <p:nvSpPr>
          <p:cNvPr id="10307" name="Oval 67">
            <a:extLst>
              <a:ext uri="{FF2B5EF4-FFF2-40B4-BE49-F238E27FC236}">
                <a16:creationId xmlns:a16="http://schemas.microsoft.com/office/drawing/2014/main" id="{CCE2B5AD-69F7-6841-83D8-0845415BC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4" y="3476625"/>
            <a:ext cx="427037" cy="3619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Text Box 68">
            <a:extLst>
              <a:ext uri="{FF2B5EF4-FFF2-40B4-BE49-F238E27FC236}">
                <a16:creationId xmlns:a16="http://schemas.microsoft.com/office/drawing/2014/main" id="{B7B6F11D-400D-474F-B4AF-3B8B84EF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1" y="3565525"/>
            <a:ext cx="33972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Helvetica" pitchFamily="2" charset="0"/>
              </a:rPr>
              <a:t>B12</a:t>
            </a:r>
          </a:p>
        </p:txBody>
      </p:sp>
      <p:sp>
        <p:nvSpPr>
          <p:cNvPr id="10309" name="Rectangle 69">
            <a:extLst>
              <a:ext uri="{FF2B5EF4-FFF2-40B4-BE49-F238E27FC236}">
                <a16:creationId xmlns:a16="http://schemas.microsoft.com/office/drawing/2014/main" id="{42C0DE3B-CCB1-7143-BDD0-027233FF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52400"/>
            <a:ext cx="104228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dirty="0">
                <a:latin typeface="Helvetica" pitchFamily="2" charset="0"/>
              </a:rPr>
              <a:t>Folate / Vitamin B12 Metabolic Pathway – </a:t>
            </a:r>
            <a:r>
              <a:rPr lang="en-US" altLang="en-US" sz="2800" b="1" dirty="0">
                <a:solidFill>
                  <a:schemeClr val="accent1"/>
                </a:solidFill>
                <a:latin typeface="Helvetica" pitchFamily="2" charset="0"/>
              </a:rPr>
              <a:t>dataset description</a:t>
            </a:r>
            <a:endParaRPr lang="en-US" altLang="en-US" sz="2800" dirty="0">
              <a:solidFill>
                <a:schemeClr val="accent1"/>
              </a:solidFill>
            </a:endParaRPr>
          </a:p>
        </p:txBody>
      </p:sp>
      <p:sp>
        <p:nvSpPr>
          <p:cNvPr id="10310" name="Rectangle 70">
            <a:extLst>
              <a:ext uri="{FF2B5EF4-FFF2-40B4-BE49-F238E27FC236}">
                <a16:creationId xmlns:a16="http://schemas.microsoft.com/office/drawing/2014/main" id="{7A4E8C66-EA12-854A-9ED2-50BD6C3A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889" y="32385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1" dirty="0">
                <a:solidFill>
                  <a:srgbClr val="00B050"/>
                </a:solidFill>
                <a:latin typeface="Helvetica" pitchFamily="2" charset="0"/>
              </a:rPr>
              <a:t>MTHFD1</a:t>
            </a:r>
          </a:p>
        </p:txBody>
      </p:sp>
      <p:sp>
        <p:nvSpPr>
          <p:cNvPr id="10311" name="Text Box 71">
            <a:extLst>
              <a:ext uri="{FF2B5EF4-FFF2-40B4-BE49-F238E27FC236}">
                <a16:creationId xmlns:a16="http://schemas.microsoft.com/office/drawing/2014/main" id="{48E1CF77-9037-0649-8419-5DA27BB5A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6489" y="2714626"/>
            <a:ext cx="509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solidFill>
                  <a:srgbClr val="00B050"/>
                </a:solidFill>
                <a:latin typeface="Helvetica" pitchFamily="2" charset="0"/>
              </a:rPr>
              <a:t>TS</a:t>
            </a:r>
          </a:p>
        </p:txBody>
      </p:sp>
      <p:sp>
        <p:nvSpPr>
          <p:cNvPr id="10312" name="Text Box 72">
            <a:extLst>
              <a:ext uri="{FF2B5EF4-FFF2-40B4-BE49-F238E27FC236}">
                <a16:creationId xmlns:a16="http://schemas.microsoft.com/office/drawing/2014/main" id="{CEF10660-F036-E045-B579-B9C7D4124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6" y="21653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solidFill>
                  <a:srgbClr val="00B050"/>
                </a:solidFill>
                <a:latin typeface="Helvetica" pitchFamily="2" charset="0"/>
              </a:rPr>
              <a:t>DHFR</a:t>
            </a:r>
          </a:p>
        </p:txBody>
      </p:sp>
      <p:sp>
        <p:nvSpPr>
          <p:cNvPr id="10313" name="Text Box 73">
            <a:extLst>
              <a:ext uri="{FF2B5EF4-FFF2-40B4-BE49-F238E27FC236}">
                <a16:creationId xmlns:a16="http://schemas.microsoft.com/office/drawing/2014/main" id="{8291E44C-0E81-0143-B248-61BF2519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3841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>
                <a:latin typeface="Helvetica" pitchFamily="2" charset="0"/>
              </a:rPr>
              <a:t>MS</a:t>
            </a:r>
          </a:p>
        </p:txBody>
      </p:sp>
      <p:sp>
        <p:nvSpPr>
          <p:cNvPr id="10314" name="Text Box 74">
            <a:extLst>
              <a:ext uri="{FF2B5EF4-FFF2-40B4-BE49-F238E27FC236}">
                <a16:creationId xmlns:a16="http://schemas.microsoft.com/office/drawing/2014/main" id="{C4D33393-DEEF-8043-9A13-C9C193FB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6" y="4146551"/>
            <a:ext cx="919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>
                <a:latin typeface="Helvetica" pitchFamily="2" charset="0"/>
              </a:rPr>
              <a:t>MTRR</a:t>
            </a:r>
          </a:p>
        </p:txBody>
      </p:sp>
      <p:sp>
        <p:nvSpPr>
          <p:cNvPr id="10315" name="Text Box 75">
            <a:extLst>
              <a:ext uri="{FF2B5EF4-FFF2-40B4-BE49-F238E27FC236}">
                <a16:creationId xmlns:a16="http://schemas.microsoft.com/office/drawing/2014/main" id="{A21E566F-4DF1-0C48-963B-D9A070E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803" y="2257425"/>
            <a:ext cx="9644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>
                <a:solidFill>
                  <a:srgbClr val="00B050"/>
                </a:solidFill>
                <a:latin typeface="Helvetica" pitchFamily="2" charset="0"/>
              </a:rPr>
              <a:t>MATa1</a:t>
            </a:r>
          </a:p>
        </p:txBody>
      </p:sp>
      <p:sp>
        <p:nvSpPr>
          <p:cNvPr id="10316" name="Text Box 76">
            <a:extLst>
              <a:ext uri="{FF2B5EF4-FFF2-40B4-BE49-F238E27FC236}">
                <a16:creationId xmlns:a16="http://schemas.microsoft.com/office/drawing/2014/main" id="{3700D371-A0B2-B64F-8405-008EDAE5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4" y="4146551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>
                <a:solidFill>
                  <a:srgbClr val="00B050"/>
                </a:solidFill>
                <a:latin typeface="Helvetica" pitchFamily="2" charset="0"/>
              </a:rPr>
              <a:t>SAHH</a:t>
            </a:r>
          </a:p>
        </p:txBody>
      </p:sp>
      <p:sp>
        <p:nvSpPr>
          <p:cNvPr id="10317" name="Text Box 77">
            <a:extLst>
              <a:ext uri="{FF2B5EF4-FFF2-40B4-BE49-F238E27FC236}">
                <a16:creationId xmlns:a16="http://schemas.microsoft.com/office/drawing/2014/main" id="{7D726613-DEAA-704F-AB0F-43CF2B1B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4" y="4908551"/>
            <a:ext cx="70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i="1" dirty="0">
                <a:latin typeface="Helvetica" pitchFamily="2" charset="0"/>
              </a:rPr>
              <a:t>CBS</a:t>
            </a:r>
          </a:p>
        </p:txBody>
      </p:sp>
      <p:sp>
        <p:nvSpPr>
          <p:cNvPr id="10318" name="Line 78">
            <a:extLst>
              <a:ext uri="{FF2B5EF4-FFF2-40B4-BE49-F238E27FC236}">
                <a16:creationId xmlns:a16="http://schemas.microsoft.com/office/drawing/2014/main" id="{41F5EDA5-4C65-3E43-AA19-D466B267F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1430339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9" name="Line 79">
            <a:extLst>
              <a:ext uri="{FF2B5EF4-FFF2-40B4-BE49-F238E27FC236}">
                <a16:creationId xmlns:a16="http://schemas.microsoft.com/office/drawing/2014/main" id="{8A98545B-7411-BB48-92AE-AC7F930CD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1406526"/>
            <a:ext cx="887412" cy="95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0" name="Line 80">
            <a:extLst>
              <a:ext uri="{FF2B5EF4-FFF2-40B4-BE49-F238E27FC236}">
                <a16:creationId xmlns:a16="http://schemas.microsoft.com/office/drawing/2014/main" id="{618F75AE-014E-2446-B1F1-F7ABAB3A6770}"/>
              </a:ext>
            </a:extLst>
          </p:cNvPr>
          <p:cNvSpPr>
            <a:spLocks noChangeShapeType="1"/>
          </p:cNvSpPr>
          <p:nvPr/>
        </p:nvSpPr>
        <p:spPr bwMode="auto">
          <a:xfrm rot="20710034">
            <a:off x="3346450" y="955676"/>
            <a:ext cx="539750" cy="339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1" name="Line 81">
            <a:extLst>
              <a:ext uri="{FF2B5EF4-FFF2-40B4-BE49-F238E27FC236}">
                <a16:creationId xmlns:a16="http://schemas.microsoft.com/office/drawing/2014/main" id="{25478EF9-3609-5642-B8C8-60F15176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85800"/>
            <a:ext cx="78486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F0F318-FB5B-3642-984D-1742B3C44A32}"/>
              </a:ext>
            </a:extLst>
          </p:cNvPr>
          <p:cNvSpPr/>
          <p:nvPr/>
        </p:nvSpPr>
        <p:spPr>
          <a:xfrm>
            <a:off x="4002088" y="930276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C824FF-E314-BB44-A956-61D6C10ABB51}"/>
              </a:ext>
            </a:extLst>
          </p:cNvPr>
          <p:cNvSpPr/>
          <p:nvPr/>
        </p:nvSpPr>
        <p:spPr>
          <a:xfrm>
            <a:off x="6245226" y="4497390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99AC765-1120-D742-829E-563C1EFDED9A}"/>
              </a:ext>
            </a:extLst>
          </p:cNvPr>
          <p:cNvSpPr/>
          <p:nvPr/>
        </p:nvSpPr>
        <p:spPr>
          <a:xfrm>
            <a:off x="8488364" y="8064504"/>
            <a:ext cx="1189038" cy="500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561940E-18BE-9D4D-BD9F-D0AB3AE75F16}"/>
              </a:ext>
            </a:extLst>
          </p:cNvPr>
          <p:cNvSpPr/>
          <p:nvPr/>
        </p:nvSpPr>
        <p:spPr>
          <a:xfrm>
            <a:off x="263006" y="5868670"/>
            <a:ext cx="1683905" cy="8266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80906C1A-C621-2B45-BCD1-8BCF26DB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49" y="5940266"/>
            <a:ext cx="14651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b="1" dirty="0">
                <a:latin typeface="Helvetica" pitchFamily="2" charset="0"/>
              </a:rPr>
              <a:t>DNA</a:t>
            </a:r>
          </a:p>
          <a:p>
            <a:pPr algn="ctr"/>
            <a:r>
              <a:rPr lang="en-US" altLang="en-US" b="1" dirty="0">
                <a:latin typeface="Helvetica" pitchFamily="2" charset="0"/>
              </a:rPr>
              <a:t>Methylation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BF0DB-7EB2-D143-8AD0-9278D5919C3B}"/>
              </a:ext>
            </a:extLst>
          </p:cNvPr>
          <p:cNvSpPr/>
          <p:nvPr/>
        </p:nvSpPr>
        <p:spPr>
          <a:xfrm>
            <a:off x="102870" y="5768977"/>
            <a:ext cx="3645218" cy="973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1856-9962-0540-870A-6852A19FC260}"/>
              </a:ext>
            </a:extLst>
          </p:cNvPr>
          <p:cNvSpPr txBox="1"/>
          <p:nvPr/>
        </p:nvSpPr>
        <p:spPr>
          <a:xfrm>
            <a:off x="333233" y="857958"/>
            <a:ext cx="1769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36 participants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BE53C6-A472-4246-BF7F-A6E8C5CC83E0}"/>
              </a:ext>
            </a:extLst>
          </p:cNvPr>
          <p:cNvSpPr txBox="1"/>
          <p:nvPr/>
        </p:nvSpPr>
        <p:spPr>
          <a:xfrm>
            <a:off x="5275829" y="953266"/>
            <a:ext cx="13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high or low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541050-5109-FB4C-A6A7-2081FA712AF1}"/>
              </a:ext>
            </a:extLst>
          </p:cNvPr>
          <p:cNvSpPr txBox="1"/>
          <p:nvPr/>
        </p:nvSpPr>
        <p:spPr>
          <a:xfrm>
            <a:off x="7207467" y="4218668"/>
            <a:ext cx="1284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rs1801133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CC</a:t>
            </a:r>
          </a:p>
          <a:p>
            <a:pPr algn="ctr"/>
            <a:r>
              <a:rPr lang="en-US" sz="2000" b="1" strike="sngStrike" dirty="0">
                <a:solidFill>
                  <a:schemeClr val="accent1"/>
                </a:solidFill>
              </a:rPr>
              <a:t>CT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D0C449-FE13-7448-98CD-61EE81249673}"/>
              </a:ext>
            </a:extLst>
          </p:cNvPr>
          <p:cNvSpPr txBox="1"/>
          <p:nvPr/>
        </p:nvSpPr>
        <p:spPr>
          <a:xfrm>
            <a:off x="-68178" y="4433947"/>
            <a:ext cx="224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~450,000 DNA sites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measured for 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methylation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(0 &lt; beta &lt;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CC01B-437E-ED4E-8BF0-C50F611B3C8B}"/>
              </a:ext>
            </a:extLst>
          </p:cNvPr>
          <p:cNvSpPr txBox="1"/>
          <p:nvPr/>
        </p:nvSpPr>
        <p:spPr>
          <a:xfrm>
            <a:off x="250312" y="3586708"/>
            <a:ext cx="157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GLOBAL GENE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EXPRESSION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CFBD9-0AB9-5344-A89A-255EF8E41304}"/>
              </a:ext>
            </a:extLst>
          </p:cNvPr>
          <p:cNvSpPr/>
          <p:nvPr/>
        </p:nvSpPr>
        <p:spPr>
          <a:xfrm>
            <a:off x="226195" y="3363913"/>
            <a:ext cx="1710051" cy="10700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6EB6-9052-FA4B-938F-C59AA29D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579023"/>
            <a:ext cx="9144000" cy="626925"/>
          </a:xfrm>
        </p:spPr>
        <p:txBody>
          <a:bodyPr>
            <a:normAutofit/>
          </a:bodyPr>
          <a:lstStyle/>
          <a:p>
            <a:r>
              <a:rPr lang="en-US" sz="3600" dirty="0"/>
              <a:t>Plan of action</a:t>
            </a:r>
            <a:endParaRPr lang="en-US" sz="36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82335-A6E8-C649-8481-7E214B41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1441932"/>
            <a:ext cx="11502887" cy="4709485"/>
          </a:xfrm>
        </p:spPr>
        <p:txBody>
          <a:bodyPr>
            <a:noAutofit/>
          </a:bodyPr>
          <a:lstStyle/>
          <a:p>
            <a:pPr lvl="1" algn="l"/>
            <a:r>
              <a:rPr lang="en-US" sz="2400" b="1" dirty="0"/>
              <a:t>Data Cleaning</a:t>
            </a:r>
          </a:p>
          <a:p>
            <a:pPr lvl="2" algn="l"/>
            <a:r>
              <a:rPr lang="en-US" sz="2200" dirty="0"/>
              <a:t>Process the raw </a:t>
            </a:r>
            <a:r>
              <a:rPr lang="en-US" sz="2200" dirty="0" err="1"/>
              <a:t>datafiles</a:t>
            </a:r>
            <a:r>
              <a:rPr lang="en-US" sz="2200" dirty="0"/>
              <a:t> to produce measures of site-specific DNA methylation</a:t>
            </a:r>
          </a:p>
          <a:p>
            <a:pPr lvl="2" algn="l"/>
            <a:r>
              <a:rPr lang="en-US" sz="2200" dirty="0"/>
              <a:t>Learn </a:t>
            </a:r>
            <a:r>
              <a:rPr lang="en-US" sz="2200" dirty="0" err="1"/>
              <a:t>minfi</a:t>
            </a:r>
            <a:r>
              <a:rPr lang="en-US" sz="2200" dirty="0"/>
              <a:t> workflow (tutorial?)</a:t>
            </a:r>
          </a:p>
          <a:p>
            <a:pPr lvl="3" algn="l"/>
            <a:r>
              <a:rPr lang="en-US" sz="2000" dirty="0" err="1"/>
              <a:t>minfi</a:t>
            </a:r>
            <a:r>
              <a:rPr lang="en-US" sz="2000" dirty="0"/>
              <a:t> = R package to process raw </a:t>
            </a:r>
            <a:r>
              <a:rPr lang="en-US" sz="2000" dirty="0" err="1"/>
              <a:t>iDAT</a:t>
            </a:r>
            <a:r>
              <a:rPr lang="en-US" sz="2000" dirty="0"/>
              <a:t> files</a:t>
            </a:r>
          </a:p>
          <a:p>
            <a:pPr lvl="4" algn="l"/>
            <a:r>
              <a:rPr lang="en-US" sz="2200" dirty="0"/>
              <a:t>signal normalization</a:t>
            </a:r>
          </a:p>
          <a:p>
            <a:pPr lvl="4" algn="l"/>
            <a:r>
              <a:rPr lang="en-US" sz="2200" dirty="0"/>
              <a:t>normalize beta-value distribution</a:t>
            </a:r>
          </a:p>
          <a:p>
            <a:pPr lvl="2" algn="l"/>
            <a:r>
              <a:rPr lang="en-US" sz="2200" dirty="0"/>
              <a:t>Exclude methylation sites that overlap with genetic variants (these interfere with the methylation signal)</a:t>
            </a:r>
          </a:p>
          <a:p>
            <a:pPr lvl="1" algn="l"/>
            <a:endParaRPr lang="en-US" sz="2400" dirty="0"/>
          </a:p>
          <a:p>
            <a:pPr lvl="1" algn="l"/>
            <a:r>
              <a:rPr lang="en-US" sz="2400" b="1" dirty="0"/>
              <a:t>Data Analysis </a:t>
            </a:r>
          </a:p>
          <a:p>
            <a:pPr lvl="2" algn="l"/>
            <a:r>
              <a:rPr lang="en-US" sz="2200" dirty="0"/>
              <a:t>Use PCA, Random Forest to ask whether/how OCM affects site-specific DNA methylation</a:t>
            </a:r>
          </a:p>
          <a:p>
            <a:pPr lvl="1" algn="l"/>
            <a:endParaRPr lang="en-US" sz="2400" dirty="0"/>
          </a:p>
          <a:p>
            <a:pPr lvl="1" algn="l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7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382</Words>
  <Application>Microsoft Macintosh PowerPoint</Application>
  <PresentationFormat>Widescreen</PresentationFormat>
  <Paragraphs>194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Midway Capstone Status  DSCoLab 2018   Faith Pangilinan, Staff Scientist National Human Genome Research Institute National Institutes of Health  </vt:lpstr>
      <vt:lpstr>PowerPoint Presentation</vt:lpstr>
      <vt:lpstr>PowerPoint Presentation</vt:lpstr>
      <vt:lpstr>PowerPoint Presentation</vt:lpstr>
      <vt:lpstr>Is your approach supervised or unsupervised?</vt:lpstr>
      <vt:lpstr>What challenges do you see?</vt:lpstr>
      <vt:lpstr>PowerPoint Presentation</vt:lpstr>
      <vt:lpstr>Plan of action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Midway Capstone Presentation</dc:title>
  <dc:creator>Pangilinan, Faith (NIH/NHGRI) [E]</dc:creator>
  <cp:lastModifiedBy>Pangilinan, Faith (NIH/NHGRI) [E]</cp:lastModifiedBy>
  <cp:revision>22</cp:revision>
  <dcterms:created xsi:type="dcterms:W3CDTF">2018-06-25T16:27:22Z</dcterms:created>
  <dcterms:modified xsi:type="dcterms:W3CDTF">2018-07-10T10:47:02Z</dcterms:modified>
</cp:coreProperties>
</file>