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05E"/>
    <a:srgbClr val="F8E827"/>
    <a:srgbClr val="43558F"/>
    <a:srgbClr val="BFBFBF"/>
    <a:srgbClr val="3F3F3F"/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4C6E5B-5038-4CE1-AAB3-59A4A340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0BA1A-8134-4C76-8A28-3C6373BEF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03D28-AD87-4B5F-9C96-8D8BA5C84EB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2CB8A-68E8-4220-BD94-34C732ADA2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83007-5891-4694-B24B-D55EE15D0D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FD16E-06AB-4DD3-8801-49B352BC5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84CF-851E-4B6D-B503-3DC4CD5B392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41B5-B8E0-4844-B64A-BC6CFAB1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Impairment and ability not exactly inverse; relationship between specific impairments and specific abilities unknown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41B5-B8E0-4844-B64A-BC6CFAB1A8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Rows are children, columns are scales. First chunk is ADI, middle chunk is ADOS, last chunk is SRS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41B5-B8E0-4844-B64A-BC6CFAB1A8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397-A42D-4B0B-82EB-E526B918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ED9DC-595E-4AED-8768-1AFB4339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661F-9349-401C-9088-97E7D27C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6432-8C2D-46BC-AFA8-29FC3D55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9EBA-637B-4390-B531-F4FBA6B1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F960-326F-4D28-B8EC-2963C17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2634-8761-4761-91F3-B2F62580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C1B-BF1C-4FC6-987A-646329A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FD70-20B6-4103-97DE-889CF45C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97E9-3993-45FF-A976-A0EAEA0F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1A6CC-E50E-4520-B273-E0690302B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45778-FC99-40C6-ADD9-BD721678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EECF-B56D-4D2B-A0B5-B9147903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5D9-EEDB-4165-B0F5-44B4A479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7EC2-1253-4BAA-90C6-65A07ABC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3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9C12-FF7A-4AB1-A745-94E1DC88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92165"/>
            <a:ext cx="9771797" cy="1325563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0B17-451D-467C-9B08-2EF7AD8C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2" y="1815153"/>
            <a:ext cx="9526137" cy="49063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1800"/>
              </a:spcAft>
              <a:buNone/>
              <a:defRPr sz="3200"/>
            </a:lvl1pPr>
            <a:lvl2pPr marL="457200" indent="0">
              <a:lnSpc>
                <a:spcPct val="100000"/>
              </a:lnSpc>
              <a:spcAft>
                <a:spcPts val="1800"/>
              </a:spcAft>
              <a:buNone/>
              <a:defRPr sz="2800"/>
            </a:lvl2pPr>
            <a:lvl3pPr marL="914400" indent="0">
              <a:lnSpc>
                <a:spcPct val="100000"/>
              </a:lnSpc>
              <a:spcAft>
                <a:spcPts val="1800"/>
              </a:spcAft>
              <a:buNone/>
              <a:defRPr sz="2400"/>
            </a:lvl3pPr>
            <a:lvl4pPr marL="1371600" indent="0">
              <a:lnSpc>
                <a:spcPct val="100000"/>
              </a:lnSpc>
              <a:spcAft>
                <a:spcPts val="1800"/>
              </a:spcAft>
              <a:buNone/>
              <a:defRPr sz="2000"/>
            </a:lvl4pPr>
            <a:lvl5pPr marL="1828800" indent="0">
              <a:lnSpc>
                <a:spcPct val="100000"/>
              </a:lnSpc>
              <a:spcAft>
                <a:spcPts val="1800"/>
              </a:spcAft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7079-29CE-49B1-A70E-E6A263B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3284-CA5F-4C88-9CD7-E8275F60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8281-78AE-4DB0-A364-08ED51AA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0F4A9-2EBA-44F4-A31D-2C665D4432E9}"/>
              </a:ext>
            </a:extLst>
          </p:cNvPr>
          <p:cNvSpPr/>
          <p:nvPr userDrawn="1"/>
        </p:nvSpPr>
        <p:spPr>
          <a:xfrm>
            <a:off x="10309177" y="1260790"/>
            <a:ext cx="1882823" cy="723332"/>
          </a:xfrm>
          <a:prstGeom prst="rect">
            <a:avLst/>
          </a:prstGeom>
          <a:gradFill flip="none" rotWithShape="1">
            <a:gsLst>
              <a:gs pos="0">
                <a:srgbClr val="3F3F3F"/>
              </a:gs>
              <a:gs pos="53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D506B3-ABFE-4B07-8F7C-7EF542178F78}"/>
              </a:ext>
            </a:extLst>
          </p:cNvPr>
          <p:cNvSpPr/>
          <p:nvPr userDrawn="1"/>
        </p:nvSpPr>
        <p:spPr>
          <a:xfrm>
            <a:off x="10309177" y="2210047"/>
            <a:ext cx="1882823" cy="723332"/>
          </a:xfrm>
          <a:prstGeom prst="rect">
            <a:avLst/>
          </a:prstGeom>
          <a:gradFill flip="none" rotWithShape="1">
            <a:gsLst>
              <a:gs pos="0">
                <a:srgbClr val="3F3F3F"/>
              </a:gs>
              <a:gs pos="53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E0D3-6A5F-491E-A7A7-8B4426F0ADC1}"/>
              </a:ext>
            </a:extLst>
          </p:cNvPr>
          <p:cNvSpPr/>
          <p:nvPr userDrawn="1"/>
        </p:nvSpPr>
        <p:spPr>
          <a:xfrm>
            <a:off x="10309173" y="3165133"/>
            <a:ext cx="1882823" cy="723332"/>
          </a:xfrm>
          <a:prstGeom prst="rect">
            <a:avLst/>
          </a:prstGeom>
          <a:gradFill flip="none" rotWithShape="1">
            <a:gsLst>
              <a:gs pos="0">
                <a:srgbClr val="3F3F3F"/>
              </a:gs>
              <a:gs pos="53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02B320-6F3F-405E-B23D-B730526405D5}"/>
              </a:ext>
            </a:extLst>
          </p:cNvPr>
          <p:cNvSpPr/>
          <p:nvPr userDrawn="1"/>
        </p:nvSpPr>
        <p:spPr>
          <a:xfrm>
            <a:off x="10309177" y="4130014"/>
            <a:ext cx="1882823" cy="723332"/>
          </a:xfrm>
          <a:prstGeom prst="rect">
            <a:avLst/>
          </a:prstGeom>
          <a:gradFill flip="none" rotWithShape="1">
            <a:gsLst>
              <a:gs pos="0">
                <a:srgbClr val="3F3F3F"/>
              </a:gs>
              <a:gs pos="53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E0CA0-0F6F-4274-A69A-21FB3789FE13}"/>
              </a:ext>
            </a:extLst>
          </p:cNvPr>
          <p:cNvSpPr/>
          <p:nvPr userDrawn="1"/>
        </p:nvSpPr>
        <p:spPr>
          <a:xfrm>
            <a:off x="10309173" y="5094895"/>
            <a:ext cx="1882823" cy="723332"/>
          </a:xfrm>
          <a:prstGeom prst="rect">
            <a:avLst/>
          </a:prstGeom>
          <a:gradFill flip="none" rotWithShape="1">
            <a:gsLst>
              <a:gs pos="0">
                <a:srgbClr val="3F3F3F"/>
              </a:gs>
              <a:gs pos="5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9652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7D39-E9E7-4FF4-8C6C-4665CC01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3E7D-03D8-4BD6-B02A-2018997C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EE9F-C7E7-43BA-B86E-D763382B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B444-A29E-4338-AAFA-E6AF276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3347-2B00-4B3C-83F1-C8A30C93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9E39-F65A-4845-9CD8-DA00367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6881-2234-4CAF-A53C-3914B8D44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78CF6-8D56-4A26-83A0-97D3613F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3089-4BA6-4051-B25C-E176F31C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66BD-943C-420A-B1B6-D28D160C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9376-0FE7-41EE-B2D4-6D042895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0B33-88EA-45DC-B0C7-D3E16CC2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6F5E-286D-428E-876A-E351AA00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2F7E-6C73-4CFF-8896-C2494E4A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EFBB-2A97-403C-A3EB-7375F9ADF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3868E-A7E1-4015-9F8E-D84379EC1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68FF-676D-4BDC-B62A-067F081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B48B5-2CA6-42B3-A168-45F154B7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9B64F-8BB0-4DB2-89DB-9DBA237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C6C3-0570-44CC-8661-19BA206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C6AB-7D4A-4F99-AC4C-22C768E1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1911-E928-41C4-85DD-58E97BB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F2C8-CBA7-4B98-AE7A-692E638E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00359-6D57-4A61-B84C-D1C2BE0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C01A-C062-43D6-BDE6-FB4B8DEA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E1AB9-6BCF-4761-82E0-8EC45345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31D-4013-49FE-A73F-C21B363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B299-EFC6-4FB7-A384-FD1B4645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95A2-D0FD-4D1D-A156-928E861B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2374-599E-4DF5-B241-FDA6A130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351B-8FE5-41C4-B83A-66A28C61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7525-AEF5-4110-8616-2522381D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94BB-4869-4F82-B30E-7C67B18C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795EF-6ADB-4621-B9FC-E5F893DC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994FA-A47C-40F9-9B61-1D2C89CD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2BC75-3821-4183-B8C8-5CA2DA53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FF14-637D-4B68-B32D-BA6C8CAB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50A7-6187-44B6-A5B3-ACCF2F86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67537-9609-4E2A-9527-E71D1B02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F858-D5F3-411A-A45A-25D57E00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07CB-DC98-4B85-8539-ACA9EAA6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EF7B-1B04-49F8-BE35-4BE874560BC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BC5F-71BF-4982-97B8-13219AE51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743C-F55C-4D85-9B99-DF75FC40E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6E2B-824E-4A2D-8541-0700CEC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B36D-F96E-43D3-8515-1284AC587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Midway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B1274-6815-4724-A479-8C88F0011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Cristan Farmer</a:t>
            </a:r>
          </a:p>
        </p:txBody>
      </p:sp>
    </p:spTree>
    <p:extLst>
      <p:ext uri="{BB962C8B-B14F-4D97-AF65-F5344CB8AC3E}">
        <p14:creationId xmlns:p14="http://schemas.microsoft.com/office/powerpoint/2010/main" val="23988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BDF-16E4-42B1-AA4D-57978488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in Clinical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A870-F409-4BD1-BC1C-5D5EC3CE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Scores compare an individual to others or themselves (i.e., change)</a:t>
            </a:r>
          </a:p>
          <a:p>
            <a:r>
              <a:rPr lang="en-US" dirty="0"/>
              <a:t>Need reliability (</a:t>
            </a:r>
            <a:r>
              <a:rPr lang="en-US" i="1" dirty="0"/>
              <a:t>does it measure consistently?</a:t>
            </a:r>
            <a:r>
              <a:rPr lang="en-US" dirty="0"/>
              <a:t>) and validity (</a:t>
            </a:r>
            <a:r>
              <a:rPr lang="en-US" i="1" dirty="0"/>
              <a:t>does it measure what we think it measures?</a:t>
            </a:r>
            <a:r>
              <a:rPr lang="en-US" dirty="0"/>
              <a:t>)</a:t>
            </a:r>
          </a:p>
          <a:p>
            <a:r>
              <a:rPr lang="en-US" dirty="0"/>
              <a:t>Inadequate measures impede ability to describe clinical phenomena and to determine efficacy of interventions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FD791-521B-40B3-8578-A9CEF9F2A036}"/>
              </a:ext>
            </a:extLst>
          </p:cNvPr>
          <p:cNvSpPr txBox="1"/>
          <p:nvPr/>
        </p:nvSpPr>
        <p:spPr>
          <a:xfrm>
            <a:off x="10695709" y="143631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792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B6F3-277A-409D-BCD3-D2DC7ED4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DASCA: Developmental Assessment of Social Communication Abilities</a:t>
            </a:r>
            <a:br>
              <a:rPr lang="en-US" dirty="0"/>
            </a:br>
            <a:r>
              <a:rPr lang="en-US" sz="2200" b="0" i="1" dirty="0">
                <a:solidFill>
                  <a:schemeClr val="tx1"/>
                </a:solidFill>
              </a:rPr>
              <a:t>R01 awarded to </a:t>
            </a:r>
            <a:r>
              <a:rPr lang="en-US" sz="2200" b="0" i="1" dirty="0" err="1">
                <a:solidFill>
                  <a:schemeClr val="tx1"/>
                </a:solidFill>
              </a:rPr>
              <a:t>Somer</a:t>
            </a:r>
            <a:r>
              <a:rPr lang="en-US" sz="2200" b="0" i="1" dirty="0">
                <a:solidFill>
                  <a:schemeClr val="tx1"/>
                </a:solidFill>
              </a:rPr>
              <a:t> Bishop, PhD (UCSF)</a:t>
            </a:r>
            <a:endParaRPr lang="en-US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A613-CDC9-4E01-B475-90B51648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Develop measure of social communication ability</a:t>
            </a:r>
          </a:p>
          <a:p>
            <a:r>
              <a:rPr lang="en-US" b="1" dirty="0"/>
              <a:t>Motivation</a:t>
            </a:r>
            <a:r>
              <a:rPr lang="en-US" dirty="0"/>
              <a:t>: Available instruments focus on impairment; limited granularity at young ages and/or low developmental levels (e.g., low IQ)</a:t>
            </a:r>
          </a:p>
          <a:p>
            <a:r>
              <a:rPr lang="en-US" b="1" dirty="0"/>
              <a:t>Current question</a:t>
            </a:r>
            <a:r>
              <a:rPr lang="en-US" dirty="0"/>
              <a:t>: How do specific social communication </a:t>
            </a:r>
            <a:r>
              <a:rPr lang="en-US" i="1" dirty="0"/>
              <a:t>impairments</a:t>
            </a:r>
            <a:r>
              <a:rPr lang="en-US" dirty="0"/>
              <a:t> predict overall social communication </a:t>
            </a:r>
            <a:r>
              <a:rPr lang="en-US" i="1" dirty="0"/>
              <a:t>ability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3C87-6FED-44BA-9CE2-A51A981F6AF8}"/>
              </a:ext>
            </a:extLst>
          </p:cNvPr>
          <p:cNvSpPr txBox="1"/>
          <p:nvPr/>
        </p:nvSpPr>
        <p:spPr>
          <a:xfrm>
            <a:off x="10695709" y="143631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64723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4E0F-96C6-4AB9-AACD-D4A333D0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DASCA Study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91DC-6E4A-48E6-93D6-0FB17F5A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8,944 children with autism spectrum disorder aged 12 months to 18 years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39B64-9FD0-4E00-83D3-9166D959460A}"/>
              </a:ext>
            </a:extLst>
          </p:cNvPr>
          <p:cNvSpPr txBox="1"/>
          <p:nvPr/>
        </p:nvSpPr>
        <p:spPr>
          <a:xfrm>
            <a:off x="10695709" y="2384578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BF409122-E3FE-451C-A0B7-5365618D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110" y="3810768"/>
            <a:ext cx="914400" cy="914400"/>
          </a:xfrm>
          <a:prstGeom prst="rect">
            <a:avLst/>
          </a:prstGeom>
        </p:spPr>
      </p:pic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F771D1A5-4739-4DA1-953E-B7DADA25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609" y="3811537"/>
            <a:ext cx="914400" cy="914400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E74E1F8-A966-4FA7-A101-81F0D4A3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250" y="3829050"/>
            <a:ext cx="914400" cy="914400"/>
          </a:xfrm>
          <a:prstGeom prst="rect">
            <a:avLst/>
          </a:prstGeom>
        </p:spPr>
      </p:pic>
      <p:pic>
        <p:nvPicPr>
          <p:cNvPr id="10" name="Graphic 9" descr="Checklist">
            <a:extLst>
              <a:ext uri="{FF2B5EF4-FFF2-40B4-BE49-F238E27FC236}">
                <a16:creationId xmlns:a16="http://schemas.microsoft.com/office/drawing/2014/main" id="{F44E9EC3-EE63-4483-AF51-E6333449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091" y="38298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2223EB-A653-478E-957E-D0CAD8ADCD9D}"/>
              </a:ext>
            </a:extLst>
          </p:cNvPr>
          <p:cNvSpPr txBox="1"/>
          <p:nvPr/>
        </p:nvSpPr>
        <p:spPr>
          <a:xfrm>
            <a:off x="0" y="4725168"/>
            <a:ext cx="2565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VABS</a:t>
            </a:r>
          </a:p>
          <a:p>
            <a:pPr algn="ctr"/>
            <a:r>
              <a:rPr lang="en-US" dirty="0"/>
              <a:t>Ability</a:t>
            </a:r>
          </a:p>
          <a:p>
            <a:pPr algn="ctr"/>
            <a:r>
              <a:rPr lang="en-US" dirty="0"/>
              <a:t>Parent reported</a:t>
            </a:r>
          </a:p>
          <a:p>
            <a:pPr algn="ctr"/>
            <a:r>
              <a:rPr lang="en-US" dirty="0"/>
              <a:t>Continuous summary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8DEAF-5B62-47AC-8D97-2DCB134E6798}"/>
              </a:ext>
            </a:extLst>
          </p:cNvPr>
          <p:cNvSpPr txBox="1"/>
          <p:nvPr/>
        </p:nvSpPr>
        <p:spPr>
          <a:xfrm>
            <a:off x="2541611" y="4744986"/>
            <a:ext cx="2399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ADOS</a:t>
            </a:r>
          </a:p>
          <a:p>
            <a:pPr algn="ctr"/>
            <a:r>
              <a:rPr lang="en-US" dirty="0"/>
              <a:t>Impairments</a:t>
            </a:r>
          </a:p>
          <a:p>
            <a:pPr algn="ctr"/>
            <a:r>
              <a:rPr lang="en-US" dirty="0"/>
              <a:t>Clinician observed</a:t>
            </a:r>
          </a:p>
          <a:p>
            <a:pPr algn="ctr"/>
            <a:r>
              <a:rPr lang="en-US" dirty="0"/>
              <a:t>Ordinal item scores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EAF5-B23D-47B1-9175-51956EFBD8A9}"/>
              </a:ext>
            </a:extLst>
          </p:cNvPr>
          <p:cNvSpPr txBox="1"/>
          <p:nvPr/>
        </p:nvSpPr>
        <p:spPr>
          <a:xfrm>
            <a:off x="4992169" y="4734149"/>
            <a:ext cx="256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ADI</a:t>
            </a:r>
          </a:p>
          <a:p>
            <a:pPr algn="ctr"/>
            <a:r>
              <a:rPr lang="en-US" dirty="0"/>
              <a:t>Impairments</a:t>
            </a:r>
          </a:p>
          <a:p>
            <a:pPr algn="ctr"/>
            <a:r>
              <a:rPr lang="en-US" dirty="0"/>
              <a:t>Interview</a:t>
            </a:r>
          </a:p>
          <a:p>
            <a:pPr algn="ctr"/>
            <a:r>
              <a:rPr lang="en-US" dirty="0"/>
              <a:t>Ordinal item scores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29C95-FDDD-4E0A-8221-66BF11F59C98}"/>
              </a:ext>
            </a:extLst>
          </p:cNvPr>
          <p:cNvSpPr txBox="1"/>
          <p:nvPr/>
        </p:nvSpPr>
        <p:spPr>
          <a:xfrm>
            <a:off x="7444302" y="4743450"/>
            <a:ext cx="275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SRS</a:t>
            </a:r>
          </a:p>
          <a:p>
            <a:pPr algn="ctr"/>
            <a:r>
              <a:rPr lang="en-US" dirty="0"/>
              <a:t>Impairments</a:t>
            </a:r>
          </a:p>
          <a:p>
            <a:pPr algn="ctr"/>
            <a:r>
              <a:rPr lang="en-US" dirty="0"/>
              <a:t>Parent reported</a:t>
            </a:r>
          </a:p>
          <a:p>
            <a:pPr algn="ctr"/>
            <a:r>
              <a:rPr lang="en-US" dirty="0"/>
              <a:t>Ordinal item scores</a:t>
            </a:r>
          </a:p>
        </p:txBody>
      </p:sp>
    </p:spTree>
    <p:extLst>
      <p:ext uri="{BB962C8B-B14F-4D97-AF65-F5344CB8AC3E}">
        <p14:creationId xmlns:p14="http://schemas.microsoft.com/office/powerpoint/2010/main" val="20415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4CBD-2BEE-4949-B053-574297B6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runs of supervised learning</a:t>
            </a:r>
            <a:endParaRPr lang="en-US" b="0" i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B9547-5A04-42E2-8419-2FF3DCCB1989}"/>
              </a:ext>
            </a:extLst>
          </p:cNvPr>
          <p:cNvSpPr txBox="1"/>
          <p:nvPr/>
        </p:nvSpPr>
        <p:spPr>
          <a:xfrm>
            <a:off x="10695709" y="3332838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99331-05B5-4BE7-8F64-6435A9DF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social communication ability category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Defined by factorial combinations of standard score or age equivalent, chronological age, sex</a:t>
            </a:r>
          </a:p>
          <a:p>
            <a:r>
              <a:rPr lang="en-US" dirty="0"/>
              <a:t>Features are specific social communication impairments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Items from ADOS, ADI, and SRS (n≈208)</a:t>
            </a:r>
          </a:p>
        </p:txBody>
      </p:sp>
    </p:spTree>
    <p:extLst>
      <p:ext uri="{BB962C8B-B14F-4D97-AF65-F5344CB8AC3E}">
        <p14:creationId xmlns:p14="http://schemas.microsoft.com/office/powerpoint/2010/main" val="22973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12AF-479E-4AEE-8D14-575EA4E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Messy, inconsistent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D77C-D55B-4089-B3A2-F45662F8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3" y="1815153"/>
            <a:ext cx="5711588" cy="4906322"/>
          </a:xfrm>
        </p:spPr>
        <p:txBody>
          <a:bodyPr/>
          <a:lstStyle/>
          <a:p>
            <a:r>
              <a:rPr lang="en-US" dirty="0"/>
              <a:t>Missing data – battery depends on site</a:t>
            </a:r>
          </a:p>
          <a:p>
            <a:r>
              <a:rPr lang="en-US" dirty="0"/>
              <a:t>Missing data – item set depends on age</a:t>
            </a:r>
          </a:p>
          <a:p>
            <a:r>
              <a:rPr lang="en-US" dirty="0"/>
              <a:t>Repetition of items across scales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0230D32-96BD-4D63-B731-98210EF3F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6582" r="2905" b="16425"/>
          <a:stretch/>
        </p:blipFill>
        <p:spPr>
          <a:xfrm>
            <a:off x="6248401" y="1705086"/>
            <a:ext cx="3603009" cy="4029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FFA68-766B-4883-9556-B1B829A1833E}"/>
              </a:ext>
            </a:extLst>
          </p:cNvPr>
          <p:cNvSpPr txBox="1"/>
          <p:nvPr/>
        </p:nvSpPr>
        <p:spPr>
          <a:xfrm>
            <a:off x="10481733" y="4312737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2F40B-AEB8-4073-89EE-52EE2580E79E}"/>
              </a:ext>
            </a:extLst>
          </p:cNvPr>
          <p:cNvSpPr txBox="1"/>
          <p:nvPr/>
        </p:nvSpPr>
        <p:spPr>
          <a:xfrm>
            <a:off x="7565637" y="546813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58AEE-D390-4E62-9B2E-C212B2615F58}"/>
              </a:ext>
            </a:extLst>
          </p:cNvPr>
          <p:cNvSpPr txBox="1"/>
          <p:nvPr/>
        </p:nvSpPr>
        <p:spPr>
          <a:xfrm rot="16200000">
            <a:off x="6026353" y="357006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people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1B797-0FAF-42A7-AFDF-65C9994F0B77}"/>
              </a:ext>
            </a:extLst>
          </p:cNvPr>
          <p:cNvSpPr/>
          <p:nvPr/>
        </p:nvSpPr>
        <p:spPr>
          <a:xfrm flipH="1">
            <a:off x="7565637" y="1737035"/>
            <a:ext cx="914400" cy="91440"/>
          </a:xfrm>
          <a:prstGeom prst="rect">
            <a:avLst/>
          </a:prstGeom>
          <a:gradFill flip="none" rotWithShape="1">
            <a:gsLst>
              <a:gs pos="0">
                <a:srgbClr val="43558F"/>
              </a:gs>
              <a:gs pos="56000">
                <a:srgbClr val="86C05E"/>
              </a:gs>
              <a:gs pos="100000">
                <a:srgbClr val="F8E82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E7D5B-7334-4092-9B4F-E6A65A09DCFE}"/>
              </a:ext>
            </a:extLst>
          </p:cNvPr>
          <p:cNvSpPr txBox="1"/>
          <p:nvPr/>
        </p:nvSpPr>
        <p:spPr>
          <a:xfrm>
            <a:off x="6887389" y="1653084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Low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1BD2F-14D3-47C6-B070-CCEA9E4777C9}"/>
              </a:ext>
            </a:extLst>
          </p:cNvPr>
          <p:cNvSpPr txBox="1"/>
          <p:nvPr/>
        </p:nvSpPr>
        <p:spPr>
          <a:xfrm>
            <a:off x="8463661" y="16519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High score</a:t>
            </a:r>
          </a:p>
        </p:txBody>
      </p:sp>
    </p:spTree>
    <p:extLst>
      <p:ext uri="{BB962C8B-B14F-4D97-AF65-F5344CB8AC3E}">
        <p14:creationId xmlns:p14="http://schemas.microsoft.com/office/powerpoint/2010/main" val="36383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0122-FB90-432B-815C-63B1A0F9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Orderly, organized 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07E8A-4E1F-44E7-A486-F40C6A9F197D}"/>
              </a:ext>
            </a:extLst>
          </p:cNvPr>
          <p:cNvSpPr txBox="1"/>
          <p:nvPr/>
        </p:nvSpPr>
        <p:spPr>
          <a:xfrm>
            <a:off x="10481733" y="5277937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DC0898-CBC7-41A4-8050-3D504DA97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95106"/>
              </p:ext>
            </p:extLst>
          </p:nvPr>
        </p:nvGraphicFramePr>
        <p:xfrm>
          <a:off x="4453467" y="2074332"/>
          <a:ext cx="4910664" cy="3551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222">
                  <a:extLst>
                    <a:ext uri="{9D8B030D-6E8A-4147-A177-3AD203B41FA5}">
                      <a16:colId xmlns:a16="http://schemas.microsoft.com/office/drawing/2014/main" val="1870741903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3014521986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3820887759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2613923778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1704146934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3371426428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1772861832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3280031693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141181983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1542432007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2494393554"/>
                    </a:ext>
                  </a:extLst>
                </a:gridCol>
                <a:gridCol w="409222">
                  <a:extLst>
                    <a:ext uri="{9D8B030D-6E8A-4147-A177-3AD203B41FA5}">
                      <a16:colId xmlns:a16="http://schemas.microsoft.com/office/drawing/2014/main" val="3416508894"/>
                    </a:ext>
                  </a:extLst>
                </a:gridCol>
              </a:tblGrid>
              <a:tr h="3551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891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EF2642-8421-4960-9009-EC9CACF7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4" y="1417728"/>
            <a:ext cx="8911591" cy="4224731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D00A9E89-4AE9-439A-80A9-0B026039C8CE}"/>
              </a:ext>
            </a:extLst>
          </p:cNvPr>
          <p:cNvSpPr/>
          <p:nvPr/>
        </p:nvSpPr>
        <p:spPr>
          <a:xfrm>
            <a:off x="7179734" y="5672672"/>
            <a:ext cx="287866" cy="524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58C1CF0-8D11-4DF6-B7F4-9ABE62C13B66}"/>
              </a:ext>
            </a:extLst>
          </p:cNvPr>
          <p:cNvSpPr/>
          <p:nvPr/>
        </p:nvSpPr>
        <p:spPr>
          <a:xfrm>
            <a:off x="5537200" y="5672675"/>
            <a:ext cx="287866" cy="524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F3BFC-B459-4C00-9C7F-7C9F6C4D9A30}"/>
              </a:ext>
            </a:extLst>
          </p:cNvPr>
          <p:cNvSpPr txBox="1"/>
          <p:nvPr/>
        </p:nvSpPr>
        <p:spPr>
          <a:xfrm>
            <a:off x="5059853" y="6299063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are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2EDB1-1E52-44E4-84FA-E0924E43F280}"/>
              </a:ext>
            </a:extLst>
          </p:cNvPr>
          <p:cNvSpPr txBox="1"/>
          <p:nvPr/>
        </p:nvSpPr>
        <p:spPr>
          <a:xfrm>
            <a:off x="6601345" y="6313577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End of class (?)</a:t>
            </a:r>
          </a:p>
        </p:txBody>
      </p:sp>
    </p:spTree>
    <p:extLst>
      <p:ext uri="{BB962C8B-B14F-4D97-AF65-F5344CB8AC3E}">
        <p14:creationId xmlns:p14="http://schemas.microsoft.com/office/powerpoint/2010/main" val="172664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290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Office Theme</vt:lpstr>
      <vt:lpstr>Midway Capstone Presentation</vt:lpstr>
      <vt:lpstr>Assessment in Clinical Trials</vt:lpstr>
      <vt:lpstr>DASCA: Developmental Assessment of Social Communication Abilities R01 awarded to Somer Bishop, PhD (UCSF)</vt:lpstr>
      <vt:lpstr>DASCA Study Database</vt:lpstr>
      <vt:lpstr>Multiple runs of supervised learning</vt:lpstr>
      <vt:lpstr>Messy, inconsistent data</vt:lpstr>
      <vt:lpstr>Orderly, organized 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Midway Capstone Presentation</dc:title>
  <dc:creator>Farmer, Cristan (NIH/NIMH) [E]</dc:creator>
  <cp:lastModifiedBy>Farmer, Cristan (NIH/NIMH) [E]</cp:lastModifiedBy>
  <cp:revision>25</cp:revision>
  <dcterms:created xsi:type="dcterms:W3CDTF">2018-06-21T16:53:45Z</dcterms:created>
  <dcterms:modified xsi:type="dcterms:W3CDTF">2018-06-28T13:02:08Z</dcterms:modified>
</cp:coreProperties>
</file>