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65" r:id="rId3"/>
    <p:sldId id="272" r:id="rId4"/>
    <p:sldId id="271" r:id="rId5"/>
    <p:sldId id="273" r:id="rId6"/>
    <p:sldId id="274" r:id="rId7"/>
    <p:sldId id="275" r:id="rId8"/>
    <p:sldId id="270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CE74435-663F-4EC3-AC13-32B4CC19717F}" type="datetimeFigureOut">
              <a:rPr lang="en-US"/>
              <a:pPr>
                <a:defRPr/>
              </a:pPr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2043E4-68C8-46C0-9281-741174578C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DA_B&amp;W_Primary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261938"/>
            <a:ext cx="27035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773488" y="63547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B7EA3-6229-4103-B916-F18C879D9E72}" type="datetimeFigureOut">
              <a:rPr lang="en-US"/>
              <a:pPr>
                <a:defRPr/>
              </a:pPr>
              <a:t>6/28/2018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92012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DA_FullColor_Mon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863" y="5353050"/>
            <a:ext cx="742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 rot="5400000">
            <a:off x="117475" y="6376988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2CC85926-E231-46A1-8934-501966CF0749}" type="slidenum">
              <a:rPr lang="en-US" altLang="en-US" sz="1200">
                <a:solidFill>
                  <a:srgbClr val="558E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r"/>
              <a:t>‹#›</a:t>
            </a:fld>
            <a:endParaRPr lang="en-US" altLang="en-US" sz="1200">
              <a:solidFill>
                <a:srgbClr val="558ED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5560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324F0-14F8-4ADF-AFB7-ABC42B1FC167}" type="datetimeFigureOut">
              <a:rPr lang="en-US"/>
              <a:pPr>
                <a:defRPr/>
              </a:pPr>
              <a:t>6/28/2018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162049" y="145097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361549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DA_FullColor_Mon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5368925"/>
            <a:ext cx="742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548688" y="6410325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DD8EF9D8-F6BF-4943-B751-1F4F9428B579}" type="slidenum">
              <a:rPr lang="en-US" altLang="en-US" sz="1200">
                <a:solidFill>
                  <a:srgbClr val="558E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r"/>
              <a:t>‹#›</a:t>
            </a:fld>
            <a:endParaRPr lang="en-US" altLang="en-US" sz="1200">
              <a:solidFill>
                <a:srgbClr val="558ED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500438" y="63547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28A78-CE7C-4308-8714-2109F677A979}" type="datetimeFigureOut">
              <a:rPr lang="en-US"/>
              <a:pPr>
                <a:defRPr/>
              </a:pPr>
              <a:t>6/28/2018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924170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DA_B&amp;W_Primary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2647950"/>
            <a:ext cx="4198938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47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DA_FullColor_Mon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38" y="242888"/>
            <a:ext cx="6207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548688" y="6410325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68D1451F-7B8D-4E9E-8D2C-E55A4198CBE3}" type="slidenum">
              <a:rPr lang="en-US" altLang="en-US" sz="1200">
                <a:solidFill>
                  <a:srgbClr val="558E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r"/>
              <a:t>‹#›</a:t>
            </a:fld>
            <a:endParaRPr lang="en-US" altLang="en-US" sz="1200">
              <a:solidFill>
                <a:srgbClr val="558ED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49" y="1023679"/>
            <a:ext cx="8509103" cy="9260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2009775"/>
            <a:ext cx="8509103" cy="4286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676650" y="6375400"/>
            <a:ext cx="2133600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9776270F-5AAE-4DE4-B456-23438AE978C7}" type="datetimeFigureOut">
              <a:rPr lang="en-US"/>
              <a:pPr>
                <a:defRPr/>
              </a:pPr>
              <a:t>6/28/2018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65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357779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62375" y="63341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F16AA-F727-4D07-94F0-3CF883A86A34}" type="datetimeFigureOut">
              <a:rPr lang="en-US"/>
              <a:pPr>
                <a:defRPr/>
              </a:pPr>
              <a:t>6/28/2018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43002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DA_FullColor_Mon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38" y="269875"/>
            <a:ext cx="6207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548688" y="6410325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DB22B660-5D72-4807-A0FA-62635ABCAE7B}" type="slidenum">
              <a:rPr lang="en-US" altLang="en-US" sz="1200">
                <a:solidFill>
                  <a:srgbClr val="558E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r"/>
              <a:t>‹#›</a:t>
            </a:fld>
            <a:endParaRPr lang="en-US" altLang="en-US" sz="1200">
              <a:solidFill>
                <a:srgbClr val="558ED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609975" y="6350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8D2E6-3EA7-4A6E-B87A-6F8776F4DE4D}" type="datetimeFigureOut">
              <a:rPr lang="en-US"/>
              <a:pPr>
                <a:defRPr/>
              </a:pPr>
              <a:t>6/28/2018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107558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DA_FullColor_Mon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38" y="242888"/>
            <a:ext cx="6207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548688" y="6410325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9E3821C5-0D59-4237-9904-53D6110B1D8D}" type="slidenum">
              <a:rPr lang="en-US" altLang="en-US" sz="1200">
                <a:solidFill>
                  <a:srgbClr val="558E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r"/>
              <a:t>‹#›</a:t>
            </a:fld>
            <a:endParaRPr lang="en-US" altLang="en-US" sz="1200">
              <a:solidFill>
                <a:srgbClr val="558ED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514725" y="63801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716B6-A6D9-484C-A085-13CC932D65BA}" type="datetimeFigureOut">
              <a:rPr lang="en-US"/>
              <a:pPr>
                <a:defRPr/>
              </a:pPr>
              <a:t>6/28/2018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417311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DA_FullColor_Mon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38" y="242888"/>
            <a:ext cx="6207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548688" y="6410325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3F4C0196-F8B1-484E-82AA-9B77BCDA3ACE}" type="slidenum">
              <a:rPr lang="en-US" altLang="en-US" sz="1200">
                <a:solidFill>
                  <a:srgbClr val="558E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r"/>
              <a:t>‹#›</a:t>
            </a:fld>
            <a:endParaRPr lang="en-US" altLang="en-US" sz="1200">
              <a:solidFill>
                <a:srgbClr val="558ED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3886200" y="63849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2A85D-FBE2-4099-9FFF-EE94FD24ACAF}" type="datetimeFigureOut">
              <a:rPr lang="en-US"/>
              <a:pPr>
                <a:defRPr/>
              </a:pPr>
              <a:t>6/28/2018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253849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FDA_FullColor_Mon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38" y="242888"/>
            <a:ext cx="6207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8548688" y="6410325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7AACB75C-83DE-4ED8-B83C-58A16DA65C45}" type="slidenum">
              <a:rPr lang="en-US" altLang="en-US" sz="1200">
                <a:solidFill>
                  <a:srgbClr val="558E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r"/>
              <a:t>‹#›</a:t>
            </a:fld>
            <a:endParaRPr lang="en-US" altLang="en-US" sz="1200">
              <a:solidFill>
                <a:srgbClr val="558ED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3595688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C62E5-C8BC-48ED-9A63-61A6B619A95D}" type="datetimeFigureOut">
              <a:rPr lang="en-US"/>
              <a:pPr>
                <a:defRPr/>
              </a:pPr>
              <a:t>6/28/2018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260891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DA_FullColor_Mon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38" y="242888"/>
            <a:ext cx="6207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548688" y="6410325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904E31E6-A21D-4B04-82C7-514FB7BA6F53}" type="slidenum">
              <a:rPr lang="en-US" altLang="en-US" sz="1200">
                <a:solidFill>
                  <a:srgbClr val="558E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r"/>
              <a:t>‹#›</a:t>
            </a:fld>
            <a:endParaRPr lang="en-US" altLang="en-US" sz="1200">
              <a:solidFill>
                <a:srgbClr val="558ED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65513" y="6350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9129E-48A7-46B4-A7FB-8D06A57C8F00}" type="datetimeFigureOut">
              <a:rPr lang="en-US"/>
              <a:pPr>
                <a:defRPr/>
              </a:pPr>
              <a:t>6/28/2018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404033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DA_FullColor_Mon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38" y="242888"/>
            <a:ext cx="6207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548688" y="6410325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6F2BC95E-C1BB-44C6-A263-75147C28F052}" type="slidenum">
              <a:rPr lang="en-US" altLang="en-US" sz="1200">
                <a:solidFill>
                  <a:srgbClr val="558E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r"/>
              <a:t>‹#›</a:t>
            </a:fld>
            <a:endParaRPr lang="en-US" altLang="en-US" sz="1200">
              <a:solidFill>
                <a:srgbClr val="558ED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19513" y="63849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55190-270C-4696-AFC1-C3E8AD6A8FEE}" type="datetimeFigureOut">
              <a:rPr lang="en-US"/>
              <a:pPr>
                <a:defRPr/>
              </a:pPr>
              <a:t>6/28/2018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284951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03E49C-1DD8-4CFD-8EB8-C5BF4FDBF870}" type="datetimeFigureOut">
              <a:rPr lang="en-US"/>
              <a:pPr>
                <a:defRPr/>
              </a:pPr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46AAAA2-55F8-40B8-A47F-6DC23C065E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2165350"/>
            <a:ext cx="6822219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Data Mining Medical Device Repair Logs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FBlock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statement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www.fda.gov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850" y="1582310"/>
            <a:ext cx="8509000" cy="47137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FDA currently has two primary adverse event reporting systems: MedSun and MedWatch</a:t>
            </a:r>
          </a:p>
          <a:p>
            <a:r>
              <a:rPr lang="en-US" sz="2000" dirty="0"/>
              <a:t>These systems receive adverse event reports on medical devices from the US and abroad</a:t>
            </a:r>
          </a:p>
          <a:p>
            <a:r>
              <a:rPr lang="en-US" sz="2000" dirty="0"/>
              <a:t>Reports from the clinical community must be proactively sent to FDA (time intensive) – around 45 minutes by a trained reporter</a:t>
            </a:r>
          </a:p>
          <a:p>
            <a:r>
              <a:rPr lang="en-US" sz="2000" dirty="0"/>
              <a:t>What if there was a less time burdensome approach for FDA to receive real-world clinical evidence on medical devices?</a:t>
            </a:r>
          </a:p>
          <a:p>
            <a:endParaRPr lang="en-US" sz="2000" dirty="0"/>
          </a:p>
          <a:p>
            <a:r>
              <a:rPr lang="en-US" sz="2000" dirty="0"/>
              <a:t>This system would be used by analysts at FDA to facilitate discussions with clinicians on medical device problems or can be used to initiate or support a medical device safety device signal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3850" y="1417638"/>
            <a:ext cx="8509000" cy="48783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FDA’s MedSun program has initiated a pilot project to collect medical device repair logs from a subset of its facilities</a:t>
            </a:r>
          </a:p>
          <a:p>
            <a:r>
              <a:rPr lang="en-US" sz="2000" dirty="0"/>
              <a:t>Logs are received on a quarterly basis, and they are not time intensive to upload. They cover repairs on infusion pumps, ventilators, anesthesia systems, and defibrillators</a:t>
            </a:r>
          </a:p>
          <a:p>
            <a:r>
              <a:rPr lang="en-US" sz="2000" dirty="0"/>
              <a:t>This source of real-world device data likely contains potential device safety signals which may otherwise have been unnoticed and unreported</a:t>
            </a:r>
            <a:endParaRPr lang="en-US" altLang="en-US" sz="2000" dirty="0"/>
          </a:p>
          <a:p>
            <a:r>
              <a:rPr lang="en-US" sz="2000" dirty="0"/>
              <a:t>Amassed over 215K repair logs since as early as 2015</a:t>
            </a:r>
            <a:endParaRPr lang="en-US" alt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159736"/>
              </p:ext>
            </p:extLst>
          </p:nvPr>
        </p:nvGraphicFramePr>
        <p:xfrm>
          <a:off x="457199" y="4254393"/>
          <a:ext cx="8229601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264">
                  <a:extLst>
                    <a:ext uri="{9D8B030D-6E8A-4147-A177-3AD203B41FA5}">
                      <a16:colId xmlns:a16="http://schemas.microsoft.com/office/drawing/2014/main" val="1210875797"/>
                    </a:ext>
                  </a:extLst>
                </a:gridCol>
                <a:gridCol w="1070370">
                  <a:extLst>
                    <a:ext uri="{9D8B030D-6E8A-4147-A177-3AD203B41FA5}">
                      <a16:colId xmlns:a16="http://schemas.microsoft.com/office/drawing/2014/main" val="970230490"/>
                    </a:ext>
                  </a:extLst>
                </a:gridCol>
                <a:gridCol w="926748">
                  <a:extLst>
                    <a:ext uri="{9D8B030D-6E8A-4147-A177-3AD203B41FA5}">
                      <a16:colId xmlns:a16="http://schemas.microsoft.com/office/drawing/2014/main" val="484275208"/>
                    </a:ext>
                  </a:extLst>
                </a:gridCol>
                <a:gridCol w="1143691">
                  <a:extLst>
                    <a:ext uri="{9D8B030D-6E8A-4147-A177-3AD203B41FA5}">
                      <a16:colId xmlns:a16="http://schemas.microsoft.com/office/drawing/2014/main" val="2043592831"/>
                    </a:ext>
                  </a:extLst>
                </a:gridCol>
                <a:gridCol w="1696264">
                  <a:extLst>
                    <a:ext uri="{9D8B030D-6E8A-4147-A177-3AD203B41FA5}">
                      <a16:colId xmlns:a16="http://schemas.microsoft.com/office/drawing/2014/main" val="1504749891"/>
                    </a:ext>
                  </a:extLst>
                </a:gridCol>
                <a:gridCol w="1696264">
                  <a:extLst>
                    <a:ext uri="{9D8B030D-6E8A-4147-A177-3AD203B41FA5}">
                      <a16:colId xmlns:a16="http://schemas.microsoft.com/office/drawing/2014/main" val="4052930930"/>
                    </a:ext>
                  </a:extLst>
                </a:gridCol>
              </a:tblGrid>
              <a:tr h="308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Model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Requested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Failure Reason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Reason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Labor Report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795911"/>
                  </a:ext>
                </a:extLst>
              </a:tr>
              <a:tr h="770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ANESTHESIA MACHINE - AESTIVA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AESTIVA/5 7900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1/16/2018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Hardware Failure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Aestiva O2 cell wont calibrate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Found the O2 sensor cable damaged. Replaced cable and calibrated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6369584"/>
                  </a:ext>
                </a:extLst>
              </a:tr>
              <a:tr h="4621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ANESTHESIA MACHINE - AESTIVA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AESTIVA/5 MRI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3/12/2018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Hardware Failure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Anesthesia Unit, </a:t>
                      </a:r>
                      <a:r>
                        <a:rPr lang="en-US" sz="1600" u="none" strike="noStrike" dirty="0" err="1">
                          <a:effectLst/>
                        </a:rPr>
                        <a:t>Aestiva</a:t>
                      </a:r>
                      <a:r>
                        <a:rPr lang="en-US" sz="1600" u="none" strike="noStrike">
                          <a:effectLst/>
                        </a:rPr>
                        <a:t> MRI ABS leaks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Reseated CO2 canister and verified proper operation.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002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99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of interest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9843" y="1749287"/>
            <a:ext cx="811695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Main variable of interest: free text narrative repair descriptions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Work Order problem description / Work Order repair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Any additional information about the device / repair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Device identifiers – we need to know specifically what device has the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Manufacturer name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Brand of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Model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Previous recalls or potential safety signals – these can serve as guides or be used to better train the model</a:t>
            </a:r>
          </a:p>
        </p:txBody>
      </p:sp>
    </p:spTree>
    <p:extLst>
      <p:ext uri="{BB962C8B-B14F-4D97-AF65-F5344CB8AC3E}">
        <p14:creationId xmlns:p14="http://schemas.microsoft.com/office/powerpoint/2010/main" val="373222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9843" y="1749287"/>
            <a:ext cx="8116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we actively receive reports from our collaborates, we are reviewing the logs and flagging any log which represent a potential safety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training set will then be fed into our model to enhance the detection of future potential safety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Our target variable is a log or set of logs that describe potential safety signals</a:t>
            </a:r>
          </a:p>
        </p:txBody>
      </p:sp>
    </p:spTree>
    <p:extLst>
      <p:ext uri="{BB962C8B-B14F-4D97-AF65-F5344CB8AC3E}">
        <p14:creationId xmlns:p14="http://schemas.microsoft.com/office/powerpoint/2010/main" val="268590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9843" y="1749287"/>
            <a:ext cx="81169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our analysis, there is a lot of noise in our data and very few potential signals (routine maintenance)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there any current potential safety signals in our logs?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Significant tradeoffs in any developed model: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Over-training will give us fewer logs but, only tell us what we already know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A wider net will provide too many logs to review </a:t>
            </a:r>
            <a:br>
              <a:rPr lang="en-US" sz="2400" dirty="0"/>
            </a:br>
            <a:r>
              <a:rPr lang="en-US" sz="2400" dirty="0"/>
              <a:t>(all of them?)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We need the model to find previously undetected potential safety signals</a:t>
            </a:r>
          </a:p>
        </p:txBody>
      </p:sp>
    </p:spTree>
    <p:extLst>
      <p:ext uri="{BB962C8B-B14F-4D97-AF65-F5344CB8AC3E}">
        <p14:creationId xmlns:p14="http://schemas.microsoft.com/office/powerpoint/2010/main" val="192652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852" y="1311965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and enhance our current </a:t>
            </a:r>
            <a:r>
              <a:rPr lang="en-US" dirty="0" err="1"/>
              <a:t>XGBoost</a:t>
            </a:r>
            <a:r>
              <a:rPr lang="en-US" dirty="0"/>
              <a:t> model through additional testing and training with current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additional modeling techniques to ensure the capture of the potential safety signals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34111"/>
              </p:ext>
            </p:extLst>
          </p:nvPr>
        </p:nvGraphicFramePr>
        <p:xfrm>
          <a:off x="659292" y="3020240"/>
          <a:ext cx="7825416" cy="3075759"/>
        </p:xfrm>
        <a:graphic>
          <a:graphicData uri="http://schemas.openxmlformats.org/drawingml/2006/table">
            <a:tbl>
              <a:tblPr/>
              <a:tblGrid>
                <a:gridCol w="294865">
                  <a:extLst>
                    <a:ext uri="{9D8B030D-6E8A-4147-A177-3AD203B41FA5}">
                      <a16:colId xmlns:a16="http://schemas.microsoft.com/office/drawing/2014/main" val="2172116150"/>
                    </a:ext>
                  </a:extLst>
                </a:gridCol>
                <a:gridCol w="2400686">
                  <a:extLst>
                    <a:ext uri="{9D8B030D-6E8A-4147-A177-3AD203B41FA5}">
                      <a16:colId xmlns:a16="http://schemas.microsoft.com/office/drawing/2014/main" val="3095179197"/>
                    </a:ext>
                  </a:extLst>
                </a:gridCol>
                <a:gridCol w="569985">
                  <a:extLst>
                    <a:ext uri="{9D8B030D-6E8A-4147-A177-3AD203B41FA5}">
                      <a16:colId xmlns:a16="http://schemas.microsoft.com/office/drawing/2014/main" val="731196922"/>
                    </a:ext>
                  </a:extLst>
                </a:gridCol>
                <a:gridCol w="569985">
                  <a:extLst>
                    <a:ext uri="{9D8B030D-6E8A-4147-A177-3AD203B41FA5}">
                      <a16:colId xmlns:a16="http://schemas.microsoft.com/office/drawing/2014/main" val="635442635"/>
                    </a:ext>
                  </a:extLst>
                </a:gridCol>
                <a:gridCol w="569985">
                  <a:extLst>
                    <a:ext uri="{9D8B030D-6E8A-4147-A177-3AD203B41FA5}">
                      <a16:colId xmlns:a16="http://schemas.microsoft.com/office/drawing/2014/main" val="2962515805"/>
                    </a:ext>
                  </a:extLst>
                </a:gridCol>
                <a:gridCol w="569985">
                  <a:extLst>
                    <a:ext uri="{9D8B030D-6E8A-4147-A177-3AD203B41FA5}">
                      <a16:colId xmlns:a16="http://schemas.microsoft.com/office/drawing/2014/main" val="1491250856"/>
                    </a:ext>
                  </a:extLst>
                </a:gridCol>
                <a:gridCol w="569985">
                  <a:extLst>
                    <a:ext uri="{9D8B030D-6E8A-4147-A177-3AD203B41FA5}">
                      <a16:colId xmlns:a16="http://schemas.microsoft.com/office/drawing/2014/main" val="684776465"/>
                    </a:ext>
                  </a:extLst>
                </a:gridCol>
                <a:gridCol w="569985">
                  <a:extLst>
                    <a:ext uri="{9D8B030D-6E8A-4147-A177-3AD203B41FA5}">
                      <a16:colId xmlns:a16="http://schemas.microsoft.com/office/drawing/2014/main" val="856821"/>
                    </a:ext>
                  </a:extLst>
                </a:gridCol>
                <a:gridCol w="569985">
                  <a:extLst>
                    <a:ext uri="{9D8B030D-6E8A-4147-A177-3AD203B41FA5}">
                      <a16:colId xmlns:a16="http://schemas.microsoft.com/office/drawing/2014/main" val="367933832"/>
                    </a:ext>
                  </a:extLst>
                </a:gridCol>
                <a:gridCol w="569985">
                  <a:extLst>
                    <a:ext uri="{9D8B030D-6E8A-4147-A177-3AD203B41FA5}">
                      <a16:colId xmlns:a16="http://schemas.microsoft.com/office/drawing/2014/main" val="1349803458"/>
                    </a:ext>
                  </a:extLst>
                </a:gridCol>
                <a:gridCol w="569985">
                  <a:extLst>
                    <a:ext uri="{9D8B030D-6E8A-4147-A177-3AD203B41FA5}">
                      <a16:colId xmlns:a16="http://schemas.microsoft.com/office/drawing/2014/main" val="620629075"/>
                    </a:ext>
                  </a:extLst>
                </a:gridCol>
              </a:tblGrid>
              <a:tr h="3365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99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99"/>
                          </a:solidFill>
                          <a:effectLst/>
                          <a:latin typeface="Arial" panose="020B0604020202020204" pitchFamily="34" charset="0"/>
                        </a:rPr>
                        <a:t>Objectives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99"/>
                          </a:solidFill>
                          <a:effectLst/>
                          <a:latin typeface="Arial" panose="020B0604020202020204" pitchFamily="34" charset="0"/>
                        </a:rPr>
                        <a:t>Jul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99"/>
                          </a:solidFill>
                          <a:effectLst/>
                          <a:latin typeface="Arial" panose="020B0604020202020204" pitchFamily="34" charset="0"/>
                        </a:rPr>
                        <a:t>Aug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65506"/>
                  </a:ext>
                </a:extLst>
              </a:tr>
              <a:tr h="336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Evaluate current data as received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966747"/>
                  </a:ext>
                </a:extLst>
              </a:tr>
              <a:tr h="336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Optimize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XGBoost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model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929462"/>
                  </a:ext>
                </a:extLst>
              </a:tr>
              <a:tr h="38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Trained model with 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Q2 2018 logs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003741"/>
                  </a:ext>
                </a:extLst>
              </a:tr>
              <a:tr h="336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Evaluate alternative techniques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730023"/>
                  </a:ext>
                </a:extLst>
              </a:tr>
              <a:tr h="336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Never-Ending Language Learning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763354"/>
                  </a:ext>
                </a:extLst>
              </a:tr>
              <a:tr h="336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K-means / K-medoids clustering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88676"/>
                  </a:ext>
                </a:extLst>
              </a:tr>
              <a:tr h="336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MxNet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524357"/>
                  </a:ext>
                </a:extLst>
              </a:tr>
              <a:tr h="336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Other techniques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04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41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FDA_PP_template</Template>
  <TotalTime>429</TotalTime>
  <Words>525</Words>
  <Application>Microsoft Office PowerPoint</Application>
  <PresentationFormat>On-screen Show (4:3)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</vt:lpstr>
      <vt:lpstr>Wingdings</vt:lpstr>
      <vt:lpstr>Office Theme</vt:lpstr>
      <vt:lpstr>PowerPoint Presentation</vt:lpstr>
      <vt:lpstr>Problem statement</vt:lpstr>
      <vt:lpstr>Dataset</vt:lpstr>
      <vt:lpstr>Variables of interest</vt:lpstr>
      <vt:lpstr>Supervised Approach</vt:lpstr>
      <vt:lpstr>Challenges</vt:lpstr>
      <vt:lpstr>Plan of Action</vt:lpstr>
      <vt:lpstr>PowerPoint Presentation</vt:lpstr>
    </vt:vector>
  </TitlesOfParts>
  <Company>Sensis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Block, Frank</dc:creator>
  <cp:lastModifiedBy>Block, Frank</cp:lastModifiedBy>
  <cp:revision>15</cp:revision>
  <dcterms:created xsi:type="dcterms:W3CDTF">2018-06-26T18:28:35Z</dcterms:created>
  <dcterms:modified xsi:type="dcterms:W3CDTF">2018-06-28T16:06:55Z</dcterms:modified>
</cp:coreProperties>
</file>