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11"/>
  </p:notesMasterIdLst>
  <p:handoutMasterIdLst>
    <p:handoutMasterId r:id="rId12"/>
  </p:handoutMasterIdLst>
  <p:sldIdLst>
    <p:sldId id="355" r:id="rId3"/>
    <p:sldId id="354" r:id="rId4"/>
    <p:sldId id="435" r:id="rId5"/>
    <p:sldId id="436" r:id="rId6"/>
    <p:sldId id="439" r:id="rId7"/>
    <p:sldId id="440" r:id="rId8"/>
    <p:sldId id="441" r:id="rId9"/>
    <p:sldId id="434"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Shields, Antonio" initials="DA" lastIdx="16" clrIdx="0">
    <p:extLst>
      <p:ext uri="{19B8F6BF-5375-455C-9EA6-DF929625EA0E}">
        <p15:presenceInfo xmlns:p15="http://schemas.microsoft.com/office/powerpoint/2012/main" userId="S-1-5-21-2076772084-2121690230-1399616324-48926" providerId="AD"/>
      </p:ext>
    </p:extLst>
  </p:cmAuthor>
  <p:cmAuthor id="2" name="Glenn, Sean" initials="GS" lastIdx="21" clrIdx="1">
    <p:extLst>
      <p:ext uri="{19B8F6BF-5375-455C-9EA6-DF929625EA0E}">
        <p15:presenceInfo xmlns:p15="http://schemas.microsoft.com/office/powerpoint/2012/main" userId="S-1-5-21-2076772084-2121690230-1399616324-41113" providerId="AD"/>
      </p:ext>
    </p:extLst>
  </p:cmAuthor>
  <p:cmAuthor id="3" name="Monica Jessup" initials="MJ" lastIdx="11" clrIdx="2">
    <p:extLst>
      <p:ext uri="{19B8F6BF-5375-455C-9EA6-DF929625EA0E}">
        <p15:presenceInfo xmlns:p15="http://schemas.microsoft.com/office/powerpoint/2012/main" userId="S-1-5-21-4095628063-3556742122-3606576086-160764" providerId="AD"/>
      </p:ext>
    </p:extLst>
  </p:cmAuthor>
  <p:cmAuthor id="4" name="Jacquelyne Ivery" initials="JTI" lastIdx="6" clrIdx="3">
    <p:extLst>
      <p:ext uri="{19B8F6BF-5375-455C-9EA6-DF929625EA0E}">
        <p15:presenceInfo xmlns:p15="http://schemas.microsoft.com/office/powerpoint/2012/main" userId="Jacquelyne Ive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snapToGrid="0">
      <p:cViewPr varScale="1">
        <p:scale>
          <a:sx n="116" d="100"/>
          <a:sy n="116" d="100"/>
        </p:scale>
        <p:origin x="216" y="108"/>
      </p:cViewPr>
      <p:guideLst>
        <p:guide orient="horz" pos="228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5EBC1D3-D4F5-41FC-848C-AB7E98EBF793}" type="datetimeFigureOut">
              <a:rPr lang="en-US" smtClean="0"/>
              <a:t>08/02/2018</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8152B3E-E754-4723-BE25-EBE589A77123}" type="slidenum">
              <a:rPr lang="en-US" smtClean="0"/>
              <a:t>‹#›</a:t>
            </a:fld>
            <a:endParaRPr lang="en-US" dirty="0"/>
          </a:p>
        </p:txBody>
      </p:sp>
    </p:spTree>
    <p:extLst>
      <p:ext uri="{BB962C8B-B14F-4D97-AF65-F5344CB8AC3E}">
        <p14:creationId xmlns:p14="http://schemas.microsoft.com/office/powerpoint/2010/main" val="210199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53BF840-7351-4042-859B-70644965FCCB}" type="datetimeFigureOut">
              <a:rPr lang="en-US" smtClean="0"/>
              <a:t>08/02/2018</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0789D4-997E-40A6-9E27-BF54723968DA}" type="slidenum">
              <a:rPr lang="en-US" smtClean="0"/>
              <a:t>‹#›</a:t>
            </a:fld>
            <a:endParaRPr lang="en-US" dirty="0"/>
          </a:p>
        </p:txBody>
      </p:sp>
    </p:spTree>
    <p:extLst>
      <p:ext uri="{BB962C8B-B14F-4D97-AF65-F5344CB8AC3E}">
        <p14:creationId xmlns:p14="http://schemas.microsoft.com/office/powerpoint/2010/main" val="73491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35584-BCF5-481B-8726-9852BBC6C236}"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95719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35584-BCF5-481B-8726-9852BBC6C23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1891408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descr="bk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901" y="3148262"/>
            <a:ext cx="9656064" cy="3650410"/>
          </a:xfrm>
          <a:prstGeom prst="rect">
            <a:avLst/>
          </a:prstGeom>
        </p:spPr>
      </p:pic>
      <p:sp>
        <p:nvSpPr>
          <p:cNvPr id="2" name="Title 1"/>
          <p:cNvSpPr>
            <a:spLocks noGrp="1"/>
          </p:cNvSpPr>
          <p:nvPr>
            <p:ph type="ctrTitle"/>
          </p:nvPr>
        </p:nvSpPr>
        <p:spPr>
          <a:xfrm>
            <a:off x="107837" y="1527524"/>
            <a:ext cx="11986128" cy="1527160"/>
          </a:xfrm>
          <a:prstGeom prst="rect">
            <a:avLst/>
          </a:prstGeom>
          <a:solidFill>
            <a:srgbClr val="F2CD07"/>
          </a:solidFill>
          <a:effectLst/>
        </p:spPr>
        <p:txBody>
          <a:bodyPr/>
          <a:lstStyle>
            <a:lvl1pPr>
              <a:defRPr>
                <a:solidFill>
                  <a:schemeClr val="tx2">
                    <a:lumMod val="7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8604720" y="5230930"/>
            <a:ext cx="2844800" cy="365125"/>
          </a:xfrm>
          <a:prstGeom prst="rect">
            <a:avLst/>
          </a:prstGeom>
        </p:spPr>
        <p:txBody>
          <a:bodyPr/>
          <a:lstStyle>
            <a:lvl1pPr algn="ctr">
              <a:defRPr/>
            </a:lvl1pPr>
          </a:lstStyle>
          <a:p>
            <a:pPr defTabSz="457200"/>
            <a:r>
              <a:rPr lang="en-US" dirty="0" smtClean="0">
                <a:solidFill>
                  <a:prstClr val="black"/>
                </a:solidFill>
              </a:rPr>
              <a:t>11/16/2017</a:t>
            </a:r>
            <a:endParaRPr lang="en-US" dirty="0">
              <a:solidFill>
                <a:prstClr val="black"/>
              </a:solidFill>
            </a:endParaRPr>
          </a:p>
        </p:txBody>
      </p:sp>
      <p:sp>
        <p:nvSpPr>
          <p:cNvPr id="6" name="Slide Number Placeholder 5"/>
          <p:cNvSpPr>
            <a:spLocks noGrp="1"/>
          </p:cNvSpPr>
          <p:nvPr>
            <p:ph type="sldNum" sz="quarter" idx="12"/>
          </p:nvPr>
        </p:nvSpPr>
        <p:spPr>
          <a:xfrm>
            <a:off x="107839" y="6461428"/>
            <a:ext cx="664856"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
        <p:nvSpPr>
          <p:cNvPr id="16" name="Text Placeholder 15"/>
          <p:cNvSpPr>
            <a:spLocks noGrp="1"/>
          </p:cNvSpPr>
          <p:nvPr>
            <p:ph type="body" sz="quarter" idx="13" hasCustomPrompt="1"/>
          </p:nvPr>
        </p:nvSpPr>
        <p:spPr>
          <a:xfrm>
            <a:off x="3591985" y="3604419"/>
            <a:ext cx="7876116" cy="1604963"/>
          </a:xfrm>
        </p:spPr>
        <p:txBody>
          <a:bodyPr/>
          <a:lstStyle>
            <a:lvl1pPr marL="0" indent="0" algn="r">
              <a:buNone/>
              <a:defRPr sz="2800" b="1"/>
            </a:lvl1pPr>
            <a:lvl2pPr>
              <a:defRPr sz="2400"/>
            </a:lvl2pPr>
          </a:lstStyle>
          <a:p>
            <a:pPr marL="0" indent="0" algn="r">
              <a:buNone/>
            </a:pPr>
            <a:r>
              <a:rPr lang="en-US" dirty="0" smtClean="0">
                <a:solidFill>
                  <a:schemeClr val="bg1"/>
                </a:solidFill>
                <a:latin typeface="Myriad Pro" charset="0"/>
                <a:ea typeface="ＭＳ Ｐゴシック" charset="0"/>
                <a:cs typeface="ＭＳ Ｐゴシック" charset="0"/>
              </a:rPr>
              <a:t>Enter Name of Subtitle</a:t>
            </a:r>
          </a:p>
          <a:p>
            <a:pPr marL="400050" lvl="1" indent="0" algn="r">
              <a:buNone/>
            </a:pPr>
            <a:r>
              <a:rPr lang="en-US" dirty="0" smtClean="0">
                <a:solidFill>
                  <a:schemeClr val="bg1"/>
                </a:solidFill>
                <a:latin typeface="Myriad Pro" charset="0"/>
                <a:ea typeface="ＭＳ Ｐゴシック" charset="0"/>
                <a:cs typeface="ＭＳ Ｐゴシック" charset="0"/>
              </a:rPr>
              <a:t>Centers for Medicare &amp; Medicaid Services</a:t>
            </a:r>
            <a:endParaRPr lang="en-US" dirty="0">
              <a:solidFill>
                <a:schemeClr val="bg1"/>
              </a:solidFill>
              <a:latin typeface="Myriad Pro" charset="0"/>
              <a:ea typeface="ＭＳ Ｐゴシック" charset="0"/>
              <a:cs typeface="ＭＳ Ｐゴシック" charset="0"/>
            </a:endParaRPr>
          </a:p>
        </p:txBody>
      </p:sp>
      <p:pic>
        <p:nvPicPr>
          <p:cNvPr id="14" name="Picture 13" descr="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3" y="3148262"/>
            <a:ext cx="2217109" cy="1147680"/>
          </a:xfrm>
          <a:prstGeom prst="rect">
            <a:avLst/>
          </a:prstGeom>
          <a:effectLst>
            <a:outerShdw blurRad="50800" dist="38100" dir="2700000" sx="49000" sy="49000" algn="tl" rotWithShape="0">
              <a:srgbClr val="000000">
                <a:alpha val="43000"/>
              </a:srgbClr>
            </a:outerShdw>
          </a:effectLst>
        </p:spPr>
      </p:pic>
      <p:pic>
        <p:nvPicPr>
          <p:cNvPr id="17" name="Picture 16" descr="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23" y="4406900"/>
            <a:ext cx="2217109" cy="1147680"/>
          </a:xfrm>
          <a:prstGeom prst="rect">
            <a:avLst/>
          </a:prstGeom>
          <a:effectLst>
            <a:outerShdw blurRad="50800" dist="38100" dir="2700000" sx="49000" sy="49000" algn="tl" rotWithShape="0">
              <a:srgbClr val="000000">
                <a:alpha val="43000"/>
              </a:srgbClr>
            </a:outerShdw>
          </a:effectLst>
        </p:spPr>
      </p:pic>
      <p:pic>
        <p:nvPicPr>
          <p:cNvPr id="18" name="Picture 17" descr="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23" y="5650992"/>
            <a:ext cx="2217109" cy="1147680"/>
          </a:xfrm>
          <a:prstGeom prst="rect">
            <a:avLst/>
          </a:prstGeom>
          <a:effectLst>
            <a:outerShdw blurRad="50800" dist="38100" dir="2700000" sx="49000" sy="49000" algn="tl" rotWithShape="0">
              <a:srgbClr val="000000">
                <a:alpha val="43000"/>
              </a:srgbClr>
            </a:outerShdw>
          </a:effectLst>
        </p:spPr>
      </p:pic>
      <p:sp>
        <p:nvSpPr>
          <p:cNvPr id="10" name="TextBox 9"/>
          <p:cNvSpPr txBox="1"/>
          <p:nvPr/>
        </p:nvSpPr>
        <p:spPr>
          <a:xfrm>
            <a:off x="2437902" y="6151230"/>
            <a:ext cx="9754100" cy="553998"/>
          </a:xfrm>
          <a:prstGeom prst="rect">
            <a:avLst/>
          </a:prstGeom>
          <a:noFill/>
        </p:spPr>
        <p:txBody>
          <a:bodyPr wrap="square" rtlCol="0">
            <a:spAutoFit/>
          </a:bodyPr>
          <a:lstStyle/>
          <a:p>
            <a:pPr algn="ctr"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5632019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4"/>
          <p:cNvSpPr>
            <a:spLocks noGrp="1"/>
          </p:cNvSpPr>
          <p:nvPr>
            <p:ph type="title"/>
          </p:nvPr>
        </p:nvSpPr>
        <p:spPr>
          <a:xfrm>
            <a:off x="0" y="0"/>
            <a:ext cx="12192000" cy="1417638"/>
          </a:xfrm>
          <a:prstGeom prst="rect">
            <a:avLst/>
          </a:prstGeom>
          <a:solidFill>
            <a:srgbClr val="0D4C97"/>
          </a:solidFill>
        </p:spPr>
        <p:txBody>
          <a:bodyPr vert="horz" lIns="91440" tIns="45720" rIns="91440" bIns="45720" rtlCol="0" anchor="ctr">
            <a:normAutofit/>
          </a:bodyPr>
          <a:lstStyle/>
          <a:p>
            <a:r>
              <a:rPr lang="en-US" smtClean="0"/>
              <a:t>Click to edit Master title style</a:t>
            </a:r>
            <a:endParaRPr lang="en-US"/>
          </a:p>
        </p:txBody>
      </p:sp>
      <p:sp>
        <p:nvSpPr>
          <p:cNvPr id="5"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
        <p:nvSpPr>
          <p:cNvPr id="6" name="TextBox 5"/>
          <p:cNvSpPr txBox="1"/>
          <p:nvPr/>
        </p:nvSpPr>
        <p:spPr>
          <a:xfrm>
            <a:off x="0" y="6222480"/>
            <a:ext cx="11431979" cy="400110"/>
          </a:xfrm>
          <a:prstGeom prst="rect">
            <a:avLst/>
          </a:prstGeom>
          <a:noFill/>
        </p:spPr>
        <p:txBody>
          <a:bodyPr wrap="square" rtlCol="0">
            <a:spAutoFit/>
          </a:bodyPr>
          <a:lstStyle/>
          <a:p>
            <a:pPr algn="just"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33918744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
        <p:nvSpPr>
          <p:cNvPr id="6" name="TextBox 5"/>
          <p:cNvSpPr txBox="1"/>
          <p:nvPr/>
        </p:nvSpPr>
        <p:spPr>
          <a:xfrm>
            <a:off x="0" y="6222480"/>
            <a:ext cx="11431979" cy="400110"/>
          </a:xfrm>
          <a:prstGeom prst="rect">
            <a:avLst/>
          </a:prstGeom>
          <a:noFill/>
        </p:spPr>
        <p:txBody>
          <a:bodyPr wrap="square" rtlCol="0">
            <a:spAutoFit/>
          </a:bodyPr>
          <a:lstStyle/>
          <a:p>
            <a:pPr algn="ctr"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338907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63215" y="6467117"/>
            <a:ext cx="2844800" cy="365125"/>
          </a:xfrm>
          <a:prstGeom prst="rect">
            <a:avLst/>
          </a:prstGeom>
        </p:spPr>
        <p:txBody>
          <a:bodyPr/>
          <a:lstStyle>
            <a:lvl1pPr>
              <a:defRPr>
                <a:solidFill>
                  <a:schemeClr val="tx1"/>
                </a:solidFill>
              </a:defRPr>
            </a:lvl1pPr>
          </a:lstStyle>
          <a:p>
            <a:pPr defTabSz="457200"/>
            <a:r>
              <a:rPr lang="en-US" dirty="0" smtClean="0">
                <a:solidFill>
                  <a:prstClr val="black"/>
                </a:solidFill>
              </a:rPr>
              <a:t>11/16/2017</a:t>
            </a:r>
            <a:endParaRPr lang="en-US" dirty="0">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defTabSz="457200"/>
            <a:r>
              <a:rPr lang="en-US" dirty="0" smtClean="0">
                <a:solidFill>
                  <a:prstClr val="black"/>
                </a:solidFill>
              </a:rPr>
              <a:t>CLOSE HOLD—DO NOT SHARE</a:t>
            </a:r>
            <a:endParaRPr lang="en-US" dirty="0">
              <a:solidFill>
                <a:prstClr val="black"/>
              </a:solidFill>
            </a:endParaRPr>
          </a:p>
        </p:txBody>
      </p:sp>
      <p:sp>
        <p:nvSpPr>
          <p:cNvPr id="7" name="Slide Number Placeholder 6"/>
          <p:cNvSpPr>
            <a:spLocks noGrp="1"/>
          </p:cNvSpPr>
          <p:nvPr>
            <p:ph type="sldNum" sz="quarter" idx="12"/>
          </p:nvPr>
        </p:nvSpPr>
        <p:spPr>
          <a:xfrm>
            <a:off x="107839" y="6461428"/>
            <a:ext cx="664856" cy="365125"/>
          </a:xfrm>
          <a:prstGeom prst="rect">
            <a:avLst/>
          </a:prstGeom>
        </p:spPr>
        <p:txBody>
          <a:bodyPr/>
          <a:lstStyle>
            <a:lvl1pPr>
              <a:defRPr>
                <a:solidFill>
                  <a:schemeClr val="tx1"/>
                </a:solidFill>
              </a:defRPr>
            </a:lvl1p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70770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7735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31711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67735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31711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63215" y="6467117"/>
            <a:ext cx="2844800" cy="365125"/>
          </a:xfrm>
          <a:prstGeom prst="rect">
            <a:avLst/>
          </a:prstGeom>
        </p:spPr>
        <p:txBody>
          <a:bodyPr/>
          <a:lstStyle/>
          <a:p>
            <a:pPr defTabSz="457200"/>
            <a:r>
              <a:rPr lang="en-US" dirty="0" smtClean="0">
                <a:solidFill>
                  <a:prstClr val="black"/>
                </a:solidFill>
              </a:rPr>
              <a:t>11/16/2017</a:t>
            </a:r>
            <a:endParaRPr lang="en-US" dirty="0">
              <a:solidFill>
                <a:prstClr val="black"/>
              </a:solidFill>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pPr defTabSz="457200"/>
            <a:r>
              <a:rPr lang="en-US" dirty="0" smtClean="0">
                <a:solidFill>
                  <a:prstClr val="black"/>
                </a:solidFill>
              </a:rPr>
              <a:t>CLOSE HOLD—DO NOT SHARE</a:t>
            </a:r>
            <a:endParaRPr lang="en-US" dirty="0">
              <a:solidFill>
                <a:prstClr val="black"/>
              </a:solidFill>
            </a:endParaRPr>
          </a:p>
        </p:txBody>
      </p:sp>
      <p:sp>
        <p:nvSpPr>
          <p:cNvPr id="9" name="Slide Number Placeholder 8"/>
          <p:cNvSpPr>
            <a:spLocks noGrp="1"/>
          </p:cNvSpPr>
          <p:nvPr>
            <p:ph type="sldNum" sz="quarter" idx="12"/>
          </p:nvPr>
        </p:nvSpPr>
        <p:spPr>
          <a:xfrm>
            <a:off x="107839" y="6461428"/>
            <a:ext cx="664856"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44315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4" name="Straight Connector 3"/>
          <p:cNvCxnSpPr/>
          <p:nvPr/>
        </p:nvCxnSpPr>
        <p:spPr>
          <a:xfrm>
            <a:off x="-16" y="663217"/>
            <a:ext cx="12192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0" y="1"/>
            <a:ext cx="12192000" cy="663191"/>
          </a:xfrm>
        </p:spPr>
        <p:txBody>
          <a:bodyPr>
            <a:normAutofit/>
          </a:bodyPr>
          <a:lstStyle>
            <a:lvl1pPr>
              <a:defRPr sz="3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3765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67515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MS content2">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1417638"/>
          </a:xfrm>
          <a:prstGeom prst="rect">
            <a:avLst/>
          </a:prstGeom>
          <a:solidFill>
            <a:srgbClr val="084A9C"/>
          </a:solidFill>
          <a:effectLst>
            <a:outerShdw dist="76200" dir="5640000" algn="tl" rotWithShape="0">
              <a:srgbClr val="FFD004"/>
            </a:outerShdw>
          </a:effectLst>
        </p:spPr>
        <p:txBody>
          <a:bodyPr/>
          <a:lstStyle>
            <a:lvl1pPr>
              <a:defRPr>
                <a:solidFill>
                  <a:schemeClr val="bg1"/>
                </a:solidFill>
              </a:defRPr>
            </a:lvl1pPr>
          </a:lstStyle>
          <a:p>
            <a:r>
              <a:rPr lang="en-US" smtClean="0"/>
              <a:t>Click to edit Master title style</a:t>
            </a:r>
            <a:endParaRPr lang="en-US" dirty="0"/>
          </a:p>
        </p:txBody>
      </p:sp>
      <p:sp>
        <p:nvSpPr>
          <p:cNvPr id="6" name="Content Placeholder 2"/>
          <p:cNvSpPr>
            <a:spLocks noGrp="1"/>
          </p:cNvSpPr>
          <p:nvPr>
            <p:ph idx="1"/>
          </p:nvPr>
        </p:nvSpPr>
        <p:spPr>
          <a:xfrm>
            <a:off x="609600" y="1828801"/>
            <a:ext cx="10972800"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753600" y="6224741"/>
            <a:ext cx="1930400" cy="499135"/>
          </a:xfrm>
          <a:prstGeom prst="rect">
            <a:avLst/>
          </a:prstGeom>
        </p:spPr>
      </p:pic>
      <p:sp>
        <p:nvSpPr>
          <p:cNvPr id="7" name="Rectangle 6"/>
          <p:cNvSpPr/>
          <p:nvPr/>
        </p:nvSpPr>
        <p:spPr>
          <a:xfrm>
            <a:off x="248062" y="6248401"/>
            <a:ext cx="8761351" cy="584775"/>
          </a:xfrm>
          <a:prstGeom prst="rect">
            <a:avLst/>
          </a:prstGeom>
        </p:spPr>
        <p:txBody>
          <a:bodyPr wrap="square">
            <a:spAutoFit/>
          </a:bodyPr>
          <a:lstStyle/>
          <a:p>
            <a:pPr defTabSz="457200" fontAlgn="base">
              <a:spcBef>
                <a:spcPct val="0"/>
              </a:spcBef>
              <a:spcAft>
                <a:spcPct val="0"/>
              </a:spcAft>
              <a:defRPr/>
            </a:pPr>
            <a:r>
              <a:rPr lang="en-US" sz="800" dirty="0" smtClean="0">
                <a:solidFill>
                  <a:prstClr val="black"/>
                </a:solidFill>
                <a:latin typeface="Arial" charset="0"/>
                <a:ea typeface="ＭＳ Ｐゴシック" pitchFamily="34" charset="-128"/>
              </a:rPr>
              <a:t>DRAFT – 1/2/14</a:t>
            </a:r>
          </a:p>
          <a:p>
            <a:pPr defTabSz="457200" fontAlgn="base">
              <a:spcBef>
                <a:spcPct val="0"/>
              </a:spcBef>
              <a:spcAft>
                <a:spcPct val="0"/>
              </a:spcAft>
              <a:defRPr/>
            </a:pPr>
            <a:r>
              <a:rPr lang="en-US" sz="800" dirty="0" smtClean="0">
                <a:solidFill>
                  <a:prstClr val="black"/>
                </a:solidFill>
                <a:latin typeface="Arial" charset="0"/>
                <a:ea typeface="ＭＳ Ｐゴシック" pitchFamily="34" charset="-128"/>
              </a:rPr>
              <a:t>INFORMATION NOT RELEASABLE TO THE PUBLIC UNLESS AUTHORIZED BY LAW: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313915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4"/>
          <p:cNvSpPr>
            <a:spLocks noGrp="1"/>
          </p:cNvSpPr>
          <p:nvPr>
            <p:ph type="title"/>
          </p:nvPr>
        </p:nvSpPr>
        <p:spPr>
          <a:xfrm>
            <a:off x="0" y="0"/>
            <a:ext cx="12192000" cy="1417638"/>
          </a:xfrm>
          <a:prstGeom prst="rect">
            <a:avLst/>
          </a:prstGeom>
          <a:solidFill>
            <a:srgbClr val="0D4C97"/>
          </a:solidFill>
        </p:spPr>
        <p:txBody>
          <a:bodyPr vert="horz" lIns="91440" tIns="45720" rIns="91440" bIns="45720" rtlCol="0" anchor="ctr">
            <a:normAutofit/>
          </a:bodyPr>
          <a:lstStyle/>
          <a:p>
            <a:r>
              <a:rPr lang="en-US" smtClean="0"/>
              <a:t>Click to edit Master title style</a:t>
            </a:r>
            <a:endParaRPr lang="en-US"/>
          </a:p>
        </p:txBody>
      </p:sp>
      <p:sp>
        <p:nvSpPr>
          <p:cNvPr id="5"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
        <p:nvSpPr>
          <p:cNvPr id="6" name="TextBox 5"/>
          <p:cNvSpPr txBox="1"/>
          <p:nvPr/>
        </p:nvSpPr>
        <p:spPr>
          <a:xfrm>
            <a:off x="0" y="6222480"/>
            <a:ext cx="11431979" cy="400110"/>
          </a:xfrm>
          <a:prstGeom prst="rect">
            <a:avLst/>
          </a:prstGeom>
          <a:noFill/>
        </p:spPr>
        <p:txBody>
          <a:bodyPr wrap="square" rtlCol="0">
            <a:spAutoFit/>
          </a:bodyPr>
          <a:lstStyle/>
          <a:p>
            <a:pPr algn="just"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5841998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
        <p:nvSpPr>
          <p:cNvPr id="6" name="TextBox 5"/>
          <p:cNvSpPr txBox="1"/>
          <p:nvPr/>
        </p:nvSpPr>
        <p:spPr>
          <a:xfrm>
            <a:off x="0" y="6222480"/>
            <a:ext cx="11431979" cy="400110"/>
          </a:xfrm>
          <a:prstGeom prst="rect">
            <a:avLst/>
          </a:prstGeom>
          <a:noFill/>
        </p:spPr>
        <p:txBody>
          <a:bodyPr wrap="square" rtlCol="0">
            <a:spAutoFit/>
          </a:bodyPr>
          <a:lstStyle/>
          <a:p>
            <a:pPr algn="ctr"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44246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63215" y="6467117"/>
            <a:ext cx="2844800" cy="365125"/>
          </a:xfrm>
          <a:prstGeom prst="rect">
            <a:avLst/>
          </a:prstGeom>
        </p:spPr>
        <p:txBody>
          <a:bodyPr/>
          <a:lstStyle>
            <a:lvl1pPr>
              <a:defRPr>
                <a:solidFill>
                  <a:schemeClr val="tx1"/>
                </a:solidFill>
              </a:defRPr>
            </a:lvl1pPr>
          </a:lstStyle>
          <a:p>
            <a:pPr defTabSz="457200"/>
            <a:r>
              <a:rPr lang="en-US" dirty="0" smtClean="0">
                <a:solidFill>
                  <a:prstClr val="black"/>
                </a:solidFill>
              </a:rPr>
              <a:t>11/16/2017</a:t>
            </a:r>
            <a:endParaRPr lang="en-US" dirty="0">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defTabSz="457200"/>
            <a:r>
              <a:rPr lang="en-US" dirty="0" smtClean="0">
                <a:solidFill>
                  <a:prstClr val="black"/>
                </a:solidFill>
              </a:rPr>
              <a:t>CLOSE HOLD—DO NOT SHARE</a:t>
            </a:r>
            <a:endParaRPr lang="en-US" dirty="0">
              <a:solidFill>
                <a:prstClr val="black"/>
              </a:solidFill>
            </a:endParaRPr>
          </a:p>
        </p:txBody>
      </p:sp>
      <p:sp>
        <p:nvSpPr>
          <p:cNvPr id="7" name="Slide Number Placeholder 6"/>
          <p:cNvSpPr>
            <a:spLocks noGrp="1"/>
          </p:cNvSpPr>
          <p:nvPr>
            <p:ph type="sldNum" sz="quarter" idx="12"/>
          </p:nvPr>
        </p:nvSpPr>
        <p:spPr>
          <a:xfrm>
            <a:off x="107839" y="6461428"/>
            <a:ext cx="664856" cy="365125"/>
          </a:xfrm>
          <a:prstGeom prst="rect">
            <a:avLst/>
          </a:prstGeom>
        </p:spPr>
        <p:txBody>
          <a:bodyPr/>
          <a:lstStyle>
            <a:lvl1pPr>
              <a:defRPr>
                <a:solidFill>
                  <a:schemeClr val="tx1"/>
                </a:solidFill>
              </a:defRPr>
            </a:lvl1p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4547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7735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31711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67735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31711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63215" y="6467117"/>
            <a:ext cx="2844800" cy="365125"/>
          </a:xfrm>
          <a:prstGeom prst="rect">
            <a:avLst/>
          </a:prstGeom>
        </p:spPr>
        <p:txBody>
          <a:bodyPr/>
          <a:lstStyle/>
          <a:p>
            <a:pPr defTabSz="457200"/>
            <a:r>
              <a:rPr lang="en-US" dirty="0" smtClean="0">
                <a:solidFill>
                  <a:prstClr val="black"/>
                </a:solidFill>
              </a:rPr>
              <a:t>11/16/2017</a:t>
            </a:r>
            <a:endParaRPr lang="en-US" dirty="0">
              <a:solidFill>
                <a:prstClr val="black"/>
              </a:solidFill>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pPr defTabSz="457200"/>
            <a:r>
              <a:rPr lang="en-US" dirty="0" smtClean="0">
                <a:solidFill>
                  <a:prstClr val="black"/>
                </a:solidFill>
              </a:rPr>
              <a:t>CLOSE HOLD—DO NOT SHARE</a:t>
            </a:r>
            <a:endParaRPr lang="en-US" dirty="0">
              <a:solidFill>
                <a:prstClr val="black"/>
              </a:solidFill>
            </a:endParaRPr>
          </a:p>
        </p:txBody>
      </p:sp>
      <p:sp>
        <p:nvSpPr>
          <p:cNvPr id="9" name="Slide Number Placeholder 8"/>
          <p:cNvSpPr>
            <a:spLocks noGrp="1"/>
          </p:cNvSpPr>
          <p:nvPr>
            <p:ph type="sldNum" sz="quarter" idx="12"/>
          </p:nvPr>
        </p:nvSpPr>
        <p:spPr>
          <a:xfrm>
            <a:off x="107839" y="6461428"/>
            <a:ext cx="664856"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473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4" name="Straight Connector 3"/>
          <p:cNvCxnSpPr/>
          <p:nvPr/>
        </p:nvCxnSpPr>
        <p:spPr>
          <a:xfrm>
            <a:off x="-16" y="663217"/>
            <a:ext cx="12192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0" y="1"/>
            <a:ext cx="12192000" cy="663191"/>
          </a:xfrm>
        </p:spPr>
        <p:txBody>
          <a:bodyPr>
            <a:normAutofit/>
          </a:bodyPr>
          <a:lstStyle>
            <a:lvl1pPr>
              <a:defRPr sz="3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1244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9478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MS content2">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1417638"/>
          </a:xfrm>
          <a:prstGeom prst="rect">
            <a:avLst/>
          </a:prstGeom>
          <a:solidFill>
            <a:srgbClr val="084A9C"/>
          </a:solidFill>
          <a:effectLst>
            <a:outerShdw dist="76200" dir="5640000" algn="tl" rotWithShape="0">
              <a:srgbClr val="FFD004"/>
            </a:outerShdw>
          </a:effectLst>
        </p:spPr>
        <p:txBody>
          <a:bodyPr/>
          <a:lstStyle>
            <a:lvl1pPr>
              <a:defRPr>
                <a:solidFill>
                  <a:schemeClr val="bg1"/>
                </a:solidFill>
              </a:defRPr>
            </a:lvl1pPr>
          </a:lstStyle>
          <a:p>
            <a:r>
              <a:rPr lang="en-US" smtClean="0"/>
              <a:t>Click to edit Master title style</a:t>
            </a:r>
            <a:endParaRPr lang="en-US" dirty="0"/>
          </a:p>
        </p:txBody>
      </p:sp>
      <p:sp>
        <p:nvSpPr>
          <p:cNvPr id="6" name="Content Placeholder 2"/>
          <p:cNvSpPr>
            <a:spLocks noGrp="1"/>
          </p:cNvSpPr>
          <p:nvPr>
            <p:ph idx="1"/>
          </p:nvPr>
        </p:nvSpPr>
        <p:spPr>
          <a:xfrm>
            <a:off x="609600" y="1828801"/>
            <a:ext cx="10972800"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753600" y="6224741"/>
            <a:ext cx="1930400" cy="499135"/>
          </a:xfrm>
          <a:prstGeom prst="rect">
            <a:avLst/>
          </a:prstGeom>
        </p:spPr>
      </p:pic>
      <p:sp>
        <p:nvSpPr>
          <p:cNvPr id="7" name="Rectangle 6"/>
          <p:cNvSpPr/>
          <p:nvPr/>
        </p:nvSpPr>
        <p:spPr>
          <a:xfrm>
            <a:off x="248062" y="6248401"/>
            <a:ext cx="8761351" cy="584775"/>
          </a:xfrm>
          <a:prstGeom prst="rect">
            <a:avLst/>
          </a:prstGeom>
        </p:spPr>
        <p:txBody>
          <a:bodyPr wrap="square">
            <a:spAutoFit/>
          </a:bodyPr>
          <a:lstStyle/>
          <a:p>
            <a:pPr defTabSz="457200" fontAlgn="base">
              <a:spcBef>
                <a:spcPct val="0"/>
              </a:spcBef>
              <a:spcAft>
                <a:spcPct val="0"/>
              </a:spcAft>
              <a:defRPr/>
            </a:pPr>
            <a:r>
              <a:rPr lang="en-US" sz="800" dirty="0" smtClean="0">
                <a:solidFill>
                  <a:prstClr val="black"/>
                </a:solidFill>
                <a:latin typeface="Arial" charset="0"/>
                <a:ea typeface="ＭＳ Ｐゴシック" pitchFamily="34" charset="-128"/>
              </a:rPr>
              <a:t>DRAFT – 1/2/14</a:t>
            </a:r>
          </a:p>
          <a:p>
            <a:pPr defTabSz="457200" fontAlgn="base">
              <a:spcBef>
                <a:spcPct val="0"/>
              </a:spcBef>
              <a:spcAft>
                <a:spcPct val="0"/>
              </a:spcAft>
              <a:defRPr/>
            </a:pPr>
            <a:r>
              <a:rPr lang="en-US" sz="800" dirty="0" smtClean="0">
                <a:solidFill>
                  <a:prstClr val="black"/>
                </a:solidFill>
                <a:latin typeface="Arial" charset="0"/>
                <a:ea typeface="ＭＳ Ｐゴシック" pitchFamily="34" charset="-128"/>
              </a:rPr>
              <a:t>INFORMATION NOT RELEASABLE TO THE PUBLIC UNLESS AUTHORIZED BY LAW: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182235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descr="bk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901" y="3148262"/>
            <a:ext cx="9656064" cy="3650410"/>
          </a:xfrm>
          <a:prstGeom prst="rect">
            <a:avLst/>
          </a:prstGeom>
        </p:spPr>
      </p:pic>
      <p:sp>
        <p:nvSpPr>
          <p:cNvPr id="2" name="Title 1"/>
          <p:cNvSpPr>
            <a:spLocks noGrp="1"/>
          </p:cNvSpPr>
          <p:nvPr>
            <p:ph type="ctrTitle"/>
          </p:nvPr>
        </p:nvSpPr>
        <p:spPr>
          <a:xfrm>
            <a:off x="107837" y="1527524"/>
            <a:ext cx="11986128" cy="1527160"/>
          </a:xfrm>
          <a:prstGeom prst="rect">
            <a:avLst/>
          </a:prstGeom>
          <a:solidFill>
            <a:srgbClr val="F2CD07"/>
          </a:solidFill>
          <a:effectLst/>
        </p:spPr>
        <p:txBody>
          <a:bodyPr/>
          <a:lstStyle>
            <a:lvl1pPr>
              <a:defRPr>
                <a:solidFill>
                  <a:schemeClr val="tx2">
                    <a:lumMod val="7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8604720" y="5230930"/>
            <a:ext cx="2844800" cy="365125"/>
          </a:xfrm>
          <a:prstGeom prst="rect">
            <a:avLst/>
          </a:prstGeom>
        </p:spPr>
        <p:txBody>
          <a:bodyPr/>
          <a:lstStyle>
            <a:lvl1pPr algn="ctr">
              <a:defRPr/>
            </a:lvl1pPr>
          </a:lstStyle>
          <a:p>
            <a:pPr defTabSz="457200"/>
            <a:r>
              <a:rPr lang="en-US" dirty="0" smtClean="0">
                <a:solidFill>
                  <a:prstClr val="black"/>
                </a:solidFill>
              </a:rPr>
              <a:t>11/16/2017</a:t>
            </a:r>
            <a:endParaRPr lang="en-US" dirty="0">
              <a:solidFill>
                <a:prstClr val="black"/>
              </a:solidFill>
            </a:endParaRPr>
          </a:p>
        </p:txBody>
      </p:sp>
      <p:sp>
        <p:nvSpPr>
          <p:cNvPr id="6" name="Slide Number Placeholder 5"/>
          <p:cNvSpPr>
            <a:spLocks noGrp="1"/>
          </p:cNvSpPr>
          <p:nvPr>
            <p:ph type="sldNum" sz="quarter" idx="12"/>
          </p:nvPr>
        </p:nvSpPr>
        <p:spPr>
          <a:xfrm>
            <a:off x="107839" y="6461428"/>
            <a:ext cx="664856"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
        <p:nvSpPr>
          <p:cNvPr id="16" name="Text Placeholder 15"/>
          <p:cNvSpPr>
            <a:spLocks noGrp="1"/>
          </p:cNvSpPr>
          <p:nvPr>
            <p:ph type="body" sz="quarter" idx="13" hasCustomPrompt="1"/>
          </p:nvPr>
        </p:nvSpPr>
        <p:spPr>
          <a:xfrm>
            <a:off x="3591985" y="3604419"/>
            <a:ext cx="7876116" cy="1604963"/>
          </a:xfrm>
        </p:spPr>
        <p:txBody>
          <a:bodyPr/>
          <a:lstStyle>
            <a:lvl1pPr marL="0" indent="0" algn="r">
              <a:buNone/>
              <a:defRPr sz="2800" b="1"/>
            </a:lvl1pPr>
            <a:lvl2pPr>
              <a:defRPr sz="2400"/>
            </a:lvl2pPr>
          </a:lstStyle>
          <a:p>
            <a:pPr marL="0" indent="0" algn="r">
              <a:buNone/>
            </a:pPr>
            <a:r>
              <a:rPr lang="en-US" dirty="0" smtClean="0">
                <a:solidFill>
                  <a:schemeClr val="bg1"/>
                </a:solidFill>
                <a:latin typeface="Myriad Pro" charset="0"/>
                <a:ea typeface="ＭＳ Ｐゴシック" charset="0"/>
                <a:cs typeface="ＭＳ Ｐゴシック" charset="0"/>
              </a:rPr>
              <a:t>Enter Name of Subtitle</a:t>
            </a:r>
          </a:p>
          <a:p>
            <a:pPr marL="400050" lvl="1" indent="0" algn="r">
              <a:buNone/>
            </a:pPr>
            <a:r>
              <a:rPr lang="en-US" dirty="0" smtClean="0">
                <a:solidFill>
                  <a:schemeClr val="bg1"/>
                </a:solidFill>
                <a:latin typeface="Myriad Pro" charset="0"/>
                <a:ea typeface="ＭＳ Ｐゴシック" charset="0"/>
                <a:cs typeface="ＭＳ Ｐゴシック" charset="0"/>
              </a:rPr>
              <a:t>Centers for Medicare &amp; Medicaid Services</a:t>
            </a:r>
            <a:endParaRPr lang="en-US" dirty="0">
              <a:solidFill>
                <a:schemeClr val="bg1"/>
              </a:solidFill>
              <a:latin typeface="Myriad Pro" charset="0"/>
              <a:ea typeface="ＭＳ Ｐゴシック" charset="0"/>
              <a:cs typeface="ＭＳ Ｐゴシック" charset="0"/>
            </a:endParaRPr>
          </a:p>
        </p:txBody>
      </p:sp>
      <p:pic>
        <p:nvPicPr>
          <p:cNvPr id="14" name="Picture 13" descr="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3" y="3148262"/>
            <a:ext cx="2217109" cy="1147680"/>
          </a:xfrm>
          <a:prstGeom prst="rect">
            <a:avLst/>
          </a:prstGeom>
          <a:effectLst>
            <a:outerShdw blurRad="50800" dist="38100" dir="2700000" sx="49000" sy="49000" algn="tl" rotWithShape="0">
              <a:srgbClr val="000000">
                <a:alpha val="43000"/>
              </a:srgbClr>
            </a:outerShdw>
          </a:effectLst>
        </p:spPr>
      </p:pic>
      <p:pic>
        <p:nvPicPr>
          <p:cNvPr id="17" name="Picture 16" descr="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23" y="4406900"/>
            <a:ext cx="2217109" cy="1147680"/>
          </a:xfrm>
          <a:prstGeom prst="rect">
            <a:avLst/>
          </a:prstGeom>
          <a:effectLst>
            <a:outerShdw blurRad="50800" dist="38100" dir="2700000" sx="49000" sy="49000" algn="tl" rotWithShape="0">
              <a:srgbClr val="000000">
                <a:alpha val="43000"/>
              </a:srgbClr>
            </a:outerShdw>
          </a:effectLst>
        </p:spPr>
      </p:pic>
      <p:pic>
        <p:nvPicPr>
          <p:cNvPr id="18" name="Picture 17" descr="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23" y="5650992"/>
            <a:ext cx="2217109" cy="1147680"/>
          </a:xfrm>
          <a:prstGeom prst="rect">
            <a:avLst/>
          </a:prstGeom>
          <a:effectLst>
            <a:outerShdw blurRad="50800" dist="38100" dir="2700000" sx="49000" sy="49000" algn="tl" rotWithShape="0">
              <a:srgbClr val="000000">
                <a:alpha val="43000"/>
              </a:srgbClr>
            </a:outerShdw>
          </a:effectLst>
        </p:spPr>
      </p:pic>
      <p:sp>
        <p:nvSpPr>
          <p:cNvPr id="10" name="TextBox 9"/>
          <p:cNvSpPr txBox="1"/>
          <p:nvPr/>
        </p:nvSpPr>
        <p:spPr>
          <a:xfrm>
            <a:off x="2437902" y="6151230"/>
            <a:ext cx="9754100" cy="553998"/>
          </a:xfrm>
          <a:prstGeom prst="rect">
            <a:avLst/>
          </a:prstGeom>
          <a:noFill/>
        </p:spPr>
        <p:txBody>
          <a:bodyPr wrap="square" rtlCol="0">
            <a:spAutoFit/>
          </a:bodyPr>
          <a:lstStyle/>
          <a:p>
            <a:pPr algn="ctr"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467561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Placeholder 4"/>
          <p:cNvSpPr>
            <a:spLocks noGrp="1"/>
          </p:cNvSpPr>
          <p:nvPr>
            <p:ph type="title"/>
          </p:nvPr>
        </p:nvSpPr>
        <p:spPr>
          <a:xfrm>
            <a:off x="0" y="0"/>
            <a:ext cx="12192000" cy="1417638"/>
          </a:xfrm>
          <a:prstGeom prst="rect">
            <a:avLst/>
          </a:prstGeom>
          <a:solidFill>
            <a:srgbClr val="0D4C97"/>
          </a:solidFill>
        </p:spPr>
        <p:txBody>
          <a:bodyPr vert="horz" lIns="91440" tIns="45720" rIns="91440" bIns="45720" rtlCol="0" anchor="ctr">
            <a:normAutofit/>
          </a:bodyPr>
          <a:lstStyle/>
          <a:p>
            <a:r>
              <a:rPr lang="en-US" dirty="0" smtClean="0"/>
              <a:t>Click to edit Master title style</a:t>
            </a:r>
            <a:endParaRPr lang="en-US" dirty="0"/>
          </a:p>
        </p:txBody>
      </p:sp>
      <p:cxnSp>
        <p:nvCxnSpPr>
          <p:cNvPr id="9" name="Straight Connector 8"/>
          <p:cNvCxnSpPr/>
          <p:nvPr/>
        </p:nvCxnSpPr>
        <p:spPr>
          <a:xfrm>
            <a:off x="-16" y="1436913"/>
            <a:ext cx="12192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E8555075-F7D8-774D-92CE-0FFE5404D32F}"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2306862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ctr" defTabSz="457200" rtl="0" eaLnBrk="1" latinLnBrk="0" hangingPunct="1">
        <a:spcBef>
          <a:spcPct val="0"/>
        </a:spcBef>
        <a:buNone/>
        <a:defRPr sz="4000" b="1" i="0" kern="1200">
          <a:solidFill>
            <a:schemeClr val="bg1"/>
          </a:solidFill>
          <a:latin typeface="+mj-lt"/>
          <a:ea typeface="+mj-ea"/>
          <a:cs typeface="Myriad Pro"/>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Placeholder 4"/>
          <p:cNvSpPr>
            <a:spLocks noGrp="1"/>
          </p:cNvSpPr>
          <p:nvPr>
            <p:ph type="title"/>
          </p:nvPr>
        </p:nvSpPr>
        <p:spPr>
          <a:xfrm>
            <a:off x="0" y="0"/>
            <a:ext cx="12192000" cy="1417638"/>
          </a:xfrm>
          <a:prstGeom prst="rect">
            <a:avLst/>
          </a:prstGeom>
          <a:solidFill>
            <a:srgbClr val="0D4C97"/>
          </a:solidFill>
        </p:spPr>
        <p:txBody>
          <a:bodyPr vert="horz" lIns="91440" tIns="45720" rIns="91440" bIns="45720" rtlCol="0" anchor="ctr">
            <a:normAutofit/>
          </a:bodyPr>
          <a:lstStyle/>
          <a:p>
            <a:r>
              <a:rPr lang="en-US" dirty="0" smtClean="0"/>
              <a:t>Click to edit Master title style</a:t>
            </a:r>
            <a:endParaRPr lang="en-US" dirty="0"/>
          </a:p>
        </p:txBody>
      </p:sp>
      <p:cxnSp>
        <p:nvCxnSpPr>
          <p:cNvPr id="9" name="Straight Connector 8"/>
          <p:cNvCxnSpPr/>
          <p:nvPr/>
        </p:nvCxnSpPr>
        <p:spPr>
          <a:xfrm>
            <a:off x="-16" y="1436913"/>
            <a:ext cx="12192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E8555075-F7D8-774D-92CE-0FFE5404D32F}"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368801449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hf hdr="0" dt="0"/>
  <p:txStyles>
    <p:titleStyle>
      <a:lvl1pPr algn="ctr" defTabSz="457200" rtl="0" eaLnBrk="1" latinLnBrk="0" hangingPunct="1">
        <a:spcBef>
          <a:spcPct val="0"/>
        </a:spcBef>
        <a:buNone/>
        <a:defRPr sz="4000" b="1" i="0" kern="1200">
          <a:solidFill>
            <a:schemeClr val="bg1"/>
          </a:solidFill>
          <a:latin typeface="+mj-lt"/>
          <a:ea typeface="+mj-ea"/>
          <a:cs typeface="Myriad Pro"/>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7839" y="1302084"/>
            <a:ext cx="11986128" cy="1737610"/>
          </a:xfrm>
        </p:spPr>
        <p:txBody>
          <a:bodyPr>
            <a:normAutofit fontScale="90000"/>
          </a:bodyPr>
          <a:lstStyle/>
          <a:p>
            <a:r>
              <a:rPr lang="en-US" dirty="0" smtClean="0"/>
              <a:t>FACTORS IMPACTING THE RATE OF RISK SCORE CHANGES  OVER TIME COMPARING MEDICARE ADVANTAGE VS TRADITIONAL MEDICARE ENROLLEES</a:t>
            </a:r>
            <a:endParaRPr lang="en-US" dirty="0">
              <a:solidFill>
                <a:srgbClr val="002060"/>
              </a:solidFill>
            </a:endParaRPr>
          </a:p>
        </p:txBody>
      </p:sp>
      <p:pic>
        <p:nvPicPr>
          <p:cNvPr id="8" name="Picture 7" descr="DHHS_logo_PMS_287.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2402" y="251238"/>
            <a:ext cx="1041400" cy="1050846"/>
          </a:xfrm>
          <a:prstGeom prst="rect">
            <a:avLst/>
          </a:prstGeom>
        </p:spPr>
      </p:pic>
      <p:sp>
        <p:nvSpPr>
          <p:cNvPr id="10" name="Text Placeholder 4"/>
          <p:cNvSpPr>
            <a:spLocks noGrp="1"/>
          </p:cNvSpPr>
          <p:nvPr>
            <p:ph type="body" sz="quarter" idx="13"/>
          </p:nvPr>
        </p:nvSpPr>
        <p:spPr>
          <a:xfrm>
            <a:off x="7010400" y="3468131"/>
            <a:ext cx="4642726" cy="2520778"/>
          </a:xfrm>
        </p:spPr>
        <p:txBody>
          <a:bodyPr>
            <a:normAutofit fontScale="92500"/>
          </a:bodyPr>
          <a:lstStyle/>
          <a:p>
            <a:pPr marL="400050" lvl="1" indent="0">
              <a:spcBef>
                <a:spcPts val="1800"/>
              </a:spcBef>
              <a:buNone/>
            </a:pPr>
            <a:endParaRPr lang="en-US" sz="1800" dirty="0" smtClean="0">
              <a:solidFill>
                <a:schemeClr val="bg1"/>
              </a:solidFill>
              <a:ea typeface="ＭＳ Ｐゴシック" charset="0"/>
              <a:cs typeface="ＭＳ Ｐゴシック" charset="0"/>
            </a:endParaRPr>
          </a:p>
          <a:p>
            <a:pPr marL="400050" lvl="1" indent="0">
              <a:spcBef>
                <a:spcPts val="1800"/>
              </a:spcBef>
              <a:buNone/>
            </a:pPr>
            <a:r>
              <a:rPr lang="en-US" sz="2000" dirty="0" smtClean="0">
                <a:solidFill>
                  <a:schemeClr val="bg1"/>
                </a:solidFill>
                <a:ea typeface="ＭＳ Ｐゴシック" charset="0"/>
                <a:cs typeface="ＭＳ Ｐゴシック" charset="0"/>
              </a:rPr>
              <a:t>Jacquelyne T. Ivery MPH, RPH, PHARMD</a:t>
            </a:r>
          </a:p>
          <a:p>
            <a:pPr marL="400050" lvl="1" indent="0">
              <a:spcBef>
                <a:spcPts val="1800"/>
              </a:spcBef>
              <a:buNone/>
            </a:pPr>
            <a:r>
              <a:rPr lang="en-US" sz="1800" dirty="0" smtClean="0">
                <a:solidFill>
                  <a:schemeClr val="bg1"/>
                </a:solidFill>
                <a:ea typeface="ＭＳ Ｐゴシック" charset="0"/>
                <a:cs typeface="ＭＳ Ｐゴシック" charset="0"/>
              </a:rPr>
              <a:t>Centers </a:t>
            </a:r>
            <a:r>
              <a:rPr lang="en-US" sz="1800" dirty="0">
                <a:solidFill>
                  <a:schemeClr val="bg1"/>
                </a:solidFill>
                <a:ea typeface="ＭＳ Ｐゴシック" charset="0"/>
                <a:cs typeface="ＭＳ Ｐゴシック" charset="0"/>
              </a:rPr>
              <a:t>for Medicare &amp; Medicaid Services </a:t>
            </a:r>
            <a:r>
              <a:rPr lang="en-US" sz="1800" dirty="0" smtClean="0">
                <a:solidFill>
                  <a:schemeClr val="bg1"/>
                </a:solidFill>
                <a:ea typeface="ＭＳ Ｐゴシック" charset="0"/>
                <a:cs typeface="ＭＳ Ｐゴシック" charset="0"/>
              </a:rPr>
              <a:t>Division of Encounter Data and Risk  Adjustment Operations.</a:t>
            </a:r>
          </a:p>
          <a:p>
            <a:pPr marL="400050" lvl="1" indent="0">
              <a:spcBef>
                <a:spcPts val="1800"/>
              </a:spcBef>
              <a:buNone/>
            </a:pPr>
            <a:r>
              <a:rPr lang="en-US" sz="1800" dirty="0" smtClean="0">
                <a:solidFill>
                  <a:schemeClr val="bg1"/>
                </a:solidFill>
                <a:ea typeface="ＭＳ Ｐゴシック" charset="0"/>
                <a:cs typeface="ＭＳ Ｐゴシック" charset="0"/>
              </a:rPr>
              <a:t>August 2, 2018</a:t>
            </a:r>
          </a:p>
          <a:p>
            <a:pPr marL="400050" lvl="1" indent="0" algn="r">
              <a:spcBef>
                <a:spcPts val="1800"/>
              </a:spcBef>
              <a:buNone/>
            </a:pPr>
            <a:endParaRPr lang="en-US" dirty="0">
              <a:solidFill>
                <a:schemeClr val="bg1"/>
              </a:solidFill>
              <a:ea typeface="ＭＳ Ｐゴシック" charset="0"/>
              <a:cs typeface="ＭＳ Ｐゴシック" charset="0"/>
            </a:endParaRPr>
          </a:p>
          <a:p>
            <a:pPr>
              <a:lnSpc>
                <a:spcPct val="120000"/>
              </a:lnSpc>
            </a:pPr>
            <a:endParaRPr lang="en-US" dirty="0" smtClean="0">
              <a:solidFill>
                <a:schemeClr val="bg1"/>
              </a:solidFill>
              <a:ea typeface="ＭＳ Ｐゴシック" charset="0"/>
              <a:cs typeface="ＭＳ Ｐゴシック" charset="0"/>
            </a:endParaRPr>
          </a:p>
        </p:txBody>
      </p:sp>
      <p:pic>
        <p:nvPicPr>
          <p:cNvPr id="11" name="Picture 10" descr="Identity mark for the Centers for Medicare &amp; Medicaid Services (CMS)" title="CMS Identity Mark"/>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841" y="454662"/>
            <a:ext cx="1873451" cy="643999"/>
          </a:xfrm>
          <a:prstGeom prst="rect">
            <a:avLst/>
          </a:prstGeom>
        </p:spPr>
      </p:pic>
      <p:sp>
        <p:nvSpPr>
          <p:cNvPr id="2" name="Slide Number Placeholder 1"/>
          <p:cNvSpPr>
            <a:spLocks noGrp="1"/>
          </p:cNvSpPr>
          <p:nvPr>
            <p:ph type="sldNum" sz="quarter" idx="12"/>
          </p:nvPr>
        </p:nvSpPr>
        <p:spPr/>
        <p:txBody>
          <a:bodyPr/>
          <a:lstStyle/>
          <a:p>
            <a:fld id="{39C3531D-B253-2543-B33C-943C155A8F9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468592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AGENDA</a:t>
            </a:r>
            <a:endParaRPr lang="en-US" sz="4800"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2</a:t>
            </a:fld>
            <a:endParaRPr lang="en-US" dirty="0">
              <a:solidFill>
                <a:prstClr val="black"/>
              </a:solidFill>
            </a:endParaRPr>
          </a:p>
        </p:txBody>
      </p:sp>
      <p:sp>
        <p:nvSpPr>
          <p:cNvPr id="5" name="Content Placeholder 4"/>
          <p:cNvSpPr>
            <a:spLocks noGrp="1"/>
          </p:cNvSpPr>
          <p:nvPr>
            <p:ph idx="1"/>
          </p:nvPr>
        </p:nvSpPr>
        <p:spPr/>
        <p:txBody>
          <a:bodyPr>
            <a:normAutofit/>
          </a:bodyPr>
          <a:lstStyle/>
          <a:p>
            <a:r>
              <a:rPr lang="en-US" dirty="0" smtClean="0"/>
              <a:t>Problem </a:t>
            </a:r>
            <a:r>
              <a:rPr lang="en-US" dirty="0"/>
              <a:t>and </a:t>
            </a:r>
            <a:r>
              <a:rPr lang="en-US" dirty="0" smtClean="0"/>
              <a:t>potential end user</a:t>
            </a:r>
          </a:p>
          <a:p>
            <a:r>
              <a:rPr lang="en-US" dirty="0" smtClean="0"/>
              <a:t>Description of datasets </a:t>
            </a:r>
            <a:endParaRPr lang="en-US" dirty="0"/>
          </a:p>
          <a:p>
            <a:r>
              <a:rPr lang="en-US" dirty="0" smtClean="0"/>
              <a:t>Variables </a:t>
            </a:r>
            <a:r>
              <a:rPr lang="en-US" dirty="0"/>
              <a:t>of interest and </a:t>
            </a:r>
            <a:r>
              <a:rPr lang="en-US" dirty="0" smtClean="0"/>
              <a:t>predicted distribution</a:t>
            </a:r>
            <a:endParaRPr lang="en-US" dirty="0"/>
          </a:p>
          <a:p>
            <a:r>
              <a:rPr lang="en-US" dirty="0" smtClean="0"/>
              <a:t>Supervised vs unsupervised approach</a:t>
            </a:r>
            <a:endParaRPr lang="en-US" dirty="0"/>
          </a:p>
          <a:p>
            <a:r>
              <a:rPr lang="en-US" dirty="0" smtClean="0"/>
              <a:t>Target variable in a  </a:t>
            </a:r>
            <a:r>
              <a:rPr lang="en-US" dirty="0"/>
              <a:t>supervised </a:t>
            </a:r>
            <a:r>
              <a:rPr lang="en-US" dirty="0" smtClean="0"/>
              <a:t>study</a:t>
            </a:r>
            <a:endParaRPr lang="en-US" dirty="0"/>
          </a:p>
          <a:p>
            <a:r>
              <a:rPr lang="en-US" dirty="0" smtClean="0"/>
              <a:t>Challenges experienced and steps to resolve</a:t>
            </a:r>
            <a:endParaRPr lang="en-US" dirty="0"/>
          </a:p>
          <a:p>
            <a:r>
              <a:rPr lang="en-US" dirty="0" smtClean="0"/>
              <a:t>Plan </a:t>
            </a:r>
            <a:r>
              <a:rPr lang="en-US" dirty="0"/>
              <a:t>of action - Gantt </a:t>
            </a:r>
            <a:r>
              <a:rPr lang="en-US" dirty="0" smtClean="0"/>
              <a:t>chart</a:t>
            </a:r>
            <a:endParaRPr lang="en-US" dirty="0"/>
          </a:p>
        </p:txBody>
      </p:sp>
    </p:spTree>
    <p:extLst>
      <p:ext uri="{BB962C8B-B14F-4D97-AF65-F5344CB8AC3E}">
        <p14:creationId xmlns:p14="http://schemas.microsoft.com/office/powerpoint/2010/main" val="3371877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Problems to resolve</a:t>
            </a:r>
          </a:p>
          <a:p>
            <a:r>
              <a:rPr lang="en-US" sz="2800" dirty="0" smtClean="0"/>
              <a:t>Data used give counts and dates for pull</a:t>
            </a:r>
          </a:p>
          <a:p>
            <a:r>
              <a:rPr lang="en-US" sz="2800" dirty="0" smtClean="0"/>
              <a:t>Data cleaning/prep/new variables</a:t>
            </a:r>
          </a:p>
          <a:p>
            <a:r>
              <a:rPr lang="en-US" sz="2800" dirty="0" smtClean="0"/>
              <a:t>EDA findings – analysis</a:t>
            </a:r>
          </a:p>
          <a:p>
            <a:r>
              <a:rPr lang="en-US" sz="2800" dirty="0" smtClean="0"/>
              <a:t>How EDA/problem determine modeling approach</a:t>
            </a:r>
          </a:p>
          <a:p>
            <a:r>
              <a:rPr lang="en-US" sz="2800" dirty="0" smtClean="0"/>
              <a:t>TA assistance</a:t>
            </a:r>
          </a:p>
          <a:p>
            <a:r>
              <a:rPr lang="en-US" sz="2800" dirty="0" smtClean="0"/>
              <a:t>New questions</a:t>
            </a:r>
          </a:p>
          <a:p>
            <a:r>
              <a:rPr lang="en-US" sz="2800" dirty="0" smtClean="0"/>
              <a:t>Plans e.g. further modeling/how will findings support work/manager feedback</a:t>
            </a:r>
            <a:endParaRPr lang="en-US" sz="2800" dirty="0"/>
          </a:p>
        </p:txBody>
      </p:sp>
      <p:sp>
        <p:nvSpPr>
          <p:cNvPr id="3" name="Title 2"/>
          <p:cNvSpPr>
            <a:spLocks noGrp="1"/>
          </p:cNvSpPr>
          <p:nvPr>
            <p:ph type="title"/>
          </p:nvPr>
        </p:nvSpPr>
        <p:spPr/>
        <p:txBody>
          <a:bodyPr/>
          <a:lstStyle/>
          <a:p>
            <a:r>
              <a:rPr lang="en-US" dirty="0" smtClean="0"/>
              <a:t>DISCUSSION</a:t>
            </a:r>
            <a:endParaRPr lang="en-US"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22524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0" y="1417638"/>
            <a:ext cx="5574889" cy="4745338"/>
          </a:xfrm>
          <a:prstGeom prst="rect">
            <a:avLst/>
          </a:prstGeom>
        </p:spPr>
      </p:pic>
      <p:sp>
        <p:nvSpPr>
          <p:cNvPr id="3" name="Title 2"/>
          <p:cNvSpPr>
            <a:spLocks noGrp="1"/>
          </p:cNvSpPr>
          <p:nvPr>
            <p:ph type="title"/>
          </p:nvPr>
        </p:nvSpPr>
        <p:spPr/>
        <p:txBody>
          <a:bodyPr/>
          <a:lstStyle/>
          <a:p>
            <a:r>
              <a:rPr lang="en-US" dirty="0" smtClean="0"/>
              <a:t>SCATTERPLOT</a:t>
            </a:r>
            <a:endParaRPr lang="en-US"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4</a:t>
            </a:fld>
            <a:endParaRPr lang="en-US" dirty="0">
              <a:solidFill>
                <a:prstClr val="black"/>
              </a:solidFill>
            </a:endParaRPr>
          </a:p>
        </p:txBody>
      </p:sp>
      <p:sp>
        <p:nvSpPr>
          <p:cNvPr id="7" name="TextBox 6"/>
          <p:cNvSpPr txBox="1"/>
          <p:nvPr/>
        </p:nvSpPr>
        <p:spPr>
          <a:xfrm>
            <a:off x="5704114" y="1988457"/>
            <a:ext cx="4296229" cy="2031325"/>
          </a:xfrm>
          <a:prstGeom prst="rect">
            <a:avLst/>
          </a:prstGeom>
          <a:noFill/>
        </p:spPr>
        <p:txBody>
          <a:bodyPr wrap="square" rtlCol="0">
            <a:spAutoFit/>
          </a:bodyPr>
          <a:lstStyle/>
          <a:p>
            <a:r>
              <a:rPr lang="en-US" dirty="0"/>
              <a:t> </a:t>
            </a:r>
            <a:r>
              <a:rPr lang="en-US" dirty="0" smtClean="0"/>
              <a:t>nearZeroVar</a:t>
            </a:r>
            <a:endParaRPr lang="en-US" dirty="0"/>
          </a:p>
          <a:p>
            <a:r>
              <a:rPr lang="en-US" dirty="0"/>
              <a:t> </a:t>
            </a:r>
            <a:r>
              <a:rPr lang="en-US" dirty="0" err="1" smtClean="0"/>
              <a:t>freqRatio</a:t>
            </a:r>
            <a:r>
              <a:rPr lang="en-US" dirty="0" smtClean="0"/>
              <a:t> </a:t>
            </a:r>
            <a:r>
              <a:rPr lang="en-US" dirty="0" err="1"/>
              <a:t>percentUnique</a:t>
            </a:r>
            <a:r>
              <a:rPr lang="en-US" dirty="0"/>
              <a:t> </a:t>
            </a:r>
            <a:r>
              <a:rPr lang="en-US" dirty="0" err="1"/>
              <a:t>zeroVar</a:t>
            </a:r>
            <a:r>
              <a:rPr lang="en-US" dirty="0"/>
              <a:t>   </a:t>
            </a:r>
            <a:r>
              <a:rPr lang="en-US" dirty="0" err="1" smtClean="0"/>
              <a:t>nzv</a:t>
            </a:r>
            <a:endParaRPr lang="en-US" dirty="0" smtClean="0"/>
          </a:p>
          <a:p>
            <a:r>
              <a:rPr lang="en-US" dirty="0" smtClean="0"/>
              <a:t> mars_dif :   1    (   96   FALSE </a:t>
            </a:r>
            <a:r>
              <a:rPr lang="en-US" dirty="0" err="1" smtClean="0"/>
              <a:t>FALSE</a:t>
            </a:r>
            <a:r>
              <a:rPr lang="en-US" dirty="0" smtClean="0"/>
              <a:t> )</a:t>
            </a:r>
          </a:p>
          <a:p>
            <a:r>
              <a:rPr lang="en-US" dirty="0" smtClean="0"/>
              <a:t> ffs_dif</a:t>
            </a:r>
            <a:r>
              <a:rPr lang="en-US" dirty="0"/>
              <a:t>    </a:t>
            </a:r>
            <a:r>
              <a:rPr lang="en-US" dirty="0" smtClean="0"/>
              <a:t> </a:t>
            </a:r>
            <a:r>
              <a:rPr lang="en-US" dirty="0"/>
              <a:t> </a:t>
            </a:r>
            <a:r>
              <a:rPr lang="en-US" dirty="0" smtClean="0"/>
              <a:t>: </a:t>
            </a:r>
            <a:r>
              <a:rPr lang="en-US" dirty="0"/>
              <a:t> </a:t>
            </a:r>
            <a:r>
              <a:rPr lang="en-US" dirty="0" smtClean="0"/>
              <a:t> 3</a:t>
            </a:r>
            <a:r>
              <a:rPr lang="en-US" dirty="0"/>
              <a:t>    </a:t>
            </a:r>
            <a:r>
              <a:rPr lang="en-US" dirty="0" smtClean="0"/>
              <a:t>(</a:t>
            </a:r>
            <a:r>
              <a:rPr lang="en-US" dirty="0"/>
              <a:t>   </a:t>
            </a:r>
            <a:r>
              <a:rPr lang="en-US" dirty="0" smtClean="0"/>
              <a:t>84</a:t>
            </a:r>
            <a:r>
              <a:rPr lang="en-US" dirty="0"/>
              <a:t>   FALSE </a:t>
            </a:r>
            <a:r>
              <a:rPr lang="en-US" dirty="0" smtClean="0"/>
              <a:t>FALSE )</a:t>
            </a:r>
            <a:endParaRPr lang="en-US" dirty="0"/>
          </a:p>
          <a:p>
            <a:r>
              <a:rPr lang="en-US" dirty="0" smtClean="0"/>
              <a:t> </a:t>
            </a:r>
            <a:endParaRPr lang="en-US" dirty="0"/>
          </a:p>
          <a:p>
            <a:r>
              <a:rPr lang="en-US" dirty="0"/>
              <a:t> </a:t>
            </a:r>
          </a:p>
          <a:p>
            <a:endParaRPr lang="en-US" dirty="0"/>
          </a:p>
        </p:txBody>
      </p:sp>
    </p:spTree>
    <p:extLst>
      <p:ext uri="{BB962C8B-B14F-4D97-AF65-F5344CB8AC3E}">
        <p14:creationId xmlns:p14="http://schemas.microsoft.com/office/powerpoint/2010/main" val="167666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4873" y="1655436"/>
            <a:ext cx="3080842" cy="4525963"/>
          </a:xfrm>
          <a:prstGeom prst="rect">
            <a:avLst/>
          </a:prstGeom>
        </p:spPr>
      </p:pic>
      <p:sp>
        <p:nvSpPr>
          <p:cNvPr id="3" name="Title 2"/>
          <p:cNvSpPr>
            <a:spLocks noGrp="1"/>
          </p:cNvSpPr>
          <p:nvPr>
            <p:ph type="title"/>
          </p:nvPr>
        </p:nvSpPr>
        <p:spPr/>
        <p:txBody>
          <a:bodyPr/>
          <a:lstStyle/>
          <a:p>
            <a:r>
              <a:rPr lang="en-US" dirty="0" smtClean="0"/>
              <a:t>REGRESSION STATS</a:t>
            </a:r>
            <a:endParaRPr lang="en-US"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5</a:t>
            </a:fld>
            <a:endParaRPr lang="en-US" dirty="0">
              <a:solidFill>
                <a:prstClr val="black"/>
              </a:solidFill>
            </a:endParaRPr>
          </a:p>
        </p:txBody>
      </p:sp>
      <p:sp>
        <p:nvSpPr>
          <p:cNvPr id="6" name="TextBox 5"/>
          <p:cNvSpPr txBox="1"/>
          <p:nvPr/>
        </p:nvSpPr>
        <p:spPr>
          <a:xfrm>
            <a:off x="5349500" y="1103086"/>
            <a:ext cx="6604000" cy="5078313"/>
          </a:xfrm>
          <a:prstGeom prst="rect">
            <a:avLst/>
          </a:prstGeom>
          <a:noFill/>
        </p:spPr>
        <p:txBody>
          <a:bodyPr wrap="square" rtlCol="0">
            <a:spAutoFit/>
          </a:bodyPr>
          <a:lstStyle/>
          <a:p>
            <a:endParaRPr lang="en-US" dirty="0"/>
          </a:p>
          <a:p>
            <a:endParaRPr lang="en-US" dirty="0"/>
          </a:p>
          <a:p>
            <a:r>
              <a:rPr lang="en-US" dirty="0"/>
              <a:t>Residuals:</a:t>
            </a:r>
          </a:p>
          <a:p>
            <a:r>
              <a:rPr lang="en-US" dirty="0"/>
              <a:t>    Min      1Q  Median      3Q     Max </a:t>
            </a:r>
          </a:p>
          <a:p>
            <a:r>
              <a:rPr lang="en-US" dirty="0"/>
              <a:t>-0.9968 -0.5032 -0.1066  0.5045  1.8674 </a:t>
            </a:r>
          </a:p>
          <a:p>
            <a:r>
              <a:rPr lang="en-US" dirty="0"/>
              <a:t> </a:t>
            </a:r>
          </a:p>
          <a:p>
            <a:r>
              <a:rPr lang="en-US" dirty="0"/>
              <a:t>Coefficients:</a:t>
            </a:r>
          </a:p>
          <a:p>
            <a:r>
              <a:rPr lang="en-US" dirty="0"/>
              <a:t>            Estimate Std. Error t value </a:t>
            </a:r>
            <a:r>
              <a:rPr lang="en-US" dirty="0" err="1"/>
              <a:t>Pr</a:t>
            </a:r>
            <a:r>
              <a:rPr lang="en-US" dirty="0"/>
              <a:t>(&gt;|t|)    </a:t>
            </a:r>
          </a:p>
          <a:p>
            <a:r>
              <a:rPr lang="en-US" dirty="0"/>
              <a:t>(Intercept)  0.73671    0.09594   7.679 6.76e-10 ***</a:t>
            </a:r>
          </a:p>
          <a:p>
            <a:r>
              <a:rPr lang="en-US" dirty="0"/>
              <a:t>ffs_dif     -0.19985    0.08508  -2.349    0.023 *  </a:t>
            </a:r>
          </a:p>
          <a:p>
            <a:r>
              <a:rPr lang="en-US" dirty="0"/>
              <a:t>---</a:t>
            </a:r>
          </a:p>
          <a:p>
            <a:r>
              <a:rPr lang="en-US" dirty="0" err="1"/>
              <a:t>Signif</a:t>
            </a:r>
            <a:r>
              <a:rPr lang="en-US" dirty="0"/>
              <a:t>. codes:  0 ‘***’ 0.001 ‘**’ 0.01 ‘*’ 0.05 ‘.’ 0.1 ‘ ’ 1</a:t>
            </a:r>
          </a:p>
          <a:p>
            <a:r>
              <a:rPr lang="en-US" dirty="0"/>
              <a:t> </a:t>
            </a:r>
          </a:p>
          <a:p>
            <a:r>
              <a:rPr lang="en-US" dirty="0"/>
              <a:t>Residual standard error: 0.6316 on 48 degrees of freedom</a:t>
            </a:r>
          </a:p>
          <a:p>
            <a:r>
              <a:rPr lang="en-US" dirty="0"/>
              <a:t>Multiple R-squared:  0.1031, Adjusted R-squared:  0.08441 </a:t>
            </a:r>
          </a:p>
          <a:p>
            <a:r>
              <a:rPr lang="en-US" dirty="0"/>
              <a:t>F-statistic: 5.517 on 1 and 48 DF,  p-value: 0.02299</a:t>
            </a:r>
          </a:p>
          <a:p>
            <a:endParaRPr lang="en-US" dirty="0"/>
          </a:p>
          <a:p>
            <a:endParaRPr lang="en-US" dirty="0"/>
          </a:p>
        </p:txBody>
      </p:sp>
    </p:spTree>
    <p:extLst>
      <p:ext uri="{BB962C8B-B14F-4D97-AF65-F5344CB8AC3E}">
        <p14:creationId xmlns:p14="http://schemas.microsoft.com/office/powerpoint/2010/main" val="16232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84015" y="1637013"/>
            <a:ext cx="10993585" cy="4525963"/>
          </a:xfrm>
          <a:prstGeom prst="rect">
            <a:avLst/>
          </a:prstGeom>
        </p:spPr>
      </p:pic>
      <p:sp>
        <p:nvSpPr>
          <p:cNvPr id="3" name="Title 2"/>
          <p:cNvSpPr>
            <a:spLocks noGrp="1"/>
          </p:cNvSpPr>
          <p:nvPr>
            <p:ph type="title"/>
          </p:nvPr>
        </p:nvSpPr>
        <p:spPr/>
        <p:txBody>
          <a:bodyPr/>
          <a:lstStyle/>
          <a:p>
            <a:r>
              <a:rPr lang="en-US" dirty="0" smtClean="0"/>
              <a:t>RISK SCORE CHANGE MEAN MA VS FFS</a:t>
            </a:r>
            <a:endParaRPr lang="en-US"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85329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5213" y="1637013"/>
            <a:ext cx="4534501" cy="4525963"/>
          </a:xfrm>
          <a:prstGeom prst="rect">
            <a:avLst/>
          </a:prstGeom>
        </p:spPr>
      </p:pic>
      <p:sp>
        <p:nvSpPr>
          <p:cNvPr id="3" name="Title 2"/>
          <p:cNvSpPr>
            <a:spLocks noGrp="1"/>
          </p:cNvSpPr>
          <p:nvPr>
            <p:ph type="title"/>
          </p:nvPr>
        </p:nvSpPr>
        <p:spPr/>
        <p:txBody>
          <a:bodyPr/>
          <a:lstStyle/>
          <a:p>
            <a:r>
              <a:rPr lang="en-US" dirty="0" smtClean="0"/>
              <a:t>RISK SCORE CHANGE BOXPLOT MA vs FFS </a:t>
            </a:r>
            <a:endParaRPr lang="en-US"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81035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2900" y="1816100"/>
            <a:ext cx="9969500" cy="4310064"/>
          </a:xfrm>
        </p:spPr>
        <p:txBody>
          <a:bodyPr/>
          <a:lstStyle/>
          <a:p>
            <a:endParaRPr lang="en-US" dirty="0" smtClean="0"/>
          </a:p>
          <a:p>
            <a:r>
              <a:rPr lang="en-US" dirty="0" smtClean="0"/>
              <a:t>PCA – to focus on most efficient predictor variables</a:t>
            </a:r>
          </a:p>
          <a:p>
            <a:r>
              <a:rPr lang="en-US" dirty="0" smtClean="0"/>
              <a:t>Regression analysis- supervised learning w/ Random Forest</a:t>
            </a:r>
          </a:p>
          <a:p>
            <a:r>
              <a:rPr lang="en-US" dirty="0" smtClean="0"/>
              <a:t>Putting all components together in [R]</a:t>
            </a:r>
            <a:endParaRPr lang="en-US" dirty="0"/>
          </a:p>
        </p:txBody>
      </p:sp>
      <p:sp>
        <p:nvSpPr>
          <p:cNvPr id="3" name="Title 2"/>
          <p:cNvSpPr>
            <a:spLocks noGrp="1"/>
          </p:cNvSpPr>
          <p:nvPr>
            <p:ph type="title"/>
          </p:nvPr>
        </p:nvSpPr>
        <p:spPr/>
        <p:txBody>
          <a:bodyPr>
            <a:normAutofit/>
          </a:bodyPr>
          <a:lstStyle/>
          <a:p>
            <a:r>
              <a:rPr lang="en-US" sz="4800" dirty="0" smtClean="0"/>
              <a:t>NEXT STEPS</a:t>
            </a:r>
            <a:endParaRPr lang="en-US" sz="4800"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01217589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8385</TotalTime>
  <Words>178</Words>
  <Application>Microsoft Office PowerPoint</Application>
  <PresentationFormat>Widescreen</PresentationFormat>
  <Paragraphs>63</Paragraphs>
  <Slides>8</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ＭＳ Ｐゴシック</vt:lpstr>
      <vt:lpstr>Arial</vt:lpstr>
      <vt:lpstr>Calibri</vt:lpstr>
      <vt:lpstr>Myriad Pro</vt:lpstr>
      <vt:lpstr>1_Office Theme</vt:lpstr>
      <vt:lpstr>2_Office Theme</vt:lpstr>
      <vt:lpstr>FACTORS IMPACTING THE RATE OF RISK SCORE CHANGES  OVER TIME COMPARING MEDICARE ADVANTAGE VS TRADITIONAL MEDICARE ENROLLEES</vt:lpstr>
      <vt:lpstr>AGENDA</vt:lpstr>
      <vt:lpstr>DISCUSSION</vt:lpstr>
      <vt:lpstr>SCATTERPLOT</vt:lpstr>
      <vt:lpstr>REGRESSION STATS</vt:lpstr>
      <vt:lpstr>RISK SCORE CHANGE MEAN MA VS FFS</vt:lpstr>
      <vt:lpstr>RISK SCORE CHANGE BOXPLOT MA vs FFS </vt:lpstr>
      <vt:lpstr>NEXT STEPS</vt:lpstr>
    </vt:vector>
  </TitlesOfParts>
  <Company>LMI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Adverse Tiering Order of Events</dc:title>
  <dc:creator>Odunukwe, Chiwuzie E.</dc:creator>
  <cp:lastModifiedBy>Jacquelyne Ivery</cp:lastModifiedBy>
  <cp:revision>553</cp:revision>
  <cp:lastPrinted>2017-12-06T21:37:37Z</cp:lastPrinted>
  <dcterms:created xsi:type="dcterms:W3CDTF">2015-12-07T16:36:25Z</dcterms:created>
  <dcterms:modified xsi:type="dcterms:W3CDTF">2018-08-02T14:50:25Z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107711236</vt:i4>
  </property>
  <property fmtid="{D5CDD505-2E9C-101B-9397-08002B2CF9AE}" pid="3" name="_NewReviewCycle">
    <vt:lpwstr/>
  </property>
  <property fmtid="{D5CDD505-2E9C-101B-9397-08002B2CF9AE}" pid="4" name="_EmailSubject">
    <vt:lpwstr>dPEDRO - 12/7 Meeting Agenda</vt:lpwstr>
  </property>
  <property fmtid="{D5CDD505-2E9C-101B-9397-08002B2CF9AE}" pid="5" name="_AuthorEmail">
    <vt:lpwstr>Monica.Jessup@cms.hhs.gov</vt:lpwstr>
  </property>
  <property fmtid="{D5CDD505-2E9C-101B-9397-08002B2CF9AE}" pid="6" name="_AuthorEmailDisplayName">
    <vt:lpwstr>Jessup, Monica (CMS/CM)</vt:lpwstr>
  </property>
  <property fmtid="{D5CDD505-2E9C-101B-9397-08002B2CF9AE}" pid="7" name="_PreviousAdHocReviewCycleID">
    <vt:i4>-1270279013</vt:i4>
  </property>
</Properties>
</file>