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1"/>
  </p:notesMasterIdLst>
  <p:handoutMasterIdLst>
    <p:handoutMasterId r:id="rId12"/>
  </p:handoutMasterIdLst>
  <p:sldIdLst>
    <p:sldId id="355" r:id="rId3"/>
    <p:sldId id="354" r:id="rId4"/>
    <p:sldId id="403" r:id="rId5"/>
    <p:sldId id="427" r:id="rId6"/>
    <p:sldId id="425" r:id="rId7"/>
    <p:sldId id="432" r:id="rId8"/>
    <p:sldId id="433" r:id="rId9"/>
    <p:sldId id="434"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hields, Antonio" initials="DA" lastIdx="16" clrIdx="0">
    <p:extLst>
      <p:ext uri="{19B8F6BF-5375-455C-9EA6-DF929625EA0E}">
        <p15:presenceInfo xmlns:p15="http://schemas.microsoft.com/office/powerpoint/2012/main" userId="S-1-5-21-2076772084-2121690230-1399616324-48926" providerId="AD"/>
      </p:ext>
    </p:extLst>
  </p:cmAuthor>
  <p:cmAuthor id="2" name="Glenn, Sean" initials="GS" lastIdx="21" clrIdx="1">
    <p:extLst>
      <p:ext uri="{19B8F6BF-5375-455C-9EA6-DF929625EA0E}">
        <p15:presenceInfo xmlns:p15="http://schemas.microsoft.com/office/powerpoint/2012/main" userId="S-1-5-21-2076772084-2121690230-1399616324-41113" providerId="AD"/>
      </p:ext>
    </p:extLst>
  </p:cmAuthor>
  <p:cmAuthor id="3" name="Monica Jessup" initials="MJ" lastIdx="11" clrIdx="2">
    <p:extLst>
      <p:ext uri="{19B8F6BF-5375-455C-9EA6-DF929625EA0E}">
        <p15:presenceInfo xmlns:p15="http://schemas.microsoft.com/office/powerpoint/2012/main" userId="S-1-5-21-4095628063-3556742122-3606576086-160764" providerId="AD"/>
      </p:ext>
    </p:extLst>
  </p:cmAuthor>
  <p:cmAuthor id="4" name="Jacquelyne Ivery" initials="JTI" lastIdx="6" clrIdx="3">
    <p:extLst>
      <p:ext uri="{19B8F6BF-5375-455C-9EA6-DF929625EA0E}">
        <p15:presenceInfo xmlns:p15="http://schemas.microsoft.com/office/powerpoint/2012/main" userId="Jacquelyne Ive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434" autoAdjust="0"/>
  </p:normalViewPr>
  <p:slideViewPr>
    <p:cSldViewPr snapToGrid="0">
      <p:cViewPr>
        <p:scale>
          <a:sx n="75" d="100"/>
          <a:sy n="75" d="100"/>
        </p:scale>
        <p:origin x="420" y="54"/>
      </p:cViewPr>
      <p:guideLst>
        <p:guide orient="horz" pos="228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5EBC1D3-D4F5-41FC-848C-AB7E98EBF793}" type="datetimeFigureOut">
              <a:rPr lang="en-US" smtClean="0"/>
              <a:t>06/28/2018</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8152B3E-E754-4723-BE25-EBE589A77123}" type="slidenum">
              <a:rPr lang="en-US" smtClean="0"/>
              <a:t>‹#›</a:t>
            </a:fld>
            <a:endParaRPr lang="en-US" dirty="0"/>
          </a:p>
        </p:txBody>
      </p:sp>
    </p:spTree>
    <p:extLst>
      <p:ext uri="{BB962C8B-B14F-4D97-AF65-F5344CB8AC3E}">
        <p14:creationId xmlns:p14="http://schemas.microsoft.com/office/powerpoint/2010/main" val="210199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53BF840-7351-4042-859B-70644965FCCB}" type="datetimeFigureOut">
              <a:rPr lang="en-US" smtClean="0"/>
              <a:t>06/28/2018</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789D4-997E-40A6-9E27-BF54723968DA}" type="slidenum">
              <a:rPr lang="en-US" smtClean="0"/>
              <a:t>‹#›</a:t>
            </a:fld>
            <a:endParaRPr lang="en-US" dirty="0"/>
          </a:p>
        </p:txBody>
      </p:sp>
    </p:spTree>
    <p:extLst>
      <p:ext uri="{BB962C8B-B14F-4D97-AF65-F5344CB8AC3E}">
        <p14:creationId xmlns:p14="http://schemas.microsoft.com/office/powerpoint/2010/main" val="7349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35584-BCF5-481B-8726-9852BBC6C236}"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95719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35584-BCF5-481B-8726-9852BBC6C23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18914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789D4-997E-40A6-9E27-BF54723968DA}" type="slidenum">
              <a:rPr lang="en-US" smtClean="0"/>
              <a:t>3</a:t>
            </a:fld>
            <a:endParaRPr lang="en-US" dirty="0"/>
          </a:p>
        </p:txBody>
      </p:sp>
    </p:spTree>
    <p:extLst>
      <p:ext uri="{BB962C8B-B14F-4D97-AF65-F5344CB8AC3E}">
        <p14:creationId xmlns:p14="http://schemas.microsoft.com/office/powerpoint/2010/main" val="124012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789D4-997E-40A6-9E27-BF54723968DA}" type="slidenum">
              <a:rPr lang="en-US" smtClean="0"/>
              <a:t>4</a:t>
            </a:fld>
            <a:endParaRPr lang="en-US" dirty="0"/>
          </a:p>
        </p:txBody>
      </p:sp>
    </p:spTree>
    <p:extLst>
      <p:ext uri="{BB962C8B-B14F-4D97-AF65-F5344CB8AC3E}">
        <p14:creationId xmlns:p14="http://schemas.microsoft.com/office/powerpoint/2010/main" val="321571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Claims- FFS Indicator, Final action indicator, DOD  </a:t>
            </a:r>
            <a:endParaRPr lang="en-US" dirty="0"/>
          </a:p>
        </p:txBody>
      </p:sp>
      <p:sp>
        <p:nvSpPr>
          <p:cNvPr id="4" name="Slide Number Placeholder 3"/>
          <p:cNvSpPr>
            <a:spLocks noGrp="1"/>
          </p:cNvSpPr>
          <p:nvPr>
            <p:ph type="sldNum" sz="quarter" idx="10"/>
          </p:nvPr>
        </p:nvSpPr>
        <p:spPr/>
        <p:txBody>
          <a:bodyPr/>
          <a:lstStyle/>
          <a:p>
            <a:fld id="{4F0789D4-997E-40A6-9E27-BF54723968DA}" type="slidenum">
              <a:rPr lang="en-US" smtClean="0"/>
              <a:t>5</a:t>
            </a:fld>
            <a:endParaRPr lang="en-US"/>
          </a:p>
        </p:txBody>
      </p:sp>
    </p:spTree>
    <p:extLst>
      <p:ext uri="{BB962C8B-B14F-4D97-AF65-F5344CB8AC3E}">
        <p14:creationId xmlns:p14="http://schemas.microsoft.com/office/powerpoint/2010/main" val="225443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Claims- FFS Indicator, Final action indicator, DOD  </a:t>
            </a:r>
            <a:endParaRPr lang="en-US" dirty="0"/>
          </a:p>
        </p:txBody>
      </p:sp>
      <p:sp>
        <p:nvSpPr>
          <p:cNvPr id="4" name="Slide Number Placeholder 3"/>
          <p:cNvSpPr>
            <a:spLocks noGrp="1"/>
          </p:cNvSpPr>
          <p:nvPr>
            <p:ph type="sldNum" sz="quarter" idx="10"/>
          </p:nvPr>
        </p:nvSpPr>
        <p:spPr/>
        <p:txBody>
          <a:bodyPr/>
          <a:lstStyle/>
          <a:p>
            <a:fld id="{4F0789D4-997E-40A6-9E27-BF54723968DA}" type="slidenum">
              <a:rPr lang="en-US" smtClean="0"/>
              <a:t>6</a:t>
            </a:fld>
            <a:endParaRPr lang="en-US"/>
          </a:p>
        </p:txBody>
      </p:sp>
    </p:spTree>
    <p:extLst>
      <p:ext uri="{BB962C8B-B14F-4D97-AF65-F5344CB8AC3E}">
        <p14:creationId xmlns:p14="http://schemas.microsoft.com/office/powerpoint/2010/main" val="252799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789D4-997E-40A6-9E27-BF54723968DA}" type="slidenum">
              <a:rPr lang="en-US" smtClean="0"/>
              <a:t>7</a:t>
            </a:fld>
            <a:endParaRPr lang="en-US" dirty="0"/>
          </a:p>
        </p:txBody>
      </p:sp>
    </p:spTree>
    <p:extLst>
      <p:ext uri="{BB962C8B-B14F-4D97-AF65-F5344CB8AC3E}">
        <p14:creationId xmlns:p14="http://schemas.microsoft.com/office/powerpoint/2010/main" val="636770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descr="bk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901" y="3148262"/>
            <a:ext cx="9656064" cy="3650410"/>
          </a:xfrm>
          <a:prstGeom prst="rect">
            <a:avLst/>
          </a:prstGeom>
        </p:spPr>
      </p:pic>
      <p:sp>
        <p:nvSpPr>
          <p:cNvPr id="2" name="Title 1"/>
          <p:cNvSpPr>
            <a:spLocks noGrp="1"/>
          </p:cNvSpPr>
          <p:nvPr>
            <p:ph type="ctrTitle"/>
          </p:nvPr>
        </p:nvSpPr>
        <p:spPr>
          <a:xfrm>
            <a:off x="107837" y="1527524"/>
            <a:ext cx="11986128" cy="1527160"/>
          </a:xfrm>
          <a:prstGeom prst="rect">
            <a:avLst/>
          </a:prstGeom>
          <a:solidFill>
            <a:srgbClr val="F2CD07"/>
          </a:solidFill>
          <a:effectLst/>
        </p:spPr>
        <p:txBody>
          <a:bodyPr/>
          <a:lstStyle>
            <a:lvl1pPr>
              <a:defRPr>
                <a:solidFill>
                  <a:schemeClr val="tx2">
                    <a:lumMod val="7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8604720" y="5230930"/>
            <a:ext cx="2844800" cy="365125"/>
          </a:xfrm>
          <a:prstGeom prst="rect">
            <a:avLst/>
          </a:prstGeom>
        </p:spPr>
        <p:txBody>
          <a:bodyPr/>
          <a:lstStyle>
            <a:lvl1pPr algn="ctr">
              <a:defRPr/>
            </a:lvl1pPr>
          </a:lstStyle>
          <a:p>
            <a:pPr defTabSz="457200"/>
            <a:r>
              <a:rPr lang="en-US" dirty="0" smtClean="0">
                <a:solidFill>
                  <a:prstClr val="black"/>
                </a:solidFill>
              </a:rPr>
              <a:t>11/16/2017</a:t>
            </a:r>
            <a:endParaRPr lang="en-US" dirty="0">
              <a:solidFill>
                <a:prstClr val="black"/>
              </a:solidFill>
            </a:endParaRPr>
          </a:p>
        </p:txBody>
      </p:sp>
      <p:sp>
        <p:nvSpPr>
          <p:cNvPr id="6" name="Slide Number Placeholder 5"/>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
        <p:nvSpPr>
          <p:cNvPr id="16" name="Text Placeholder 15"/>
          <p:cNvSpPr>
            <a:spLocks noGrp="1"/>
          </p:cNvSpPr>
          <p:nvPr>
            <p:ph type="body" sz="quarter" idx="13" hasCustomPrompt="1"/>
          </p:nvPr>
        </p:nvSpPr>
        <p:spPr>
          <a:xfrm>
            <a:off x="3591985" y="3604419"/>
            <a:ext cx="7876116" cy="1604963"/>
          </a:xfrm>
        </p:spPr>
        <p:txBody>
          <a:bodyPr/>
          <a:lstStyle>
            <a:lvl1pPr marL="0" indent="0" algn="r">
              <a:buNone/>
              <a:defRPr sz="2800" b="1"/>
            </a:lvl1pPr>
            <a:lvl2pPr>
              <a:defRPr sz="2400"/>
            </a:lvl2pPr>
          </a:lstStyle>
          <a:p>
            <a:pPr marL="0" indent="0" algn="r">
              <a:buNone/>
            </a:pPr>
            <a:r>
              <a:rPr lang="en-US" dirty="0" smtClean="0">
                <a:solidFill>
                  <a:schemeClr val="bg1"/>
                </a:solidFill>
                <a:latin typeface="Myriad Pro" charset="0"/>
                <a:ea typeface="ＭＳ Ｐゴシック" charset="0"/>
                <a:cs typeface="ＭＳ Ｐゴシック" charset="0"/>
              </a:rPr>
              <a:t>Enter Name of Subtitle</a:t>
            </a:r>
          </a:p>
          <a:p>
            <a:pPr marL="400050" lvl="1" indent="0" algn="r">
              <a:buNone/>
            </a:pPr>
            <a:r>
              <a:rPr lang="en-US" dirty="0" smtClean="0">
                <a:solidFill>
                  <a:schemeClr val="bg1"/>
                </a:solidFill>
                <a:latin typeface="Myriad Pro" charset="0"/>
                <a:ea typeface="ＭＳ Ｐゴシック" charset="0"/>
                <a:cs typeface="ＭＳ Ｐゴシック" charset="0"/>
              </a:rPr>
              <a:t>Centers for Medicare &amp; Medicaid Services</a:t>
            </a:r>
            <a:endParaRPr lang="en-US" dirty="0">
              <a:solidFill>
                <a:schemeClr val="bg1"/>
              </a:solidFill>
              <a:latin typeface="Myriad Pro" charset="0"/>
              <a:ea typeface="ＭＳ Ｐゴシック" charset="0"/>
              <a:cs typeface="ＭＳ Ｐゴシック" charset="0"/>
            </a:endParaRPr>
          </a:p>
        </p:txBody>
      </p:sp>
      <p:pic>
        <p:nvPicPr>
          <p:cNvPr id="14" name="Picture 13" descr="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3" y="3148262"/>
            <a:ext cx="2217109" cy="1147680"/>
          </a:xfrm>
          <a:prstGeom prst="rect">
            <a:avLst/>
          </a:prstGeom>
          <a:effectLst>
            <a:outerShdw blurRad="50800" dist="38100" dir="2700000" sx="49000" sy="49000" algn="tl" rotWithShape="0">
              <a:srgbClr val="000000">
                <a:alpha val="43000"/>
              </a:srgbClr>
            </a:outerShdw>
          </a:effectLst>
        </p:spPr>
      </p:pic>
      <p:pic>
        <p:nvPicPr>
          <p:cNvPr id="17" name="Picture 16" descr="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3" y="4406900"/>
            <a:ext cx="2217109" cy="1147680"/>
          </a:xfrm>
          <a:prstGeom prst="rect">
            <a:avLst/>
          </a:prstGeom>
          <a:effectLst>
            <a:outerShdw blurRad="50800" dist="38100" dir="2700000" sx="49000" sy="49000" algn="tl" rotWithShape="0">
              <a:srgbClr val="000000">
                <a:alpha val="43000"/>
              </a:srgbClr>
            </a:outerShdw>
          </a:effectLst>
        </p:spPr>
      </p:pic>
      <p:pic>
        <p:nvPicPr>
          <p:cNvPr id="18" name="Picture 17" descr="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23" y="5650992"/>
            <a:ext cx="2217109" cy="1147680"/>
          </a:xfrm>
          <a:prstGeom prst="rect">
            <a:avLst/>
          </a:prstGeom>
          <a:effectLst>
            <a:outerShdw blurRad="50800" dist="38100" dir="2700000" sx="49000" sy="49000" algn="tl" rotWithShape="0">
              <a:srgbClr val="000000">
                <a:alpha val="43000"/>
              </a:srgbClr>
            </a:outerShdw>
          </a:effectLst>
        </p:spPr>
      </p:pic>
      <p:sp>
        <p:nvSpPr>
          <p:cNvPr id="10" name="TextBox 9"/>
          <p:cNvSpPr txBox="1"/>
          <p:nvPr/>
        </p:nvSpPr>
        <p:spPr>
          <a:xfrm>
            <a:off x="2437902" y="6151230"/>
            <a:ext cx="9754100" cy="553998"/>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5632019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smtClean="0"/>
              <a:t>Click to edit Master title style</a:t>
            </a:r>
            <a:endParaRPr lang="en-US"/>
          </a:p>
        </p:txBody>
      </p:sp>
      <p:sp>
        <p:nvSpPr>
          <p:cNvPr id="5"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just"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33918744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338907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63215" y="6467117"/>
            <a:ext cx="2844800" cy="365125"/>
          </a:xfrm>
          <a:prstGeom prst="rect">
            <a:avLst/>
          </a:prstGeom>
        </p:spPr>
        <p:txBody>
          <a:bodyPr/>
          <a:lstStyle>
            <a:lvl1pPr>
              <a:defRPr>
                <a:solidFill>
                  <a:schemeClr val="tx1"/>
                </a:solidFill>
              </a:defRPr>
            </a:lvl1pPr>
          </a:lstStyle>
          <a:p>
            <a:pPr defTabSz="457200"/>
            <a:r>
              <a:rPr lang="en-US" dirty="0" smtClean="0">
                <a:solidFill>
                  <a:prstClr val="black"/>
                </a:solidFill>
              </a:rPr>
              <a:t>11/16/2017</a:t>
            </a:r>
            <a:endParaRPr lang="en-US" dirty="0">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7" name="Slide Number Placeholder 6"/>
          <p:cNvSpPr>
            <a:spLocks noGrp="1"/>
          </p:cNvSpPr>
          <p:nvPr>
            <p:ph type="sldNum" sz="quarter" idx="12"/>
          </p:nvPr>
        </p:nvSpPr>
        <p:spPr>
          <a:xfrm>
            <a:off x="107839" y="6461428"/>
            <a:ext cx="664856" cy="365125"/>
          </a:xfrm>
          <a:prstGeom prst="rect">
            <a:avLst/>
          </a:prstGeom>
        </p:spPr>
        <p:txBody>
          <a:bodyPr/>
          <a:lstStyle>
            <a:lvl1pPr>
              <a:defRPr>
                <a:solidFill>
                  <a:schemeClr val="tx1"/>
                </a:solidFill>
              </a:defRPr>
            </a:lvl1p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70770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7735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31711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67735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31711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63215" y="6467117"/>
            <a:ext cx="2844800" cy="365125"/>
          </a:xfrm>
          <a:prstGeom prst="rect">
            <a:avLst/>
          </a:prstGeom>
        </p:spPr>
        <p:txBody>
          <a:bodyPr/>
          <a:lstStyle/>
          <a:p>
            <a:pPr defTabSz="457200"/>
            <a:r>
              <a:rPr lang="en-US" dirty="0" smtClean="0">
                <a:solidFill>
                  <a:prstClr val="black"/>
                </a:solidFill>
              </a:rPr>
              <a:t>11/16/2017</a:t>
            </a:r>
            <a:endParaRPr lang="en-US" dirty="0">
              <a:solidFill>
                <a:prstClr val="black"/>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9" name="Slide Number Placeholder 8"/>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431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4" name="Straight Connector 3"/>
          <p:cNvCxnSpPr/>
          <p:nvPr/>
        </p:nvCxnSpPr>
        <p:spPr>
          <a:xfrm>
            <a:off x="-16" y="663217"/>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1"/>
            <a:ext cx="12192000" cy="663191"/>
          </a:xfrm>
        </p:spPr>
        <p:txBody>
          <a:bodyPr>
            <a:normAutofit/>
          </a:bodyPr>
          <a:lstStyle>
            <a:lvl1pPr>
              <a:defRPr sz="3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3765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67515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609600" y="1828801"/>
            <a:ext cx="10972800"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53600" y="6224741"/>
            <a:ext cx="1930400" cy="499135"/>
          </a:xfrm>
          <a:prstGeom prst="rect">
            <a:avLst/>
          </a:prstGeom>
        </p:spPr>
      </p:pic>
      <p:sp>
        <p:nvSpPr>
          <p:cNvPr id="7" name="Rectangle 6"/>
          <p:cNvSpPr/>
          <p:nvPr/>
        </p:nvSpPr>
        <p:spPr>
          <a:xfrm>
            <a:off x="248062" y="6248401"/>
            <a:ext cx="8761351" cy="584775"/>
          </a:xfrm>
          <a:prstGeom prst="rect">
            <a:avLst/>
          </a:prstGeom>
        </p:spPr>
        <p:txBody>
          <a:bodyPr wrap="square">
            <a:spAutoFit/>
          </a:bodyPr>
          <a:lstStyle/>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DRAFT – 1/2/14</a:t>
            </a:r>
          </a:p>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INFORMATION NOT RELEASABLE TO THE PUBLIC UNLESS AUTHORIZED BY LAW: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313915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smtClean="0"/>
              <a:t>Click to edit Master title style</a:t>
            </a:r>
            <a:endParaRPr lang="en-US"/>
          </a:p>
        </p:txBody>
      </p:sp>
      <p:sp>
        <p:nvSpPr>
          <p:cNvPr id="5"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just"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5841998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
        <p:nvSpPr>
          <p:cNvPr id="6" name="TextBox 5"/>
          <p:cNvSpPr txBox="1"/>
          <p:nvPr/>
        </p:nvSpPr>
        <p:spPr>
          <a:xfrm>
            <a:off x="0" y="6222480"/>
            <a:ext cx="11431979" cy="400110"/>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44246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63215" y="6467117"/>
            <a:ext cx="2844800" cy="365125"/>
          </a:xfrm>
          <a:prstGeom prst="rect">
            <a:avLst/>
          </a:prstGeom>
        </p:spPr>
        <p:txBody>
          <a:bodyPr/>
          <a:lstStyle>
            <a:lvl1pPr>
              <a:defRPr>
                <a:solidFill>
                  <a:schemeClr val="tx1"/>
                </a:solidFill>
              </a:defRPr>
            </a:lvl1pPr>
          </a:lstStyle>
          <a:p>
            <a:pPr defTabSz="457200"/>
            <a:r>
              <a:rPr lang="en-US" dirty="0" smtClean="0">
                <a:solidFill>
                  <a:prstClr val="black"/>
                </a:solidFill>
              </a:rPr>
              <a:t>11/16/2017</a:t>
            </a:r>
            <a:endParaRPr lang="en-US" dirty="0">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7" name="Slide Number Placeholder 6"/>
          <p:cNvSpPr>
            <a:spLocks noGrp="1"/>
          </p:cNvSpPr>
          <p:nvPr>
            <p:ph type="sldNum" sz="quarter" idx="12"/>
          </p:nvPr>
        </p:nvSpPr>
        <p:spPr>
          <a:xfrm>
            <a:off x="107839" y="6461428"/>
            <a:ext cx="664856" cy="365125"/>
          </a:xfrm>
          <a:prstGeom prst="rect">
            <a:avLst/>
          </a:prstGeom>
        </p:spPr>
        <p:txBody>
          <a:bodyPr/>
          <a:lstStyle>
            <a:lvl1pPr>
              <a:defRPr>
                <a:solidFill>
                  <a:schemeClr val="tx1"/>
                </a:solidFill>
              </a:defRPr>
            </a:lvl1p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4547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63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7735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31711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67735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31711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63215" y="6467117"/>
            <a:ext cx="2844800" cy="365125"/>
          </a:xfrm>
          <a:prstGeom prst="rect">
            <a:avLst/>
          </a:prstGeom>
        </p:spPr>
        <p:txBody>
          <a:bodyPr/>
          <a:lstStyle/>
          <a:p>
            <a:pPr defTabSz="457200"/>
            <a:r>
              <a:rPr lang="en-US" dirty="0" smtClean="0">
                <a:solidFill>
                  <a:prstClr val="black"/>
                </a:solidFill>
              </a:rPr>
              <a:t>11/16/2017</a:t>
            </a:r>
            <a:endParaRPr lang="en-US" dirty="0">
              <a:solidFill>
                <a:prstClr val="black"/>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pPr defTabSz="457200"/>
            <a:r>
              <a:rPr lang="en-US" dirty="0" smtClean="0">
                <a:solidFill>
                  <a:prstClr val="black"/>
                </a:solidFill>
              </a:rPr>
              <a:t>CLOSE HOLD—DO NOT SHARE</a:t>
            </a:r>
            <a:endParaRPr lang="en-US" dirty="0">
              <a:solidFill>
                <a:prstClr val="black"/>
              </a:solidFill>
            </a:endParaRPr>
          </a:p>
        </p:txBody>
      </p:sp>
      <p:sp>
        <p:nvSpPr>
          <p:cNvPr id="9" name="Slide Number Placeholder 8"/>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473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4" name="Straight Connector 3"/>
          <p:cNvCxnSpPr/>
          <p:nvPr/>
        </p:nvCxnSpPr>
        <p:spPr>
          <a:xfrm>
            <a:off x="-16" y="663217"/>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1"/>
            <a:ext cx="12192000" cy="663191"/>
          </a:xfrm>
        </p:spPr>
        <p:txBody>
          <a:bodyPr>
            <a:normAutofit/>
          </a:bodyPr>
          <a:lstStyle>
            <a:lvl1pPr>
              <a:defRPr sz="3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1244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9478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609600" y="1828801"/>
            <a:ext cx="10972800"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53600" y="6224741"/>
            <a:ext cx="1930400" cy="499135"/>
          </a:xfrm>
          <a:prstGeom prst="rect">
            <a:avLst/>
          </a:prstGeom>
        </p:spPr>
      </p:pic>
      <p:sp>
        <p:nvSpPr>
          <p:cNvPr id="7" name="Rectangle 6"/>
          <p:cNvSpPr/>
          <p:nvPr/>
        </p:nvSpPr>
        <p:spPr>
          <a:xfrm>
            <a:off x="248062" y="6248401"/>
            <a:ext cx="8761351" cy="584775"/>
          </a:xfrm>
          <a:prstGeom prst="rect">
            <a:avLst/>
          </a:prstGeom>
        </p:spPr>
        <p:txBody>
          <a:bodyPr wrap="square">
            <a:spAutoFit/>
          </a:bodyPr>
          <a:lstStyle/>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DRAFT – 1/2/14</a:t>
            </a:r>
          </a:p>
          <a:p>
            <a:pPr defTabSz="457200" fontAlgn="base">
              <a:spcBef>
                <a:spcPct val="0"/>
              </a:spcBef>
              <a:spcAft>
                <a:spcPct val="0"/>
              </a:spcAft>
              <a:defRPr/>
            </a:pPr>
            <a:r>
              <a:rPr lang="en-US" sz="800" dirty="0" smtClean="0">
                <a:solidFill>
                  <a:prstClr val="black"/>
                </a:solidFill>
                <a:latin typeface="Arial" charset="0"/>
                <a:ea typeface="ＭＳ Ｐゴシック" pitchFamily="34" charset="-128"/>
              </a:rPr>
              <a:t>INFORMATION NOT RELEASABLE TO THE PUBLIC UNLESS AUTHORIZED BY LAW: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182235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descr="bk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901" y="3148262"/>
            <a:ext cx="9656064" cy="3650410"/>
          </a:xfrm>
          <a:prstGeom prst="rect">
            <a:avLst/>
          </a:prstGeom>
        </p:spPr>
      </p:pic>
      <p:sp>
        <p:nvSpPr>
          <p:cNvPr id="2" name="Title 1"/>
          <p:cNvSpPr>
            <a:spLocks noGrp="1"/>
          </p:cNvSpPr>
          <p:nvPr>
            <p:ph type="ctrTitle"/>
          </p:nvPr>
        </p:nvSpPr>
        <p:spPr>
          <a:xfrm>
            <a:off x="107837" y="1527524"/>
            <a:ext cx="11986128" cy="1527160"/>
          </a:xfrm>
          <a:prstGeom prst="rect">
            <a:avLst/>
          </a:prstGeom>
          <a:solidFill>
            <a:srgbClr val="F2CD07"/>
          </a:solidFill>
          <a:effectLst/>
        </p:spPr>
        <p:txBody>
          <a:bodyPr/>
          <a:lstStyle>
            <a:lvl1pPr>
              <a:defRPr>
                <a:solidFill>
                  <a:schemeClr val="tx2">
                    <a:lumMod val="7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8604720" y="5230930"/>
            <a:ext cx="2844800" cy="365125"/>
          </a:xfrm>
          <a:prstGeom prst="rect">
            <a:avLst/>
          </a:prstGeom>
        </p:spPr>
        <p:txBody>
          <a:bodyPr/>
          <a:lstStyle>
            <a:lvl1pPr algn="ctr">
              <a:defRPr/>
            </a:lvl1pPr>
          </a:lstStyle>
          <a:p>
            <a:pPr defTabSz="457200"/>
            <a:r>
              <a:rPr lang="en-US" dirty="0" smtClean="0">
                <a:solidFill>
                  <a:prstClr val="black"/>
                </a:solidFill>
              </a:rPr>
              <a:t>11/16/2017</a:t>
            </a:r>
            <a:endParaRPr lang="en-US" dirty="0">
              <a:solidFill>
                <a:prstClr val="black"/>
              </a:solidFill>
            </a:endParaRPr>
          </a:p>
        </p:txBody>
      </p:sp>
      <p:sp>
        <p:nvSpPr>
          <p:cNvPr id="6" name="Slide Number Placeholder 5"/>
          <p:cNvSpPr>
            <a:spLocks noGrp="1"/>
          </p:cNvSpPr>
          <p:nvPr>
            <p:ph type="sldNum" sz="quarter" idx="12"/>
          </p:nvPr>
        </p:nvSpPr>
        <p:spPr>
          <a:xfrm>
            <a:off x="107839" y="6461428"/>
            <a:ext cx="664856"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
        <p:nvSpPr>
          <p:cNvPr id="16" name="Text Placeholder 15"/>
          <p:cNvSpPr>
            <a:spLocks noGrp="1"/>
          </p:cNvSpPr>
          <p:nvPr>
            <p:ph type="body" sz="quarter" idx="13" hasCustomPrompt="1"/>
          </p:nvPr>
        </p:nvSpPr>
        <p:spPr>
          <a:xfrm>
            <a:off x="3591985" y="3604419"/>
            <a:ext cx="7876116" cy="1604963"/>
          </a:xfrm>
        </p:spPr>
        <p:txBody>
          <a:bodyPr/>
          <a:lstStyle>
            <a:lvl1pPr marL="0" indent="0" algn="r">
              <a:buNone/>
              <a:defRPr sz="2800" b="1"/>
            </a:lvl1pPr>
            <a:lvl2pPr>
              <a:defRPr sz="2400"/>
            </a:lvl2pPr>
          </a:lstStyle>
          <a:p>
            <a:pPr marL="0" indent="0" algn="r">
              <a:buNone/>
            </a:pPr>
            <a:r>
              <a:rPr lang="en-US" dirty="0" smtClean="0">
                <a:solidFill>
                  <a:schemeClr val="bg1"/>
                </a:solidFill>
                <a:latin typeface="Myriad Pro" charset="0"/>
                <a:ea typeface="ＭＳ Ｐゴシック" charset="0"/>
                <a:cs typeface="ＭＳ Ｐゴシック" charset="0"/>
              </a:rPr>
              <a:t>Enter Name of Subtitle</a:t>
            </a:r>
          </a:p>
          <a:p>
            <a:pPr marL="400050" lvl="1" indent="0" algn="r">
              <a:buNone/>
            </a:pPr>
            <a:r>
              <a:rPr lang="en-US" dirty="0" smtClean="0">
                <a:solidFill>
                  <a:schemeClr val="bg1"/>
                </a:solidFill>
                <a:latin typeface="Myriad Pro" charset="0"/>
                <a:ea typeface="ＭＳ Ｐゴシック" charset="0"/>
                <a:cs typeface="ＭＳ Ｐゴシック" charset="0"/>
              </a:rPr>
              <a:t>Centers for Medicare &amp; Medicaid Services</a:t>
            </a:r>
            <a:endParaRPr lang="en-US" dirty="0">
              <a:solidFill>
                <a:schemeClr val="bg1"/>
              </a:solidFill>
              <a:latin typeface="Myriad Pro" charset="0"/>
              <a:ea typeface="ＭＳ Ｐゴシック" charset="0"/>
              <a:cs typeface="ＭＳ Ｐゴシック" charset="0"/>
            </a:endParaRPr>
          </a:p>
        </p:txBody>
      </p:sp>
      <p:pic>
        <p:nvPicPr>
          <p:cNvPr id="14" name="Picture 13" descr="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3" y="3148262"/>
            <a:ext cx="2217109" cy="1147680"/>
          </a:xfrm>
          <a:prstGeom prst="rect">
            <a:avLst/>
          </a:prstGeom>
          <a:effectLst>
            <a:outerShdw blurRad="50800" dist="38100" dir="2700000" sx="49000" sy="49000" algn="tl" rotWithShape="0">
              <a:srgbClr val="000000">
                <a:alpha val="43000"/>
              </a:srgbClr>
            </a:outerShdw>
          </a:effectLst>
        </p:spPr>
      </p:pic>
      <p:pic>
        <p:nvPicPr>
          <p:cNvPr id="17" name="Picture 16" descr="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3" y="4406900"/>
            <a:ext cx="2217109" cy="1147680"/>
          </a:xfrm>
          <a:prstGeom prst="rect">
            <a:avLst/>
          </a:prstGeom>
          <a:effectLst>
            <a:outerShdw blurRad="50800" dist="38100" dir="2700000" sx="49000" sy="49000" algn="tl" rotWithShape="0">
              <a:srgbClr val="000000">
                <a:alpha val="43000"/>
              </a:srgbClr>
            </a:outerShdw>
          </a:effectLst>
        </p:spPr>
      </p:pic>
      <p:pic>
        <p:nvPicPr>
          <p:cNvPr id="18" name="Picture 17" descr="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23" y="5650992"/>
            <a:ext cx="2217109" cy="1147680"/>
          </a:xfrm>
          <a:prstGeom prst="rect">
            <a:avLst/>
          </a:prstGeom>
          <a:effectLst>
            <a:outerShdw blurRad="50800" dist="38100" dir="2700000" sx="49000" sy="49000" algn="tl" rotWithShape="0">
              <a:srgbClr val="000000">
                <a:alpha val="43000"/>
              </a:srgbClr>
            </a:outerShdw>
          </a:effectLst>
        </p:spPr>
      </p:pic>
      <p:sp>
        <p:nvSpPr>
          <p:cNvPr id="10" name="TextBox 9"/>
          <p:cNvSpPr txBox="1"/>
          <p:nvPr/>
        </p:nvSpPr>
        <p:spPr>
          <a:xfrm>
            <a:off x="2437902" y="6151230"/>
            <a:ext cx="9754100" cy="553998"/>
          </a:xfrm>
          <a:prstGeom prst="rect">
            <a:avLst/>
          </a:prstGeom>
          <a:noFill/>
        </p:spPr>
        <p:txBody>
          <a:bodyPr wrap="square" rtlCol="0">
            <a:spAutoFit/>
          </a:bodyPr>
          <a:lstStyle/>
          <a:p>
            <a:pPr algn="ctr" defTabSz="457200"/>
            <a:r>
              <a:rPr lang="en-US" sz="1000" b="1" dirty="0">
                <a:solidFill>
                  <a:prstClr val="black"/>
                </a:solidFill>
              </a:rPr>
              <a:t>CLOSE HOLD – DO NOT SHARE – INFORMATION NOT RELEASABLE TO THE PUBLIC UNLESS AUTHORIZED BY LAW:</a:t>
            </a:r>
            <a:r>
              <a:rPr lang="en-US" sz="1000" dirty="0">
                <a:solidFill>
                  <a:prstClr val="black"/>
                </a:solidFill>
              </a:rPr>
              <a:t>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467561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dirty="0" smtClean="0"/>
              <a:t>Click to edit Master title style</a:t>
            </a:r>
            <a:endParaRPr lang="en-US" dirty="0"/>
          </a:p>
        </p:txBody>
      </p:sp>
      <p:cxnSp>
        <p:nvCxnSpPr>
          <p:cNvPr id="9" name="Straight Connector 8"/>
          <p:cNvCxnSpPr/>
          <p:nvPr/>
        </p:nvCxnSpPr>
        <p:spPr>
          <a:xfrm>
            <a:off x="-16" y="1436913"/>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E8555075-F7D8-774D-92CE-0FFE5404D32F}"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2306862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ctr" defTabSz="457200" rtl="0" eaLnBrk="1" latinLnBrk="0" hangingPunct="1">
        <a:spcBef>
          <a:spcPct val="0"/>
        </a:spcBef>
        <a:buNone/>
        <a:defRPr sz="4000" b="1" i="0" kern="1200">
          <a:solidFill>
            <a:schemeClr val="bg1"/>
          </a:solidFill>
          <a:latin typeface="+mj-lt"/>
          <a:ea typeface="+mj-ea"/>
          <a:cs typeface="Myria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4"/>
          <p:cNvSpPr>
            <a:spLocks noGrp="1"/>
          </p:cNvSpPr>
          <p:nvPr>
            <p:ph type="title"/>
          </p:nvPr>
        </p:nvSpPr>
        <p:spPr>
          <a:xfrm>
            <a:off x="0" y="0"/>
            <a:ext cx="12192000" cy="1417638"/>
          </a:xfrm>
          <a:prstGeom prst="rect">
            <a:avLst/>
          </a:prstGeom>
          <a:solidFill>
            <a:srgbClr val="0D4C97"/>
          </a:solidFill>
        </p:spPr>
        <p:txBody>
          <a:bodyPr vert="horz" lIns="91440" tIns="45720" rIns="91440" bIns="45720" rtlCol="0" anchor="ctr">
            <a:normAutofit/>
          </a:bodyPr>
          <a:lstStyle/>
          <a:p>
            <a:r>
              <a:rPr lang="en-US" dirty="0" smtClean="0"/>
              <a:t>Click to edit Master title style</a:t>
            </a:r>
            <a:endParaRPr lang="en-US" dirty="0"/>
          </a:p>
        </p:txBody>
      </p:sp>
      <p:cxnSp>
        <p:nvCxnSpPr>
          <p:cNvPr id="9" name="Straight Connector 8"/>
          <p:cNvCxnSpPr/>
          <p:nvPr/>
        </p:nvCxnSpPr>
        <p:spPr>
          <a:xfrm>
            <a:off x="-16" y="1436913"/>
            <a:ext cx="12192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4"/>
          </p:nvPr>
        </p:nvSpPr>
        <p:spPr>
          <a:xfrm>
            <a:off x="10632700" y="6382351"/>
            <a:ext cx="13208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E8555075-F7D8-774D-92CE-0FFE5404D32F}"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368801449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hf hdr="0" dt="0"/>
  <p:txStyles>
    <p:titleStyle>
      <a:lvl1pPr algn="ctr" defTabSz="457200" rtl="0" eaLnBrk="1" latinLnBrk="0" hangingPunct="1">
        <a:spcBef>
          <a:spcPct val="0"/>
        </a:spcBef>
        <a:buNone/>
        <a:defRPr sz="4000" b="1" i="0" kern="1200">
          <a:solidFill>
            <a:schemeClr val="bg1"/>
          </a:solidFill>
          <a:latin typeface="+mj-lt"/>
          <a:ea typeface="+mj-ea"/>
          <a:cs typeface="Myria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839" y="1302084"/>
            <a:ext cx="11986128" cy="1737610"/>
          </a:xfrm>
        </p:spPr>
        <p:txBody>
          <a:bodyPr>
            <a:normAutofit fontScale="90000"/>
          </a:bodyPr>
          <a:lstStyle/>
          <a:p>
            <a:r>
              <a:rPr lang="en-US" dirty="0" smtClean="0"/>
              <a:t>FACTORS IMPACTING THE RATE OF RISK SCORE CHANGES  OVER TIME COMPARING MEDICARE ADVANTAGE VS TRADITIONAL MEDICARE ENROLLEES</a:t>
            </a:r>
            <a:endParaRPr lang="en-US" dirty="0">
              <a:solidFill>
                <a:srgbClr val="002060"/>
              </a:solidFill>
            </a:endParaRPr>
          </a:p>
        </p:txBody>
      </p:sp>
      <p:pic>
        <p:nvPicPr>
          <p:cNvPr id="8" name="Picture 7" descr="DHHS_logo_PMS_287.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2402" y="251238"/>
            <a:ext cx="1041400" cy="1050846"/>
          </a:xfrm>
          <a:prstGeom prst="rect">
            <a:avLst/>
          </a:prstGeom>
        </p:spPr>
      </p:pic>
      <p:sp>
        <p:nvSpPr>
          <p:cNvPr id="10" name="Text Placeholder 4"/>
          <p:cNvSpPr>
            <a:spLocks noGrp="1"/>
          </p:cNvSpPr>
          <p:nvPr>
            <p:ph type="body" sz="quarter" idx="13"/>
          </p:nvPr>
        </p:nvSpPr>
        <p:spPr>
          <a:xfrm>
            <a:off x="4806556" y="3243117"/>
            <a:ext cx="6846570" cy="3022772"/>
          </a:xfrm>
        </p:spPr>
        <p:txBody>
          <a:bodyPr>
            <a:normAutofit/>
          </a:bodyPr>
          <a:lstStyle/>
          <a:p>
            <a:pPr marL="400050" lvl="1" indent="0" algn="r">
              <a:spcBef>
                <a:spcPts val="1800"/>
              </a:spcBef>
              <a:buNone/>
            </a:pPr>
            <a:r>
              <a:rPr lang="en-US" dirty="0" smtClean="0">
                <a:solidFill>
                  <a:schemeClr val="bg1"/>
                </a:solidFill>
                <a:ea typeface="ＭＳ Ｐゴシック" charset="0"/>
                <a:cs typeface="ＭＳ Ｐゴシック" charset="0"/>
              </a:rPr>
              <a:t>Centers </a:t>
            </a:r>
            <a:r>
              <a:rPr lang="en-US" dirty="0">
                <a:solidFill>
                  <a:schemeClr val="bg1"/>
                </a:solidFill>
                <a:ea typeface="ＭＳ Ｐゴシック" charset="0"/>
                <a:cs typeface="ＭＳ Ｐゴシック" charset="0"/>
              </a:rPr>
              <a:t>for Medicare &amp; Medicaid Services (CMS) </a:t>
            </a:r>
          </a:p>
          <a:p>
            <a:pPr marL="400050" lvl="1" indent="0" algn="r">
              <a:spcBef>
                <a:spcPts val="1800"/>
              </a:spcBef>
              <a:buNone/>
            </a:pPr>
            <a:r>
              <a:rPr lang="en-US" dirty="0">
                <a:solidFill>
                  <a:schemeClr val="bg1"/>
                </a:solidFill>
                <a:ea typeface="ＭＳ Ｐゴシック" charset="0"/>
                <a:cs typeface="ＭＳ Ｐゴシック" charset="0"/>
              </a:rPr>
              <a:t>Department of Health and Human Services (DHHS</a:t>
            </a:r>
            <a:r>
              <a:rPr lang="en-US" dirty="0" smtClean="0">
                <a:solidFill>
                  <a:schemeClr val="bg1"/>
                </a:solidFill>
                <a:ea typeface="ＭＳ Ｐゴシック" charset="0"/>
                <a:cs typeface="ＭＳ Ｐゴシック" charset="0"/>
              </a:rPr>
              <a:t>) </a:t>
            </a:r>
          </a:p>
          <a:p>
            <a:pPr marL="400050" lvl="1" indent="0" algn="r">
              <a:spcBef>
                <a:spcPts val="1800"/>
              </a:spcBef>
              <a:buNone/>
            </a:pPr>
            <a:r>
              <a:rPr lang="en-US" dirty="0" smtClean="0">
                <a:solidFill>
                  <a:schemeClr val="bg1"/>
                </a:solidFill>
                <a:ea typeface="ＭＳ Ｐゴシック" charset="0"/>
                <a:cs typeface="ＭＳ Ｐゴシック" charset="0"/>
              </a:rPr>
              <a:t>June 28, 2018</a:t>
            </a:r>
          </a:p>
          <a:p>
            <a:pPr marL="400050" lvl="1" indent="0" algn="r">
              <a:spcBef>
                <a:spcPts val="1800"/>
              </a:spcBef>
              <a:buNone/>
            </a:pPr>
            <a:endParaRPr lang="en-US" dirty="0">
              <a:solidFill>
                <a:schemeClr val="bg1"/>
              </a:solidFill>
              <a:ea typeface="ＭＳ Ｐゴシック" charset="0"/>
              <a:cs typeface="ＭＳ Ｐゴシック" charset="0"/>
            </a:endParaRPr>
          </a:p>
          <a:p>
            <a:pPr>
              <a:lnSpc>
                <a:spcPct val="120000"/>
              </a:lnSpc>
            </a:pPr>
            <a:endParaRPr lang="en-US" dirty="0" smtClean="0">
              <a:solidFill>
                <a:schemeClr val="bg1"/>
              </a:solidFill>
              <a:ea typeface="ＭＳ Ｐゴシック" charset="0"/>
              <a:cs typeface="ＭＳ Ｐゴシック" charset="0"/>
            </a:endParaRPr>
          </a:p>
        </p:txBody>
      </p:sp>
      <p:pic>
        <p:nvPicPr>
          <p:cNvPr id="11" name="Picture 10" descr="Identity mark for the Centers for Medicare &amp; Medicaid Services (CMS)" title="CMS Identity Mark"/>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841" y="454662"/>
            <a:ext cx="1873451" cy="643999"/>
          </a:xfrm>
          <a:prstGeom prst="rect">
            <a:avLst/>
          </a:prstGeom>
        </p:spPr>
      </p:pic>
      <p:sp>
        <p:nvSpPr>
          <p:cNvPr id="2" name="Slide Number Placeholder 1"/>
          <p:cNvSpPr>
            <a:spLocks noGrp="1"/>
          </p:cNvSpPr>
          <p:nvPr>
            <p:ph type="sldNum" sz="quarter" idx="12"/>
          </p:nvPr>
        </p:nvSpPr>
        <p:spPr/>
        <p:txBody>
          <a:bodyPr/>
          <a:lstStyle/>
          <a:p>
            <a:fld id="{39C3531D-B253-2543-B33C-943C155A8F9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468592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AGENDA</a:t>
            </a:r>
            <a:endParaRPr lang="en-US" sz="4800"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2</a:t>
            </a:fld>
            <a:endParaRPr lang="en-US" dirty="0">
              <a:solidFill>
                <a:prstClr val="black"/>
              </a:solidFill>
            </a:endParaRPr>
          </a:p>
        </p:txBody>
      </p:sp>
      <p:sp>
        <p:nvSpPr>
          <p:cNvPr id="5" name="Content Placeholder 4"/>
          <p:cNvSpPr>
            <a:spLocks noGrp="1"/>
          </p:cNvSpPr>
          <p:nvPr>
            <p:ph idx="1"/>
          </p:nvPr>
        </p:nvSpPr>
        <p:spPr/>
        <p:txBody>
          <a:bodyPr>
            <a:normAutofit/>
          </a:bodyPr>
          <a:lstStyle/>
          <a:p>
            <a:r>
              <a:rPr lang="en-US" dirty="0" smtClean="0"/>
              <a:t>Problem </a:t>
            </a:r>
            <a:r>
              <a:rPr lang="en-US" dirty="0"/>
              <a:t>and </a:t>
            </a:r>
            <a:r>
              <a:rPr lang="en-US" dirty="0" smtClean="0"/>
              <a:t>potential end </a:t>
            </a:r>
            <a:r>
              <a:rPr lang="en-US" dirty="0" smtClean="0"/>
              <a:t>user</a:t>
            </a:r>
          </a:p>
          <a:p>
            <a:r>
              <a:rPr lang="en-US" dirty="0" smtClean="0"/>
              <a:t>Description </a:t>
            </a:r>
            <a:r>
              <a:rPr lang="en-US" dirty="0" smtClean="0"/>
              <a:t>of </a:t>
            </a:r>
            <a:r>
              <a:rPr lang="en-US" dirty="0" smtClean="0"/>
              <a:t>datasets </a:t>
            </a:r>
            <a:endParaRPr lang="en-US" dirty="0"/>
          </a:p>
          <a:p>
            <a:r>
              <a:rPr lang="en-US" dirty="0" smtClean="0"/>
              <a:t>Variables </a:t>
            </a:r>
            <a:r>
              <a:rPr lang="en-US" dirty="0"/>
              <a:t>of interest and </a:t>
            </a:r>
            <a:r>
              <a:rPr lang="en-US" dirty="0" smtClean="0"/>
              <a:t>predicted distribution</a:t>
            </a:r>
            <a:endParaRPr lang="en-US" dirty="0"/>
          </a:p>
          <a:p>
            <a:r>
              <a:rPr lang="en-US" dirty="0" smtClean="0"/>
              <a:t>Supervised vs unsupervised approach</a:t>
            </a:r>
            <a:endParaRPr lang="en-US" dirty="0"/>
          </a:p>
          <a:p>
            <a:r>
              <a:rPr lang="en-US" dirty="0" smtClean="0"/>
              <a:t>Target variable in a  </a:t>
            </a:r>
            <a:r>
              <a:rPr lang="en-US" dirty="0"/>
              <a:t>supervised </a:t>
            </a:r>
            <a:r>
              <a:rPr lang="en-US" dirty="0" smtClean="0"/>
              <a:t>study</a:t>
            </a:r>
            <a:endParaRPr lang="en-US" dirty="0"/>
          </a:p>
          <a:p>
            <a:r>
              <a:rPr lang="en-US" dirty="0" smtClean="0"/>
              <a:t>Challenges experienced and steps to resolve</a:t>
            </a:r>
            <a:endParaRPr lang="en-US" dirty="0"/>
          </a:p>
          <a:p>
            <a:r>
              <a:rPr lang="en-US" dirty="0" smtClean="0"/>
              <a:t>Plan </a:t>
            </a:r>
            <a:r>
              <a:rPr lang="en-US" dirty="0"/>
              <a:t>of action - Gantt </a:t>
            </a:r>
            <a:r>
              <a:rPr lang="en-US" dirty="0" smtClean="0"/>
              <a:t>chart</a:t>
            </a:r>
            <a:endParaRPr lang="en-US" dirty="0"/>
          </a:p>
        </p:txBody>
      </p:sp>
    </p:spTree>
    <p:extLst>
      <p:ext uri="{BB962C8B-B14F-4D97-AF65-F5344CB8AC3E}">
        <p14:creationId xmlns:p14="http://schemas.microsoft.com/office/powerpoint/2010/main" val="3371877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fontScale="92500"/>
          </a:bodyPr>
          <a:lstStyle/>
          <a:p>
            <a:r>
              <a:rPr lang="en-US" sz="3600" b="1" dirty="0" smtClean="0"/>
              <a:t>Purpose:</a:t>
            </a:r>
            <a:r>
              <a:rPr lang="en-US" sz="3600" dirty="0" smtClean="0"/>
              <a:t> </a:t>
            </a:r>
          </a:p>
          <a:p>
            <a:pPr lvl="1"/>
            <a:r>
              <a:rPr lang="en-US" sz="3200" dirty="0" smtClean="0"/>
              <a:t>Analyze </a:t>
            </a:r>
            <a:r>
              <a:rPr lang="en-US" sz="3200" dirty="0" smtClean="0"/>
              <a:t>claims submissions </a:t>
            </a:r>
            <a:r>
              <a:rPr lang="en-US" sz="3200" dirty="0" smtClean="0"/>
              <a:t>for medical </a:t>
            </a:r>
            <a:r>
              <a:rPr lang="en-US" sz="3200" dirty="0" smtClean="0"/>
              <a:t>services in general and  </a:t>
            </a:r>
            <a:r>
              <a:rPr lang="en-US" sz="3200" dirty="0" smtClean="0"/>
              <a:t>for the most common chronic conditions.</a:t>
            </a:r>
          </a:p>
          <a:p>
            <a:pPr lvl="1"/>
            <a:r>
              <a:rPr lang="en-US" sz="3200" dirty="0" smtClean="0"/>
              <a:t>Assess claims submitted at </a:t>
            </a:r>
            <a:r>
              <a:rPr lang="en-US" sz="3200" dirty="0"/>
              <a:t>the </a:t>
            </a:r>
            <a:r>
              <a:rPr lang="en-US" sz="3200" dirty="0" smtClean="0"/>
              <a:t>Parent Organization (PO) &amp; Plan level for MA versus FFS enrollees</a:t>
            </a:r>
            <a:r>
              <a:rPr lang="en-US" dirty="0" smtClean="0"/>
              <a:t>. </a:t>
            </a:r>
            <a:endParaRPr lang="en-US" dirty="0"/>
          </a:p>
          <a:p>
            <a:r>
              <a:rPr lang="en-US" sz="3600" b="1" dirty="0" smtClean="0"/>
              <a:t>Objectives: </a:t>
            </a:r>
          </a:p>
          <a:p>
            <a:pPr lvl="1"/>
            <a:r>
              <a:rPr lang="en-US" sz="3200" dirty="0" smtClean="0"/>
              <a:t>Perform year to year </a:t>
            </a:r>
            <a:r>
              <a:rPr lang="en-US" sz="3200" dirty="0" smtClean="0"/>
              <a:t>risk score comparisons </a:t>
            </a:r>
            <a:r>
              <a:rPr lang="en-US" sz="3200" dirty="0" smtClean="0"/>
              <a:t>to identify trends </a:t>
            </a:r>
            <a:r>
              <a:rPr lang="en-US" sz="3200" dirty="0" smtClean="0"/>
              <a:t>to support operations for payment model development. </a:t>
            </a:r>
            <a:endParaRPr lang="en-US" sz="3200" dirty="0" smtClean="0"/>
          </a:p>
        </p:txBody>
      </p:sp>
      <p:sp>
        <p:nvSpPr>
          <p:cNvPr id="3" name="Title 2"/>
          <p:cNvSpPr>
            <a:spLocks noGrp="1"/>
          </p:cNvSpPr>
          <p:nvPr>
            <p:ph type="title"/>
          </p:nvPr>
        </p:nvSpPr>
        <p:spPr/>
        <p:txBody>
          <a:bodyPr>
            <a:normAutofit/>
          </a:bodyPr>
          <a:lstStyle/>
          <a:p>
            <a:r>
              <a:rPr lang="en-US" sz="4800" dirty="0" smtClean="0"/>
              <a:t>PURPOSE &amp; OBJECTIVES</a:t>
            </a:r>
            <a:endParaRPr lang="en-US" sz="4800"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25462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fontScale="92500" lnSpcReduction="10000"/>
          </a:bodyPr>
          <a:lstStyle/>
          <a:p>
            <a:pPr marL="0" indent="0">
              <a:buNone/>
            </a:pPr>
            <a:r>
              <a:rPr lang="en-US" sz="3600" b="1" dirty="0" smtClean="0"/>
              <a:t>Questions </a:t>
            </a:r>
            <a:r>
              <a:rPr lang="en-US" sz="3600" b="1" dirty="0" smtClean="0"/>
              <a:t>proposed:</a:t>
            </a:r>
            <a:r>
              <a:rPr lang="en-US" sz="3600" dirty="0" smtClean="0"/>
              <a:t> </a:t>
            </a:r>
          </a:p>
          <a:p>
            <a:pPr lvl="1"/>
            <a:endParaRPr lang="en-US" sz="3200" dirty="0" smtClean="0"/>
          </a:p>
          <a:p>
            <a:pPr lvl="1"/>
            <a:r>
              <a:rPr lang="en-US" sz="3200" dirty="0" smtClean="0"/>
              <a:t>Is there a correlation between risk score changes and type/quantity of claims submitted</a:t>
            </a:r>
          </a:p>
          <a:p>
            <a:pPr lvl="1"/>
            <a:r>
              <a:rPr lang="en-US" sz="3200" dirty="0"/>
              <a:t>What is the expected number of services provided per Bene/diagnosis and how reflected in health status? </a:t>
            </a:r>
          </a:p>
          <a:p>
            <a:pPr lvl="1"/>
            <a:r>
              <a:rPr lang="en-US" sz="3200" dirty="0" smtClean="0"/>
              <a:t>Are </a:t>
            </a:r>
            <a:r>
              <a:rPr lang="en-US" sz="3200" dirty="0" smtClean="0"/>
              <a:t>there differences across contracts/plans within the PO?</a:t>
            </a:r>
          </a:p>
          <a:p>
            <a:pPr lvl="1"/>
            <a:r>
              <a:rPr lang="en-US" sz="3200" dirty="0" smtClean="0"/>
              <a:t>Are HCPCS submissions impacted by the PO size, geographical region, and type?</a:t>
            </a:r>
          </a:p>
        </p:txBody>
      </p:sp>
      <p:sp>
        <p:nvSpPr>
          <p:cNvPr id="3" name="Title 2"/>
          <p:cNvSpPr>
            <a:spLocks noGrp="1"/>
          </p:cNvSpPr>
          <p:nvPr>
            <p:ph type="title"/>
          </p:nvPr>
        </p:nvSpPr>
        <p:spPr/>
        <p:txBody>
          <a:bodyPr>
            <a:normAutofit/>
          </a:bodyPr>
          <a:lstStyle/>
          <a:p>
            <a:r>
              <a:rPr lang="en-US" sz="4800" dirty="0" smtClean="0"/>
              <a:t>DISCUSSION</a:t>
            </a:r>
            <a:endParaRPr lang="en-US" sz="4800"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865637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SCOPE (DATA SETS)</a:t>
            </a:r>
            <a:endParaRPr lang="en-US" sz="4800" dirty="0"/>
          </a:p>
        </p:txBody>
      </p:sp>
      <p:sp>
        <p:nvSpPr>
          <p:cNvPr id="6" name="Content Placeholder 5"/>
          <p:cNvSpPr>
            <a:spLocks noGrp="1"/>
          </p:cNvSpPr>
          <p:nvPr>
            <p:ph sz="half" idx="2"/>
          </p:nvPr>
        </p:nvSpPr>
        <p:spPr>
          <a:xfrm>
            <a:off x="5969852" y="2115127"/>
            <a:ext cx="6115894" cy="4693595"/>
          </a:xfrm>
        </p:spPr>
        <p:txBody>
          <a:bodyPr>
            <a:normAutofit fontScale="92500"/>
          </a:bodyPr>
          <a:lstStyle/>
          <a:p>
            <a:pPr marL="0" lvl="1" indent="0">
              <a:buNone/>
            </a:pPr>
            <a:r>
              <a:rPr lang="en-US" sz="3200" b="1" dirty="0" smtClean="0"/>
              <a:t>CLAIM TYPES (</a:t>
            </a:r>
            <a:r>
              <a:rPr lang="en-US" sz="2800" b="1" dirty="0" smtClean="0"/>
              <a:t>Outpatient )</a:t>
            </a:r>
            <a:endParaRPr lang="en-US" sz="2800" b="1" dirty="0"/>
          </a:p>
          <a:p>
            <a:pPr lvl="1">
              <a:buFont typeface="Arial" panose="020B0604020202020204" pitchFamily="34" charset="0"/>
              <a:buChar char="•"/>
            </a:pPr>
            <a:r>
              <a:rPr lang="en-US" dirty="0" smtClean="0"/>
              <a:t>MA</a:t>
            </a:r>
          </a:p>
          <a:p>
            <a:pPr lvl="2">
              <a:buFont typeface="Calibri" panose="020F0502020204030204" pitchFamily="34" charset="0"/>
              <a:buChar char="⁻"/>
            </a:pPr>
            <a:r>
              <a:rPr lang="fr-FR" dirty="0" smtClean="0"/>
              <a:t>4800 </a:t>
            </a:r>
            <a:r>
              <a:rPr lang="fr-FR" dirty="0"/>
              <a:t>(DME Part C)</a:t>
            </a:r>
          </a:p>
          <a:p>
            <a:pPr lvl="2">
              <a:buFont typeface="Calibri" panose="020F0502020204030204" pitchFamily="34" charset="0"/>
              <a:buChar char="⁻"/>
            </a:pPr>
            <a:r>
              <a:rPr lang="fr-FR" dirty="0"/>
              <a:t>4700 (Professional Part C )</a:t>
            </a:r>
          </a:p>
          <a:p>
            <a:pPr lvl="2">
              <a:buFont typeface="Calibri" panose="020F0502020204030204" pitchFamily="34" charset="0"/>
              <a:buChar char="⁻"/>
            </a:pPr>
            <a:r>
              <a:rPr lang="fr-FR" dirty="0"/>
              <a:t>4034 (HH + </a:t>
            </a:r>
            <a:r>
              <a:rPr lang="fr-FR" dirty="0" err="1"/>
              <a:t>Lab</a:t>
            </a:r>
            <a:r>
              <a:rPr lang="fr-FR" dirty="0"/>
              <a:t> </a:t>
            </a:r>
            <a:r>
              <a:rPr lang="fr-FR" dirty="0" smtClean="0"/>
              <a:t>Part </a:t>
            </a:r>
            <a:r>
              <a:rPr lang="fr-FR" dirty="0"/>
              <a:t>C)</a:t>
            </a:r>
          </a:p>
          <a:p>
            <a:pPr lvl="2">
              <a:buFont typeface="Calibri" panose="020F0502020204030204" pitchFamily="34" charset="0"/>
              <a:buChar char="⁻"/>
            </a:pPr>
            <a:r>
              <a:rPr lang="fr-FR" dirty="0"/>
              <a:t>4013 (Hospital </a:t>
            </a:r>
            <a:r>
              <a:rPr lang="fr-FR" dirty="0" smtClean="0"/>
              <a:t>Outpatient </a:t>
            </a:r>
            <a:r>
              <a:rPr lang="fr-FR" dirty="0"/>
              <a:t>Part C) </a:t>
            </a:r>
          </a:p>
          <a:p>
            <a:pPr lvl="1">
              <a:buFont typeface="Arial" panose="020B0604020202020204" pitchFamily="34" charset="0"/>
              <a:buChar char="•"/>
            </a:pPr>
            <a:r>
              <a:rPr lang="en-US" dirty="0" smtClean="0">
                <a:solidFill>
                  <a:prstClr val="black"/>
                </a:solidFill>
              </a:rPr>
              <a:t>FFS</a:t>
            </a:r>
          </a:p>
          <a:p>
            <a:pPr lvl="2">
              <a:buFont typeface="Calibri" panose="020F0502020204030204" pitchFamily="34" charset="0"/>
              <a:buChar char="⁻"/>
            </a:pPr>
            <a:r>
              <a:rPr lang="en-US" dirty="0"/>
              <a:t>10 (Medicare HHA </a:t>
            </a:r>
            <a:r>
              <a:rPr lang="en-US" dirty="0" smtClean="0"/>
              <a:t>Claim)</a:t>
            </a:r>
          </a:p>
          <a:p>
            <a:pPr lvl="2">
              <a:buFont typeface="Calibri" panose="020F0502020204030204" pitchFamily="34" charset="0"/>
              <a:buChar char="⁻"/>
            </a:pPr>
            <a:r>
              <a:rPr lang="en-US" dirty="0" smtClean="0"/>
              <a:t>40 (</a:t>
            </a:r>
            <a:r>
              <a:rPr lang="en-US" dirty="0"/>
              <a:t>Medicare Outpatient </a:t>
            </a:r>
            <a:r>
              <a:rPr lang="en-US" dirty="0" smtClean="0"/>
              <a:t>Claim)</a:t>
            </a:r>
          </a:p>
          <a:p>
            <a:pPr lvl="2">
              <a:buFont typeface="Calibri" panose="020F0502020204030204" pitchFamily="34" charset="0"/>
              <a:buChar char="⁻"/>
            </a:pPr>
            <a:r>
              <a:rPr lang="en-US" dirty="0" smtClean="0"/>
              <a:t>72/82 (Medicare DMEPOS Claim)</a:t>
            </a:r>
          </a:p>
          <a:p>
            <a:pPr marL="914400" lvl="2" indent="0">
              <a:buNone/>
            </a:pPr>
            <a:endParaRPr lang="en-US" b="1" dirty="0" smtClean="0"/>
          </a:p>
        </p:txBody>
      </p:sp>
      <p:sp>
        <p:nvSpPr>
          <p:cNvPr id="4" name="Slide Number Placeholder 3"/>
          <p:cNvSpPr>
            <a:spLocks noGrp="1"/>
          </p:cNvSpPr>
          <p:nvPr>
            <p:ph type="sldNum" sz="quarter" idx="12"/>
          </p:nvPr>
        </p:nvSpPr>
        <p:spPr/>
        <p:txBody>
          <a:bodyPr/>
          <a:lstStyle/>
          <a:p>
            <a:fld id="{E8555075-F7D8-774D-92CE-0FFE5404D32F}" type="slidenum">
              <a:rPr lang="en-US" smtClean="0">
                <a:solidFill>
                  <a:prstClr val="black"/>
                </a:solidFill>
              </a:rPr>
              <a:pPr/>
              <a:t>5</a:t>
            </a:fld>
            <a:endParaRPr lang="en-US" dirty="0">
              <a:solidFill>
                <a:prstClr val="black"/>
              </a:solidFill>
            </a:endParaRPr>
          </a:p>
        </p:txBody>
      </p:sp>
      <p:sp>
        <p:nvSpPr>
          <p:cNvPr id="7" name="Footer Placeholder 6"/>
          <p:cNvSpPr>
            <a:spLocks noGrp="1"/>
          </p:cNvSpPr>
          <p:nvPr>
            <p:ph type="ftr" sz="quarter" idx="11"/>
          </p:nvPr>
        </p:nvSpPr>
        <p:spPr>
          <a:xfrm>
            <a:off x="1773382" y="6356351"/>
            <a:ext cx="6991927" cy="365125"/>
          </a:xfrm>
        </p:spPr>
        <p:txBody>
          <a:bodyPr/>
          <a:lstStyle/>
          <a:p>
            <a:r>
              <a:rPr lang="en-US" sz="800" b="1" i="1" dirty="0"/>
              <a:t>INFORMATION NOT RELEASABLE TO THE PUBLIC UNLESS AUTHORIZED BY LAW: </a:t>
            </a:r>
            <a:r>
              <a:rPr lang="en-US" sz="800" dirty="0"/>
              <a:t> </a:t>
            </a:r>
            <a:r>
              <a:rPr lang="en-US" sz="800" i="1" dirty="0"/>
              <a:t>This information has not been publicly disclosed and may be privileged and confidential.</a:t>
            </a:r>
            <a:r>
              <a:rPr lang="en-US" sz="800" dirty="0"/>
              <a:t> </a:t>
            </a:r>
            <a:r>
              <a:rPr lang="en-US" sz="800" i="1" dirty="0"/>
              <a:t> It is for internal Government use only and must not be disseminated, distributed, or copied to persons not authorized to receive the information.</a:t>
            </a:r>
            <a:r>
              <a:rPr lang="en-US" sz="800" dirty="0"/>
              <a:t> </a:t>
            </a:r>
            <a:r>
              <a:rPr lang="en-US" sz="800" i="1" dirty="0"/>
              <a:t> Unauthorized disclosure may result in prosecution to the </a:t>
            </a:r>
            <a:r>
              <a:rPr lang="en-US" sz="800" dirty="0"/>
              <a:t>full</a:t>
            </a:r>
            <a:r>
              <a:rPr lang="en-US" sz="800" i="1" dirty="0"/>
              <a:t> extent of the law.</a:t>
            </a:r>
            <a:endParaRPr lang="en-US" sz="800" dirty="0"/>
          </a:p>
        </p:txBody>
      </p:sp>
      <p:sp>
        <p:nvSpPr>
          <p:cNvPr id="10" name="Content Placeholder 4"/>
          <p:cNvSpPr>
            <a:spLocks noGrp="1"/>
          </p:cNvSpPr>
          <p:nvPr>
            <p:ph sz="half" idx="1"/>
          </p:nvPr>
        </p:nvSpPr>
        <p:spPr>
          <a:xfrm>
            <a:off x="415637" y="2115127"/>
            <a:ext cx="4553528" cy="3851564"/>
          </a:xfrm>
        </p:spPr>
        <p:txBody>
          <a:bodyPr>
            <a:normAutofit fontScale="92500"/>
          </a:bodyPr>
          <a:lstStyle/>
          <a:p>
            <a:pPr marL="0" indent="0">
              <a:buNone/>
            </a:pPr>
            <a:r>
              <a:rPr lang="en-US" sz="3200" b="1" dirty="0"/>
              <a:t>COHORT (MA &amp; FFS) </a:t>
            </a:r>
            <a:endParaRPr lang="en-US" sz="3200" b="1" dirty="0" smtClean="0"/>
          </a:p>
          <a:p>
            <a:r>
              <a:rPr lang="en-US" sz="3000" dirty="0" smtClean="0"/>
              <a:t>10 years </a:t>
            </a:r>
            <a:r>
              <a:rPr lang="en-US" sz="3000" dirty="0"/>
              <a:t>continuous enrollment</a:t>
            </a:r>
          </a:p>
          <a:p>
            <a:r>
              <a:rPr lang="en-US" sz="3000" dirty="0"/>
              <a:t>Non-dual eligible</a:t>
            </a:r>
          </a:p>
          <a:p>
            <a:r>
              <a:rPr lang="en-US" sz="3000" dirty="0"/>
              <a:t>Non-PACE/ESRD/COST</a:t>
            </a:r>
          </a:p>
          <a:p>
            <a:r>
              <a:rPr lang="en-US" sz="3000" dirty="0"/>
              <a:t>Part A &amp; Part B Coverage</a:t>
            </a:r>
          </a:p>
          <a:p>
            <a:r>
              <a:rPr lang="en-US" sz="3000" dirty="0" smtClean="0"/>
              <a:t>No </a:t>
            </a:r>
            <a:r>
              <a:rPr lang="en-US" sz="3000" dirty="0" smtClean="0"/>
              <a:t>MA to FFS Plan </a:t>
            </a:r>
            <a:r>
              <a:rPr lang="en-US" sz="3000" dirty="0" smtClean="0"/>
              <a:t>switches </a:t>
            </a:r>
            <a:endParaRPr lang="en-US" sz="3000" dirty="0"/>
          </a:p>
          <a:p>
            <a:endParaRPr lang="en-US" sz="3200" b="1" dirty="0" smtClean="0"/>
          </a:p>
          <a:p>
            <a:pPr marL="0" indent="0">
              <a:buNone/>
            </a:pPr>
            <a:endParaRPr lang="en-US" sz="3200" b="1" dirty="0" smtClean="0"/>
          </a:p>
          <a:p>
            <a:pPr marL="0" indent="0">
              <a:buNone/>
            </a:pPr>
            <a:endParaRPr lang="en-US" sz="3200" b="1" dirty="0" smtClean="0"/>
          </a:p>
          <a:p>
            <a:pPr marL="0" indent="0">
              <a:buNone/>
            </a:pPr>
            <a:endParaRPr lang="en-US" sz="3200" b="1" dirty="0" smtClean="0"/>
          </a:p>
        </p:txBody>
      </p:sp>
    </p:spTree>
    <p:extLst>
      <p:ext uri="{BB962C8B-B14F-4D97-AF65-F5344CB8AC3E}">
        <p14:creationId xmlns:p14="http://schemas.microsoft.com/office/powerpoint/2010/main" val="2844392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DATA SETS </a:t>
            </a:r>
            <a:r>
              <a:rPr lang="en-US" sz="4800" dirty="0" smtClean="0"/>
              <a:t>cont.</a:t>
            </a:r>
            <a:endParaRPr lang="en-US" sz="4800" dirty="0"/>
          </a:p>
        </p:txBody>
      </p:sp>
      <p:sp>
        <p:nvSpPr>
          <p:cNvPr id="5" name="Content Placeholder 4"/>
          <p:cNvSpPr>
            <a:spLocks noGrp="1"/>
          </p:cNvSpPr>
          <p:nvPr>
            <p:ph sz="half" idx="1"/>
          </p:nvPr>
        </p:nvSpPr>
        <p:spPr>
          <a:xfrm>
            <a:off x="711200" y="1673707"/>
            <a:ext cx="5384800" cy="4525963"/>
          </a:xfrm>
        </p:spPr>
        <p:txBody>
          <a:bodyPr>
            <a:normAutofit/>
          </a:bodyPr>
          <a:lstStyle/>
          <a:p>
            <a:r>
              <a:rPr lang="en-US" sz="3600" b="1" dirty="0" smtClean="0"/>
              <a:t>HCPCS (services/products)</a:t>
            </a:r>
            <a:endParaRPr lang="en-US" sz="3600" b="1" dirty="0" smtClean="0"/>
          </a:p>
          <a:p>
            <a:pPr lvl="1"/>
            <a:r>
              <a:rPr lang="en-US" sz="3200" dirty="0" smtClean="0"/>
              <a:t>HEDIS Metrics</a:t>
            </a:r>
          </a:p>
          <a:p>
            <a:pPr lvl="1"/>
            <a:r>
              <a:rPr lang="en-US" sz="3200" dirty="0" smtClean="0"/>
              <a:t>Condition specific </a:t>
            </a:r>
          </a:p>
          <a:p>
            <a:pPr lvl="1"/>
            <a:r>
              <a:rPr lang="en-US" sz="3200" dirty="0" smtClean="0"/>
              <a:t>ICD-9/10</a:t>
            </a:r>
          </a:p>
          <a:p>
            <a:pPr lvl="1"/>
            <a:r>
              <a:rPr lang="en-US" sz="3200" dirty="0"/>
              <a:t>Clinical Guidelines</a:t>
            </a:r>
            <a:endParaRPr lang="en-US" sz="3200" dirty="0" smtClean="0"/>
          </a:p>
          <a:p>
            <a:pPr marL="457200" lvl="1" indent="0">
              <a:buNone/>
            </a:pPr>
            <a:r>
              <a:rPr lang="en-US" sz="3200" dirty="0"/>
              <a:t>	</a:t>
            </a:r>
            <a:endParaRPr lang="en-US" sz="3200" dirty="0" smtClean="0"/>
          </a:p>
        </p:txBody>
      </p:sp>
      <p:sp>
        <p:nvSpPr>
          <p:cNvPr id="6" name="Content Placeholder 5"/>
          <p:cNvSpPr>
            <a:spLocks noGrp="1"/>
          </p:cNvSpPr>
          <p:nvPr>
            <p:ph sz="half" idx="2"/>
          </p:nvPr>
        </p:nvSpPr>
        <p:spPr/>
        <p:txBody>
          <a:bodyPr>
            <a:normAutofit/>
          </a:bodyPr>
          <a:lstStyle/>
          <a:p>
            <a:r>
              <a:rPr lang="en-US" sz="3600" b="1" dirty="0" smtClean="0"/>
              <a:t>ICD-9/10 (conditions</a:t>
            </a:r>
            <a:r>
              <a:rPr lang="en-US" sz="3200" b="1" dirty="0" smtClean="0"/>
              <a:t>)</a:t>
            </a:r>
            <a:endParaRPr lang="en-US" sz="3200" b="1" dirty="0"/>
          </a:p>
          <a:p>
            <a:pPr lvl="1"/>
            <a:r>
              <a:rPr lang="en-US" sz="3200" dirty="0" smtClean="0"/>
              <a:t>Most commonly diagnosed in geriatric populations</a:t>
            </a:r>
          </a:p>
          <a:p>
            <a:pPr lvl="1"/>
            <a:r>
              <a:rPr lang="en-US" sz="3200" dirty="0" smtClean="0"/>
              <a:t>Chronic in nature</a:t>
            </a:r>
          </a:p>
          <a:p>
            <a:pPr lvl="1"/>
            <a:r>
              <a:rPr lang="en-US" sz="3200" dirty="0" smtClean="0"/>
              <a:t>Emergent issues</a:t>
            </a:r>
          </a:p>
          <a:p>
            <a:pPr lvl="1"/>
            <a:endParaRPr lang="en-US" sz="3200" b="1" dirty="0" smtClean="0"/>
          </a:p>
        </p:txBody>
      </p:sp>
      <p:sp>
        <p:nvSpPr>
          <p:cNvPr id="4" name="Slide Number Placeholder 3"/>
          <p:cNvSpPr>
            <a:spLocks noGrp="1"/>
          </p:cNvSpPr>
          <p:nvPr>
            <p:ph type="sldNum" sz="quarter" idx="12"/>
          </p:nvPr>
        </p:nvSpPr>
        <p:spPr/>
        <p:txBody>
          <a:bodyPr/>
          <a:lstStyle/>
          <a:p>
            <a:fld id="{E8555075-F7D8-774D-92CE-0FFE5404D32F}" type="slidenum">
              <a:rPr lang="en-US" smtClean="0">
                <a:solidFill>
                  <a:prstClr val="black"/>
                </a:solidFill>
              </a:rPr>
              <a:pPr/>
              <a:t>6</a:t>
            </a:fld>
            <a:endParaRPr lang="en-US" dirty="0">
              <a:solidFill>
                <a:prstClr val="black"/>
              </a:solidFill>
            </a:endParaRPr>
          </a:p>
        </p:txBody>
      </p:sp>
      <p:sp>
        <p:nvSpPr>
          <p:cNvPr id="9" name="Footer Placeholder 8"/>
          <p:cNvSpPr>
            <a:spLocks noGrp="1"/>
          </p:cNvSpPr>
          <p:nvPr>
            <p:ph type="ftr" sz="quarter" idx="11"/>
          </p:nvPr>
        </p:nvSpPr>
        <p:spPr>
          <a:xfrm>
            <a:off x="1847273" y="6356351"/>
            <a:ext cx="8451271" cy="365125"/>
          </a:xfrm>
        </p:spPr>
        <p:txBody>
          <a:bodyPr/>
          <a:lstStyle/>
          <a:p>
            <a:r>
              <a:rPr lang="en-US" sz="800" b="1" i="1" dirty="0"/>
              <a:t>INFORMATION NOT RELEASABLE TO THE PUBLIC UNLESS AUTHORIZED BY LAW: </a:t>
            </a:r>
            <a:r>
              <a:rPr lang="en-US" sz="800" dirty="0"/>
              <a:t> </a:t>
            </a:r>
            <a:r>
              <a:rPr lang="en-US" sz="800" i="1" dirty="0"/>
              <a:t>This information has not been publicly disclosed and may be privileged and confidential.</a:t>
            </a:r>
            <a:r>
              <a:rPr lang="en-US" sz="800" dirty="0"/>
              <a:t> </a:t>
            </a:r>
            <a:r>
              <a:rPr lang="en-US" sz="800" i="1" dirty="0"/>
              <a:t> It is for internal Government use only and must not be disseminated, distributed, or copied to persons not authorized to receive the information.</a:t>
            </a:r>
            <a:r>
              <a:rPr lang="en-US" sz="800" dirty="0"/>
              <a:t> </a:t>
            </a:r>
            <a:r>
              <a:rPr lang="en-US" sz="800" i="1" dirty="0"/>
              <a:t> Unauthorized disclosure may result in prosecution to the </a:t>
            </a:r>
            <a:r>
              <a:rPr lang="en-US" sz="800" dirty="0"/>
              <a:t>full</a:t>
            </a:r>
            <a:r>
              <a:rPr lang="en-US" sz="800" i="1" dirty="0"/>
              <a:t> extent of the law.</a:t>
            </a:r>
            <a:endParaRPr lang="en-US" sz="800" dirty="0"/>
          </a:p>
        </p:txBody>
      </p:sp>
    </p:spTree>
    <p:extLst>
      <p:ext uri="{BB962C8B-B14F-4D97-AF65-F5344CB8AC3E}">
        <p14:creationId xmlns:p14="http://schemas.microsoft.com/office/powerpoint/2010/main" val="404869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fontScale="92500" lnSpcReduction="20000"/>
          </a:bodyPr>
          <a:lstStyle/>
          <a:p>
            <a:pPr marL="0" indent="0">
              <a:buNone/>
            </a:pPr>
            <a:endParaRPr lang="en-US" sz="3600" dirty="0" smtClean="0"/>
          </a:p>
          <a:p>
            <a:r>
              <a:rPr lang="en-US" sz="3600" dirty="0" smtClean="0"/>
              <a:t>Isolate MA/FFS benes aged in (no disabilities/ESRD) </a:t>
            </a:r>
            <a:endParaRPr lang="en-US" sz="3600" dirty="0"/>
          </a:p>
          <a:p>
            <a:r>
              <a:rPr lang="en-US" sz="3600" dirty="0" smtClean="0"/>
              <a:t>Track risk scores over 10 year period for both groups</a:t>
            </a:r>
            <a:endParaRPr lang="en-US" sz="3600" dirty="0"/>
          </a:p>
          <a:p>
            <a:r>
              <a:rPr lang="en-US" sz="3600" dirty="0" smtClean="0"/>
              <a:t> Document expected treatments received based on clinical guidelines for select chronic conditions. </a:t>
            </a:r>
          </a:p>
          <a:p>
            <a:r>
              <a:rPr lang="en-US" sz="3600" dirty="0" smtClean="0"/>
              <a:t>Assess claim types/services according to risk adjustment eligibility  </a:t>
            </a:r>
          </a:p>
          <a:p>
            <a:r>
              <a:rPr lang="en-US" sz="3600" dirty="0" smtClean="0"/>
              <a:t>Perform </a:t>
            </a:r>
            <a:r>
              <a:rPr lang="en-US" sz="3600" dirty="0" smtClean="0"/>
              <a:t>comparative analysis </a:t>
            </a:r>
            <a:r>
              <a:rPr lang="en-US" sz="3600" dirty="0" smtClean="0"/>
              <a:t>or health status versus risk score calculation to determine if correlation</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normAutofit/>
          </a:bodyPr>
          <a:lstStyle/>
          <a:p>
            <a:r>
              <a:rPr lang="en-US" sz="4800" dirty="0" smtClean="0"/>
              <a:t>METHODOLOGY</a:t>
            </a:r>
            <a:endParaRPr lang="en-US" sz="4800"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809038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2900" y="1816100"/>
            <a:ext cx="9969500" cy="4310064"/>
          </a:xfrm>
        </p:spPr>
        <p:txBody>
          <a:bodyPr/>
          <a:lstStyle/>
          <a:p>
            <a:endParaRPr lang="en-US" dirty="0" smtClean="0"/>
          </a:p>
          <a:p>
            <a:r>
              <a:rPr lang="en-US" dirty="0" smtClean="0"/>
              <a:t>Access to data</a:t>
            </a:r>
          </a:p>
          <a:p>
            <a:r>
              <a:rPr lang="en-US" dirty="0" smtClean="0"/>
              <a:t>Isolating cohorts</a:t>
            </a:r>
          </a:p>
          <a:p>
            <a:r>
              <a:rPr lang="en-US" dirty="0" smtClean="0"/>
              <a:t>Monitoring scope creep</a:t>
            </a:r>
            <a:endParaRPr lang="en-US" dirty="0"/>
          </a:p>
        </p:txBody>
      </p:sp>
      <p:sp>
        <p:nvSpPr>
          <p:cNvPr id="3" name="Title 2"/>
          <p:cNvSpPr>
            <a:spLocks noGrp="1"/>
          </p:cNvSpPr>
          <p:nvPr>
            <p:ph type="title"/>
          </p:nvPr>
        </p:nvSpPr>
        <p:spPr/>
        <p:txBody>
          <a:bodyPr>
            <a:normAutofit/>
          </a:bodyPr>
          <a:lstStyle/>
          <a:p>
            <a:r>
              <a:rPr lang="en-US" sz="4800" dirty="0" smtClean="0"/>
              <a:t>CHALLENGES</a:t>
            </a:r>
            <a:endParaRPr lang="en-US" sz="4800" dirty="0"/>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01217589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7945</TotalTime>
  <Words>534</Words>
  <Application>Microsoft Office PowerPoint</Application>
  <PresentationFormat>Widescreen</PresentationFormat>
  <Paragraphs>86</Paragraphs>
  <Slides>8</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ＭＳ Ｐゴシック</vt:lpstr>
      <vt:lpstr>Arial</vt:lpstr>
      <vt:lpstr>Calibri</vt:lpstr>
      <vt:lpstr>Myriad Pro</vt:lpstr>
      <vt:lpstr>1_Office Theme</vt:lpstr>
      <vt:lpstr>2_Office Theme</vt:lpstr>
      <vt:lpstr>FACTORS IMPACTING THE RATE OF RISK SCORE CHANGES  OVER TIME COMPARING MEDICARE ADVANTAGE VS TRADITIONAL MEDICARE ENROLLEES</vt:lpstr>
      <vt:lpstr>AGENDA</vt:lpstr>
      <vt:lpstr>PURPOSE &amp; OBJECTIVES</vt:lpstr>
      <vt:lpstr>DISCUSSION</vt:lpstr>
      <vt:lpstr>SCOPE (DATA SETS)</vt:lpstr>
      <vt:lpstr>DATA SETS cont.</vt:lpstr>
      <vt:lpstr>METHODOLOGY</vt:lpstr>
      <vt:lpstr>CHALLENGES</vt:lpstr>
    </vt:vector>
  </TitlesOfParts>
  <Company>LMI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Adverse Tiering Order of Events</dc:title>
  <dc:creator>Odunukwe, Chiwuzie E.</dc:creator>
  <cp:lastModifiedBy>Jacquelyne Ivery</cp:lastModifiedBy>
  <cp:revision>539</cp:revision>
  <cp:lastPrinted>2017-12-06T21:37:37Z</cp:lastPrinted>
  <dcterms:created xsi:type="dcterms:W3CDTF">2015-12-07T16:36:25Z</dcterms:created>
  <dcterms:modified xsi:type="dcterms:W3CDTF">2018-06-28T12:53:16Z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107711236</vt:i4>
  </property>
  <property fmtid="{D5CDD505-2E9C-101B-9397-08002B2CF9AE}" pid="3" name="_NewReviewCycle">
    <vt:lpwstr/>
  </property>
  <property fmtid="{D5CDD505-2E9C-101B-9397-08002B2CF9AE}" pid="4" name="_EmailSubject">
    <vt:lpwstr>dPEDRO - 12/7 Meeting Agenda</vt:lpwstr>
  </property>
  <property fmtid="{D5CDD505-2E9C-101B-9397-08002B2CF9AE}" pid="5" name="_AuthorEmail">
    <vt:lpwstr>Monica.Jessup@cms.hhs.gov</vt:lpwstr>
  </property>
  <property fmtid="{D5CDD505-2E9C-101B-9397-08002B2CF9AE}" pid="6" name="_AuthorEmailDisplayName">
    <vt:lpwstr>Jessup, Monica (CMS/CM)</vt:lpwstr>
  </property>
  <property fmtid="{D5CDD505-2E9C-101B-9397-08002B2CF9AE}" pid="7" name="_PreviousAdHocReviewCycleID">
    <vt:i4>-1270279013</vt:i4>
  </property>
</Properties>
</file>