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7" r:id="rId4"/>
    <p:sldId id="262" r:id="rId5"/>
    <p:sldId id="264" r:id="rId6"/>
    <p:sldId id="260"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3B82"/>
    <a:srgbClr val="F9DA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7E1A58-6459-4DC9-BF48-DC0E13918664}" type="datetimeFigureOut">
              <a:rPr lang="en-US" smtClean="0"/>
              <a:t>6/28/2018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59574-D345-4050-AEF5-D3956BF9884A}" type="slidenum">
              <a:rPr lang="en-US" smtClean="0"/>
              <a:t>‹#›</a:t>
            </a:fld>
            <a:endParaRPr lang="en-US" dirty="0"/>
          </a:p>
        </p:txBody>
      </p:sp>
    </p:spTree>
    <p:extLst>
      <p:ext uri="{BB962C8B-B14F-4D97-AF65-F5344CB8AC3E}">
        <p14:creationId xmlns:p14="http://schemas.microsoft.com/office/powerpoint/2010/main" val="4236717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didn’t get permission for logo use.</a:t>
            </a:r>
            <a:endParaRPr lang="en-US" dirty="0"/>
          </a:p>
        </p:txBody>
      </p:sp>
      <p:sp>
        <p:nvSpPr>
          <p:cNvPr id="4" name="Slide Number Placeholder 3"/>
          <p:cNvSpPr>
            <a:spLocks noGrp="1"/>
          </p:cNvSpPr>
          <p:nvPr>
            <p:ph type="sldNum" sz="quarter" idx="10"/>
          </p:nvPr>
        </p:nvSpPr>
        <p:spPr/>
        <p:txBody>
          <a:bodyPr/>
          <a:lstStyle/>
          <a:p>
            <a:fld id="{31B59574-D345-4050-AEF5-D3956BF9884A}" type="slidenum">
              <a:rPr lang="en-US" smtClean="0"/>
              <a:t>1</a:t>
            </a:fld>
            <a:endParaRPr lang="en-US" dirty="0"/>
          </a:p>
        </p:txBody>
      </p:sp>
    </p:spTree>
    <p:extLst>
      <p:ext uri="{BB962C8B-B14F-4D97-AF65-F5344CB8AC3E}">
        <p14:creationId xmlns:p14="http://schemas.microsoft.com/office/powerpoint/2010/main" val="30986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smtClean="0"/>
              <a:t>Child abuse and neglect</a:t>
            </a:r>
          </a:p>
          <a:p>
            <a:r>
              <a:rPr lang="en-US" sz="3200" dirty="0" err="1" smtClean="0"/>
              <a:t>Fostercare</a:t>
            </a:r>
            <a:endParaRPr lang="en-US" sz="3200" dirty="0" smtClean="0"/>
          </a:p>
          <a:p>
            <a:r>
              <a:rPr lang="en-US" sz="3200" dirty="0" smtClean="0"/>
              <a:t>Adoption</a:t>
            </a:r>
          </a:p>
          <a:p>
            <a:r>
              <a:rPr lang="en-US" sz="3200" dirty="0" smtClean="0"/>
              <a:t>Transitioning out of </a:t>
            </a:r>
            <a:r>
              <a:rPr lang="en-US" sz="3200" dirty="0" err="1" smtClean="0"/>
              <a:t>fostercare</a:t>
            </a:r>
            <a:r>
              <a:rPr lang="en-US" sz="3200" dirty="0" smtClean="0"/>
              <a:t> </a:t>
            </a:r>
            <a:endParaRPr lang="en-US" sz="3200" dirty="0" smtClean="0"/>
          </a:p>
          <a:p>
            <a:endParaRPr lang="en-US" sz="3200" dirty="0"/>
          </a:p>
          <a:p>
            <a:r>
              <a:rPr lang="en-US" sz="3200" dirty="0" smtClean="0"/>
              <a:t>These files are clean up to a point.</a:t>
            </a:r>
            <a:endParaRPr lang="en-US" sz="3200" dirty="0"/>
          </a:p>
        </p:txBody>
      </p:sp>
      <p:sp>
        <p:nvSpPr>
          <p:cNvPr id="4" name="Slide Number Placeholder 3"/>
          <p:cNvSpPr>
            <a:spLocks noGrp="1"/>
          </p:cNvSpPr>
          <p:nvPr>
            <p:ph type="sldNum" sz="quarter" idx="10"/>
          </p:nvPr>
        </p:nvSpPr>
        <p:spPr/>
        <p:txBody>
          <a:bodyPr/>
          <a:lstStyle/>
          <a:p>
            <a:fld id="{31B59574-D345-4050-AEF5-D3956BF9884A}" type="slidenum">
              <a:rPr lang="en-US" smtClean="0"/>
              <a:t>2</a:t>
            </a:fld>
            <a:endParaRPr lang="en-US" dirty="0"/>
          </a:p>
        </p:txBody>
      </p:sp>
    </p:spTree>
    <p:extLst>
      <p:ext uri="{BB962C8B-B14F-4D97-AF65-F5344CB8AC3E}">
        <p14:creationId xmlns:p14="http://schemas.microsoft.com/office/powerpoint/2010/main" val="1679205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Summary reports are frequencies and crosstabs of the by state/year.</a:t>
            </a:r>
          </a:p>
          <a:p>
            <a:endParaRPr lang="en-US" sz="1400" dirty="0"/>
          </a:p>
          <a:p>
            <a:r>
              <a:rPr lang="en-US" sz="1400" dirty="0" smtClean="0"/>
              <a:t>Entries, exits, # waiting to be adopted, # adopted</a:t>
            </a:r>
          </a:p>
          <a:p>
            <a:r>
              <a:rPr lang="en-US" sz="1400" dirty="0" smtClean="0"/>
              <a:t>Types of maltreatment, demographics of children, demographics of </a:t>
            </a:r>
            <a:r>
              <a:rPr lang="en-US" sz="1400" dirty="0" err="1" smtClean="0"/>
              <a:t>perpetators</a:t>
            </a:r>
            <a:r>
              <a:rPr lang="en-US" sz="1400" dirty="0" smtClean="0"/>
              <a:t>.</a:t>
            </a:r>
          </a:p>
          <a:p>
            <a:endParaRPr lang="en-US" sz="1400" dirty="0"/>
          </a:p>
          <a:p>
            <a:r>
              <a:rPr lang="en-US" sz="1400" dirty="0" smtClean="0"/>
              <a:t>Compliance Reports </a:t>
            </a:r>
            <a:r>
              <a:rPr lang="en-US" sz="1400" dirty="0" smtClean="0"/>
              <a:t>has a lot of extra steps in their creation but still </a:t>
            </a:r>
            <a:r>
              <a:rPr lang="en-US" sz="1400" dirty="0" err="1" smtClean="0"/>
              <a:t>ultimamtely</a:t>
            </a:r>
            <a:r>
              <a:rPr lang="en-US" sz="1400" dirty="0" smtClean="0"/>
              <a:t> come down to reports at the state level.</a:t>
            </a:r>
          </a:p>
          <a:p>
            <a:endParaRPr lang="en-US" sz="1400" dirty="0"/>
          </a:p>
          <a:p>
            <a:r>
              <a:rPr lang="en-US" sz="1400" dirty="0" smtClean="0"/>
              <a:t>(Someone thought it would be a good idea to have each state risk-adjusted using a multilevel model)</a:t>
            </a:r>
          </a:p>
          <a:p>
            <a:endParaRPr lang="en-US" sz="1400" dirty="0"/>
          </a:p>
          <a:p>
            <a:r>
              <a:rPr lang="en-US" sz="1400" dirty="0" err="1" smtClean="0"/>
              <a:t>Exampe</a:t>
            </a:r>
            <a:r>
              <a:rPr lang="en-US" sz="1400" dirty="0" smtClean="0"/>
              <a:t> of telling a state that they have failed a measure, but not telling them anything more.</a:t>
            </a:r>
          </a:p>
          <a:p>
            <a:endParaRPr lang="en-US" sz="1400" dirty="0"/>
          </a:p>
          <a:p>
            <a:r>
              <a:rPr lang="en-US" sz="1400" dirty="0" smtClean="0"/>
              <a:t>Most states have been forced to cut their own research/data staff due to budget cuts.</a:t>
            </a:r>
            <a:endParaRPr lang="en-US" sz="1400" dirty="0" smtClean="0"/>
          </a:p>
          <a:p>
            <a:r>
              <a:rPr lang="en-US" sz="1400" dirty="0" smtClean="0"/>
              <a:t> </a:t>
            </a:r>
            <a:endParaRPr lang="en-US" sz="1400" dirty="0"/>
          </a:p>
        </p:txBody>
      </p:sp>
      <p:sp>
        <p:nvSpPr>
          <p:cNvPr id="4" name="Slide Number Placeholder 3"/>
          <p:cNvSpPr>
            <a:spLocks noGrp="1"/>
          </p:cNvSpPr>
          <p:nvPr>
            <p:ph type="sldNum" sz="quarter" idx="10"/>
          </p:nvPr>
        </p:nvSpPr>
        <p:spPr/>
        <p:txBody>
          <a:bodyPr/>
          <a:lstStyle/>
          <a:p>
            <a:fld id="{31B59574-D345-4050-AEF5-D3956BF9884A}" type="slidenum">
              <a:rPr lang="en-US" smtClean="0"/>
              <a:t>3</a:t>
            </a:fld>
            <a:endParaRPr lang="en-US" dirty="0"/>
          </a:p>
        </p:txBody>
      </p:sp>
    </p:spTree>
    <p:extLst>
      <p:ext uri="{BB962C8B-B14F-4D97-AF65-F5344CB8AC3E}">
        <p14:creationId xmlns:p14="http://schemas.microsoft.com/office/powerpoint/2010/main" val="795082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smtClean="0"/>
              <a:t>No learning/unsupervised learning methods to be used here.</a:t>
            </a:r>
            <a:endParaRPr lang="en-US" sz="3200" dirty="0"/>
          </a:p>
        </p:txBody>
      </p:sp>
      <p:sp>
        <p:nvSpPr>
          <p:cNvPr id="4" name="Slide Number Placeholder 3"/>
          <p:cNvSpPr>
            <a:spLocks noGrp="1"/>
          </p:cNvSpPr>
          <p:nvPr>
            <p:ph type="sldNum" sz="quarter" idx="10"/>
          </p:nvPr>
        </p:nvSpPr>
        <p:spPr/>
        <p:txBody>
          <a:bodyPr/>
          <a:lstStyle/>
          <a:p>
            <a:fld id="{31B59574-D345-4050-AEF5-D3956BF9884A}" type="slidenum">
              <a:rPr lang="en-US" smtClean="0"/>
              <a:t>4</a:t>
            </a:fld>
            <a:endParaRPr lang="en-US" dirty="0"/>
          </a:p>
        </p:txBody>
      </p:sp>
    </p:spTree>
    <p:extLst>
      <p:ext uri="{BB962C8B-B14F-4D97-AF65-F5344CB8AC3E}">
        <p14:creationId xmlns:p14="http://schemas.microsoft.com/office/powerpoint/2010/main" val="1371253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B59574-D345-4050-AEF5-D3956BF9884A}" type="slidenum">
              <a:rPr lang="en-US" smtClean="0"/>
              <a:t>5</a:t>
            </a:fld>
            <a:endParaRPr lang="en-US" dirty="0"/>
          </a:p>
        </p:txBody>
      </p:sp>
    </p:spTree>
    <p:extLst>
      <p:ext uri="{BB962C8B-B14F-4D97-AF65-F5344CB8AC3E}">
        <p14:creationId xmlns:p14="http://schemas.microsoft.com/office/powerpoint/2010/main" val="2992202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Fake data – due to the sensitive nature of the age of the children and their circumstances</a:t>
            </a:r>
          </a:p>
          <a:p>
            <a:endParaRPr lang="en-US" dirty="0"/>
          </a:p>
          <a:p>
            <a:r>
              <a:rPr lang="en-US" dirty="0" smtClean="0"/>
              <a:t>Scope Creep and Time limitation</a:t>
            </a:r>
            <a:endParaRPr lang="en-US" dirty="0"/>
          </a:p>
        </p:txBody>
      </p:sp>
      <p:sp>
        <p:nvSpPr>
          <p:cNvPr id="4" name="Slide Number Placeholder 3"/>
          <p:cNvSpPr>
            <a:spLocks noGrp="1"/>
          </p:cNvSpPr>
          <p:nvPr>
            <p:ph type="sldNum" sz="quarter" idx="10"/>
          </p:nvPr>
        </p:nvSpPr>
        <p:spPr/>
        <p:txBody>
          <a:bodyPr/>
          <a:lstStyle/>
          <a:p>
            <a:fld id="{31B59574-D345-4050-AEF5-D3956BF9884A}" type="slidenum">
              <a:rPr lang="en-US" smtClean="0"/>
              <a:t>6</a:t>
            </a:fld>
            <a:endParaRPr lang="en-US" dirty="0"/>
          </a:p>
        </p:txBody>
      </p:sp>
    </p:spTree>
    <p:extLst>
      <p:ext uri="{BB962C8B-B14F-4D97-AF65-F5344CB8AC3E}">
        <p14:creationId xmlns:p14="http://schemas.microsoft.com/office/powerpoint/2010/main" val="1965880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B59574-D345-4050-AEF5-D3956BF9884A}" type="slidenum">
              <a:rPr lang="en-US" smtClean="0"/>
              <a:t>7</a:t>
            </a:fld>
            <a:endParaRPr lang="en-US" dirty="0"/>
          </a:p>
        </p:txBody>
      </p:sp>
    </p:spTree>
    <p:extLst>
      <p:ext uri="{BB962C8B-B14F-4D97-AF65-F5344CB8AC3E}">
        <p14:creationId xmlns:p14="http://schemas.microsoft.com/office/powerpoint/2010/main" val="88779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B59574-D345-4050-AEF5-D3956BF9884A}" type="slidenum">
              <a:rPr lang="en-US" smtClean="0"/>
              <a:t>8</a:t>
            </a:fld>
            <a:endParaRPr lang="en-US" dirty="0"/>
          </a:p>
        </p:txBody>
      </p:sp>
    </p:spTree>
    <p:extLst>
      <p:ext uri="{BB962C8B-B14F-4D97-AF65-F5344CB8AC3E}">
        <p14:creationId xmlns:p14="http://schemas.microsoft.com/office/powerpoint/2010/main" val="3498385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E25CB8-5410-420C-8C61-69455F80B6CC}" type="datetimeFigureOut">
              <a:rPr lang="en-US" smtClean="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EB0087-CF91-465B-B35B-BD2CDDB03D33}" type="slidenum">
              <a:rPr lang="en-US" smtClean="0"/>
              <a:t>‹#›</a:t>
            </a:fld>
            <a:endParaRPr lang="en-US" dirty="0"/>
          </a:p>
        </p:txBody>
      </p:sp>
    </p:spTree>
    <p:extLst>
      <p:ext uri="{BB962C8B-B14F-4D97-AF65-F5344CB8AC3E}">
        <p14:creationId xmlns:p14="http://schemas.microsoft.com/office/powerpoint/2010/main" val="3154882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E25CB8-5410-420C-8C61-69455F80B6CC}" type="datetimeFigureOut">
              <a:rPr lang="en-US" smtClean="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EB0087-CF91-465B-B35B-BD2CDDB03D33}" type="slidenum">
              <a:rPr lang="en-US" smtClean="0"/>
              <a:t>‹#›</a:t>
            </a:fld>
            <a:endParaRPr lang="en-US" dirty="0"/>
          </a:p>
        </p:txBody>
      </p:sp>
    </p:spTree>
    <p:extLst>
      <p:ext uri="{BB962C8B-B14F-4D97-AF65-F5344CB8AC3E}">
        <p14:creationId xmlns:p14="http://schemas.microsoft.com/office/powerpoint/2010/main" val="530281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E25CB8-5410-420C-8C61-69455F80B6CC}" type="datetimeFigureOut">
              <a:rPr lang="en-US" smtClean="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EB0087-CF91-465B-B35B-BD2CDDB03D33}" type="slidenum">
              <a:rPr lang="en-US" smtClean="0"/>
              <a:t>‹#›</a:t>
            </a:fld>
            <a:endParaRPr lang="en-US" dirty="0"/>
          </a:p>
        </p:txBody>
      </p:sp>
    </p:spTree>
    <p:extLst>
      <p:ext uri="{BB962C8B-B14F-4D97-AF65-F5344CB8AC3E}">
        <p14:creationId xmlns:p14="http://schemas.microsoft.com/office/powerpoint/2010/main" val="3292357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E25CB8-5410-420C-8C61-69455F80B6CC}" type="datetimeFigureOut">
              <a:rPr lang="en-US" smtClean="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EB0087-CF91-465B-B35B-BD2CDDB03D33}" type="slidenum">
              <a:rPr lang="en-US" smtClean="0"/>
              <a:t>‹#›</a:t>
            </a:fld>
            <a:endParaRPr lang="en-US" dirty="0"/>
          </a:p>
        </p:txBody>
      </p:sp>
    </p:spTree>
    <p:extLst>
      <p:ext uri="{BB962C8B-B14F-4D97-AF65-F5344CB8AC3E}">
        <p14:creationId xmlns:p14="http://schemas.microsoft.com/office/powerpoint/2010/main" val="1297709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E25CB8-5410-420C-8C61-69455F80B6CC}" type="datetimeFigureOut">
              <a:rPr lang="en-US" smtClean="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EB0087-CF91-465B-B35B-BD2CDDB03D33}" type="slidenum">
              <a:rPr lang="en-US" smtClean="0"/>
              <a:t>‹#›</a:t>
            </a:fld>
            <a:endParaRPr lang="en-US" dirty="0"/>
          </a:p>
        </p:txBody>
      </p:sp>
    </p:spTree>
    <p:extLst>
      <p:ext uri="{BB962C8B-B14F-4D97-AF65-F5344CB8AC3E}">
        <p14:creationId xmlns:p14="http://schemas.microsoft.com/office/powerpoint/2010/main" val="36351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E25CB8-5410-420C-8C61-69455F80B6CC}" type="datetimeFigureOut">
              <a:rPr lang="en-US" smtClean="0"/>
              <a:t>6/28/2018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EB0087-CF91-465B-B35B-BD2CDDB03D33}" type="slidenum">
              <a:rPr lang="en-US" smtClean="0"/>
              <a:t>‹#›</a:t>
            </a:fld>
            <a:endParaRPr lang="en-US" dirty="0"/>
          </a:p>
        </p:txBody>
      </p:sp>
    </p:spTree>
    <p:extLst>
      <p:ext uri="{BB962C8B-B14F-4D97-AF65-F5344CB8AC3E}">
        <p14:creationId xmlns:p14="http://schemas.microsoft.com/office/powerpoint/2010/main" val="1612982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E25CB8-5410-420C-8C61-69455F80B6CC}" type="datetimeFigureOut">
              <a:rPr lang="en-US" smtClean="0"/>
              <a:t>6/28/2018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EB0087-CF91-465B-B35B-BD2CDDB03D33}" type="slidenum">
              <a:rPr lang="en-US" smtClean="0"/>
              <a:t>‹#›</a:t>
            </a:fld>
            <a:endParaRPr lang="en-US" dirty="0"/>
          </a:p>
        </p:txBody>
      </p:sp>
    </p:spTree>
    <p:extLst>
      <p:ext uri="{BB962C8B-B14F-4D97-AF65-F5344CB8AC3E}">
        <p14:creationId xmlns:p14="http://schemas.microsoft.com/office/powerpoint/2010/main" val="160107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E25CB8-5410-420C-8C61-69455F80B6CC}" type="datetimeFigureOut">
              <a:rPr lang="en-US" smtClean="0"/>
              <a:t>6/28/2018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EB0087-CF91-465B-B35B-BD2CDDB03D33}" type="slidenum">
              <a:rPr lang="en-US" smtClean="0"/>
              <a:t>‹#›</a:t>
            </a:fld>
            <a:endParaRPr lang="en-US" dirty="0"/>
          </a:p>
        </p:txBody>
      </p:sp>
    </p:spTree>
    <p:extLst>
      <p:ext uri="{BB962C8B-B14F-4D97-AF65-F5344CB8AC3E}">
        <p14:creationId xmlns:p14="http://schemas.microsoft.com/office/powerpoint/2010/main" val="4127129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E25CB8-5410-420C-8C61-69455F80B6CC}" type="datetimeFigureOut">
              <a:rPr lang="en-US" smtClean="0"/>
              <a:t>6/28/2018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EB0087-CF91-465B-B35B-BD2CDDB03D33}" type="slidenum">
              <a:rPr lang="en-US" smtClean="0"/>
              <a:t>‹#›</a:t>
            </a:fld>
            <a:endParaRPr lang="en-US" dirty="0"/>
          </a:p>
        </p:txBody>
      </p:sp>
    </p:spTree>
    <p:extLst>
      <p:ext uri="{BB962C8B-B14F-4D97-AF65-F5344CB8AC3E}">
        <p14:creationId xmlns:p14="http://schemas.microsoft.com/office/powerpoint/2010/main" val="3787339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E25CB8-5410-420C-8C61-69455F80B6CC}" type="datetimeFigureOut">
              <a:rPr lang="en-US" smtClean="0"/>
              <a:t>6/28/2018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EB0087-CF91-465B-B35B-BD2CDDB03D33}" type="slidenum">
              <a:rPr lang="en-US" smtClean="0"/>
              <a:t>‹#›</a:t>
            </a:fld>
            <a:endParaRPr lang="en-US" dirty="0"/>
          </a:p>
        </p:txBody>
      </p:sp>
    </p:spTree>
    <p:extLst>
      <p:ext uri="{BB962C8B-B14F-4D97-AF65-F5344CB8AC3E}">
        <p14:creationId xmlns:p14="http://schemas.microsoft.com/office/powerpoint/2010/main" val="3014254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E25CB8-5410-420C-8C61-69455F80B6CC}" type="datetimeFigureOut">
              <a:rPr lang="en-US" smtClean="0"/>
              <a:t>6/28/2018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EB0087-CF91-465B-B35B-BD2CDDB03D33}" type="slidenum">
              <a:rPr lang="en-US" smtClean="0"/>
              <a:t>‹#›</a:t>
            </a:fld>
            <a:endParaRPr lang="en-US" dirty="0"/>
          </a:p>
        </p:txBody>
      </p:sp>
    </p:spTree>
    <p:extLst>
      <p:ext uri="{BB962C8B-B14F-4D97-AF65-F5344CB8AC3E}">
        <p14:creationId xmlns:p14="http://schemas.microsoft.com/office/powerpoint/2010/main" val="743539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E25CB8-5410-420C-8C61-69455F80B6CC}" type="datetimeFigureOut">
              <a:rPr lang="en-US" smtClean="0"/>
              <a:t>6/28/2018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EB0087-CF91-465B-B35B-BD2CDDB03D33}" type="slidenum">
              <a:rPr lang="en-US" smtClean="0"/>
              <a:t>‹#›</a:t>
            </a:fld>
            <a:endParaRPr lang="en-US" dirty="0"/>
          </a:p>
        </p:txBody>
      </p:sp>
    </p:spTree>
    <p:extLst>
      <p:ext uri="{BB962C8B-B14F-4D97-AF65-F5344CB8AC3E}">
        <p14:creationId xmlns:p14="http://schemas.microsoft.com/office/powerpoint/2010/main" val="2909572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3539" y="484188"/>
            <a:ext cx="11574684" cy="2387600"/>
          </a:xfrm>
        </p:spPr>
        <p:txBody>
          <a:bodyPr anchor="t">
            <a:normAutofit/>
          </a:bodyPr>
          <a:lstStyle/>
          <a:p>
            <a:r>
              <a:rPr lang="en-US" sz="7200" dirty="0" smtClean="0"/>
              <a:t>Improving Information Dissemination</a:t>
            </a:r>
            <a:endParaRPr lang="en-US" sz="7200" dirty="0"/>
          </a:p>
        </p:txBody>
      </p:sp>
      <p:sp>
        <p:nvSpPr>
          <p:cNvPr id="3" name="Subtitle 2"/>
          <p:cNvSpPr>
            <a:spLocks noGrp="1"/>
          </p:cNvSpPr>
          <p:nvPr>
            <p:ph type="subTitle" idx="1"/>
          </p:nvPr>
        </p:nvSpPr>
        <p:spPr>
          <a:xfrm>
            <a:off x="1524000" y="2707527"/>
            <a:ext cx="4448537" cy="2195512"/>
          </a:xfrm>
        </p:spPr>
        <p:txBody>
          <a:bodyPr anchor="ctr">
            <a:normAutofit/>
          </a:bodyPr>
          <a:lstStyle/>
          <a:p>
            <a:pPr algn="r"/>
            <a:r>
              <a:rPr lang="en-US" sz="3600" dirty="0" smtClean="0"/>
              <a:t>Malcolm Hale:</a:t>
            </a:r>
            <a:endParaRPr lang="en-US" sz="3600" dirty="0"/>
          </a:p>
        </p:txBody>
      </p:sp>
      <p:pic>
        <p:nvPicPr>
          <p:cNvPr id="6146" name="Picture 2" descr="Image result for children's burea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5090318"/>
            <a:ext cx="9067800" cy="14573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1270" y="2707527"/>
            <a:ext cx="1809750" cy="2195513"/>
          </a:xfrm>
          <a:prstGeom prst="rect">
            <a:avLst/>
          </a:prstGeom>
        </p:spPr>
      </p:pic>
    </p:spTree>
    <p:extLst>
      <p:ext uri="{BB962C8B-B14F-4D97-AF65-F5344CB8AC3E}">
        <p14:creationId xmlns:p14="http://schemas.microsoft.com/office/powerpoint/2010/main" val="4270566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a:solidFill>
            <a:srgbClr val="083B82"/>
          </a:solidFill>
        </p:spPr>
        <p:txBody>
          <a:bodyPr/>
          <a:lstStyle/>
          <a:p>
            <a:r>
              <a:rPr lang="en-US" dirty="0" smtClean="0"/>
              <a:t>	</a:t>
            </a:r>
            <a:r>
              <a:rPr lang="en-US" sz="6000" dirty="0" smtClean="0">
                <a:solidFill>
                  <a:schemeClr val="bg1">
                    <a:lumMod val="95000"/>
                  </a:schemeClr>
                </a:solidFill>
              </a:rPr>
              <a:t>Data Sets</a:t>
            </a:r>
            <a:endParaRPr lang="en-US" sz="6000" dirty="0">
              <a:solidFill>
                <a:schemeClr val="bg1">
                  <a:lumMod val="95000"/>
                </a:schemeClr>
              </a:solidFill>
            </a:endParaRPr>
          </a:p>
        </p:txBody>
      </p:sp>
      <p:sp>
        <p:nvSpPr>
          <p:cNvPr id="3" name="Content Placeholder 2"/>
          <p:cNvSpPr>
            <a:spLocks noGrp="1"/>
          </p:cNvSpPr>
          <p:nvPr>
            <p:ph idx="1"/>
          </p:nvPr>
        </p:nvSpPr>
        <p:spPr/>
        <p:txBody>
          <a:bodyPr>
            <a:normAutofit fontScale="92500" lnSpcReduction="20000"/>
          </a:bodyPr>
          <a:lstStyle/>
          <a:p>
            <a:pPr fontAlgn="base"/>
            <a:r>
              <a:rPr lang="en-US" b="1" dirty="0" smtClean="0"/>
              <a:t>NCANDS </a:t>
            </a:r>
            <a:br>
              <a:rPr lang="en-US" b="1" dirty="0" smtClean="0"/>
            </a:br>
            <a:r>
              <a:rPr lang="en-US" dirty="0" smtClean="0"/>
              <a:t>The </a:t>
            </a:r>
            <a:r>
              <a:rPr lang="en-US" dirty="0"/>
              <a:t>National Child Abuse and Neglect Data System (NCANDS) is a voluntary data collection system that gathers information from all 50 states, the District of Columbia, and Puerto Rico about reports of child abuse and neglect.</a:t>
            </a:r>
          </a:p>
          <a:p>
            <a:r>
              <a:rPr lang="en-US" b="1" dirty="0" smtClean="0"/>
              <a:t>AFCARS</a:t>
            </a:r>
            <a:r>
              <a:rPr lang="en-US" dirty="0"/>
              <a:t/>
            </a:r>
            <a:br>
              <a:rPr lang="en-US" dirty="0"/>
            </a:br>
            <a:r>
              <a:rPr lang="en-US" dirty="0" smtClean="0"/>
              <a:t>The </a:t>
            </a:r>
            <a:r>
              <a:rPr lang="en-US" dirty="0"/>
              <a:t>Adoption and Foster Care Analysis and Reporting System (AFCARS) collects case-level information from state and tribal title IV-E agencies on all children in foster care and those who have been adopted with title IV-E agency involvement</a:t>
            </a:r>
            <a:r>
              <a:rPr lang="en-US" dirty="0" smtClean="0"/>
              <a:t>.</a:t>
            </a:r>
          </a:p>
          <a:p>
            <a:r>
              <a:rPr lang="en-US" b="1" dirty="0" smtClean="0"/>
              <a:t>NYTD</a:t>
            </a:r>
            <a:r>
              <a:rPr lang="en-US" dirty="0" smtClean="0"/>
              <a:t/>
            </a:r>
            <a:br>
              <a:rPr lang="en-US" dirty="0" smtClean="0"/>
            </a:br>
            <a:r>
              <a:rPr lang="en-US" dirty="0" smtClean="0"/>
              <a:t>The </a:t>
            </a:r>
            <a:r>
              <a:rPr lang="en-US" dirty="0"/>
              <a:t>National Youth in Transition Database (NYTD) is a federal reporting system designed to collect information on youth transitioning out of foster care who are served by state </a:t>
            </a:r>
            <a:r>
              <a:rPr lang="en-US" dirty="0" smtClean="0"/>
              <a:t>agencies</a:t>
            </a:r>
          </a:p>
        </p:txBody>
      </p:sp>
    </p:spTree>
    <p:extLst>
      <p:ext uri="{BB962C8B-B14F-4D97-AF65-F5344CB8AC3E}">
        <p14:creationId xmlns:p14="http://schemas.microsoft.com/office/powerpoint/2010/main" val="3471452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a:solidFill>
            <a:srgbClr val="083B82"/>
          </a:solidFill>
        </p:spPr>
        <p:txBody>
          <a:bodyPr>
            <a:normAutofit/>
          </a:bodyPr>
          <a:lstStyle/>
          <a:p>
            <a:r>
              <a:rPr lang="en-US" sz="6000" dirty="0" smtClean="0">
                <a:solidFill>
                  <a:schemeClr val="bg1">
                    <a:lumMod val="95000"/>
                  </a:schemeClr>
                </a:solidFill>
              </a:rPr>
              <a:t>	Problem </a:t>
            </a:r>
            <a:endParaRPr lang="en-US" sz="6000" dirty="0">
              <a:solidFill>
                <a:schemeClr val="bg1">
                  <a:lumMod val="95000"/>
                </a:schemeClr>
              </a:solidFill>
            </a:endParaRPr>
          </a:p>
        </p:txBody>
      </p:sp>
      <p:sp>
        <p:nvSpPr>
          <p:cNvPr id="3" name="Content Placeholder 2"/>
          <p:cNvSpPr>
            <a:spLocks noGrp="1"/>
          </p:cNvSpPr>
          <p:nvPr>
            <p:ph idx="1"/>
          </p:nvPr>
        </p:nvSpPr>
        <p:spPr/>
        <p:txBody>
          <a:bodyPr>
            <a:normAutofit/>
          </a:bodyPr>
          <a:lstStyle/>
          <a:p>
            <a:r>
              <a:rPr lang="en-US" dirty="0" smtClean="0"/>
              <a:t>We produce very limited number of reports. They are all at a super high level (national and state only) and currently focus on one of two things</a:t>
            </a:r>
          </a:p>
          <a:p>
            <a:pPr marL="914400" lvl="1" indent="-457200">
              <a:buAutoNum type="arabicParenR"/>
            </a:pPr>
            <a:r>
              <a:rPr lang="en-US" dirty="0" smtClean="0"/>
              <a:t>Providing summary statistics</a:t>
            </a:r>
          </a:p>
          <a:p>
            <a:pPr marL="914400" lvl="1" indent="-457200">
              <a:buAutoNum type="arabicParenR"/>
            </a:pPr>
            <a:r>
              <a:rPr lang="en-US" dirty="0" smtClean="0"/>
              <a:t>Compliance reports</a:t>
            </a:r>
            <a:endParaRPr lang="en-US" dirty="0"/>
          </a:p>
          <a:p>
            <a:r>
              <a:rPr lang="en-US" dirty="0" smtClean="0"/>
              <a:t>General Reaction: </a:t>
            </a:r>
            <a:r>
              <a:rPr lang="en-US" altLang="ja-JP" dirty="0"/>
              <a:t>¯\_(</a:t>
            </a:r>
            <a:r>
              <a:rPr lang="ja-JP" altLang="en-US" dirty="0"/>
              <a:t>ツ</a:t>
            </a:r>
            <a:r>
              <a:rPr lang="en-US" altLang="ja-JP" dirty="0"/>
              <a:t>)_/¯</a:t>
            </a:r>
            <a:endParaRPr lang="en-US" dirty="0"/>
          </a:p>
          <a:p>
            <a:pPr lvl="1"/>
            <a:r>
              <a:rPr lang="en-US" dirty="0" smtClean="0"/>
              <a:t>Of limited use to state technical liaisons whose job it is to work with the state to provide TA, and help with compliance issues</a:t>
            </a:r>
          </a:p>
          <a:p>
            <a:pPr lvl="1"/>
            <a:r>
              <a:rPr lang="en-US" dirty="0" smtClean="0"/>
              <a:t>Of limited use to leadership make informed decision</a:t>
            </a:r>
          </a:p>
        </p:txBody>
      </p:sp>
    </p:spTree>
    <p:extLst>
      <p:ext uri="{BB962C8B-B14F-4D97-AF65-F5344CB8AC3E}">
        <p14:creationId xmlns:p14="http://schemas.microsoft.com/office/powerpoint/2010/main" val="743863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eglenn.scripts.mit.edu/citystate/wp-content/uploads/2013/07/wpid-choropleth_county_pub_trans1.jpg"/>
          <p:cNvPicPr>
            <a:picLocks noChangeAspect="1" noChangeArrowheads="1"/>
          </p:cNvPicPr>
          <p:nvPr/>
        </p:nvPicPr>
        <p:blipFill rotWithShape="1">
          <a:blip r:embed="rId3">
            <a:extLst>
              <a:ext uri="{28A0092B-C50C-407E-A947-70E740481C1C}">
                <a14:useLocalDpi xmlns:a14="http://schemas.microsoft.com/office/drawing/2010/main" val="0"/>
              </a:ext>
            </a:extLst>
          </a:blip>
          <a:srcRect l="2209" t="1127" r="6506" b="7653"/>
          <a:stretch/>
        </p:blipFill>
        <p:spPr bwMode="auto">
          <a:xfrm>
            <a:off x="0" y="0"/>
            <a:ext cx="12338613" cy="6881764"/>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0" y="994178"/>
            <a:ext cx="12338614" cy="4351338"/>
          </a:xfrm>
          <a:prstGeom prst="rect">
            <a:avLst/>
          </a:prstGeom>
          <a:solidFill>
            <a:schemeClr val="tx1">
              <a:lumMod val="95000"/>
              <a:lumOff val="5000"/>
              <a:alpha val="62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lumMod val="95000"/>
                </a:schemeClr>
              </a:solidFill>
            </a:endParaRPr>
          </a:p>
        </p:txBody>
      </p:sp>
      <p:sp>
        <p:nvSpPr>
          <p:cNvPr id="3" name="Content Placeholder 2"/>
          <p:cNvSpPr>
            <a:spLocks noGrp="1"/>
          </p:cNvSpPr>
          <p:nvPr>
            <p:ph idx="1"/>
          </p:nvPr>
        </p:nvSpPr>
        <p:spPr>
          <a:xfrm>
            <a:off x="671332" y="1096422"/>
            <a:ext cx="10949650" cy="4351338"/>
          </a:xfrm>
          <a:noFill/>
        </p:spPr>
        <p:txBody>
          <a:bodyPr/>
          <a:lstStyle/>
          <a:p>
            <a:pPr marL="0" indent="0">
              <a:buNone/>
            </a:pPr>
            <a:r>
              <a:rPr lang="en-US" sz="6000" dirty="0" smtClean="0">
                <a:solidFill>
                  <a:schemeClr val="bg1">
                    <a:lumMod val="95000"/>
                  </a:schemeClr>
                </a:solidFill>
                <a:latin typeface="+mj-lt"/>
              </a:rPr>
              <a:t>Solution</a:t>
            </a:r>
          </a:p>
          <a:p>
            <a:pPr marL="0" indent="0">
              <a:buNone/>
            </a:pPr>
            <a:r>
              <a:rPr lang="en-US" dirty="0" smtClean="0">
                <a:solidFill>
                  <a:schemeClr val="bg1">
                    <a:lumMod val="95000"/>
                  </a:schemeClr>
                </a:solidFill>
              </a:rPr>
              <a:t/>
            </a:r>
            <a:br>
              <a:rPr lang="en-US" dirty="0" smtClean="0">
                <a:solidFill>
                  <a:schemeClr val="bg1">
                    <a:lumMod val="95000"/>
                  </a:schemeClr>
                </a:solidFill>
              </a:rPr>
            </a:br>
            <a:r>
              <a:rPr lang="en-US" dirty="0" smtClean="0">
                <a:solidFill>
                  <a:schemeClr val="bg1">
                    <a:lumMod val="95000"/>
                  </a:schemeClr>
                </a:solidFill>
              </a:rPr>
              <a:t>A flexible dashboard that could take different datasets and produce informative graphics</a:t>
            </a:r>
          </a:p>
          <a:p>
            <a:pPr lvl="1"/>
            <a:r>
              <a:rPr lang="en-US" dirty="0" smtClean="0">
                <a:solidFill>
                  <a:schemeClr val="bg1">
                    <a:lumMod val="95000"/>
                  </a:schemeClr>
                </a:solidFill>
              </a:rPr>
              <a:t>Initial focus will be on producing choropleth maps at the county level. While the data is submitted to us by each state, each state is usually pulling this data from offices found within each county (or similar).</a:t>
            </a:r>
          </a:p>
          <a:p>
            <a:pPr lvl="1"/>
            <a:r>
              <a:rPr lang="en-US" dirty="0" smtClean="0">
                <a:solidFill>
                  <a:schemeClr val="bg1">
                    <a:lumMod val="95000"/>
                  </a:schemeClr>
                </a:solidFill>
              </a:rPr>
              <a:t>Would like to expand to other visualizations to include relevant graphs and charts as needed.  </a:t>
            </a:r>
          </a:p>
          <a:p>
            <a:endParaRPr lang="en-US" dirty="0">
              <a:solidFill>
                <a:schemeClr val="bg1">
                  <a:lumMod val="95000"/>
                </a:schemeClr>
              </a:solidFill>
            </a:endParaRPr>
          </a:p>
        </p:txBody>
      </p:sp>
    </p:spTree>
    <p:extLst>
      <p:ext uri="{BB962C8B-B14F-4D97-AF65-F5344CB8AC3E}">
        <p14:creationId xmlns:p14="http://schemas.microsoft.com/office/powerpoint/2010/main" val="38681977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a:solidFill>
            <a:srgbClr val="083B82"/>
          </a:solidFill>
        </p:spPr>
        <p:txBody>
          <a:bodyPr>
            <a:normAutofit/>
          </a:bodyPr>
          <a:lstStyle/>
          <a:p>
            <a:r>
              <a:rPr lang="en-US" sz="6000" dirty="0" smtClean="0">
                <a:solidFill>
                  <a:schemeClr val="bg1">
                    <a:lumMod val="95000"/>
                  </a:schemeClr>
                </a:solidFill>
              </a:rPr>
              <a:t>Measures</a:t>
            </a:r>
            <a:endParaRPr lang="en-US" sz="6000" dirty="0">
              <a:solidFill>
                <a:schemeClr val="bg1">
                  <a:lumMod val="95000"/>
                </a:schemeClr>
              </a:solidFill>
            </a:endParaRPr>
          </a:p>
        </p:txBody>
      </p:sp>
      <p:sp>
        <p:nvSpPr>
          <p:cNvPr id="3" name="Content Placeholder 2"/>
          <p:cNvSpPr>
            <a:spLocks noGrp="1"/>
          </p:cNvSpPr>
          <p:nvPr>
            <p:ph idx="1"/>
          </p:nvPr>
        </p:nvSpPr>
        <p:spPr>
          <a:xfrm>
            <a:off x="428263" y="1825625"/>
            <a:ext cx="10925537" cy="4351338"/>
          </a:xfrm>
        </p:spPr>
        <p:txBody>
          <a:bodyPr/>
          <a:lstStyle/>
          <a:p>
            <a:r>
              <a:rPr lang="en-US" sz="3600" b="1" dirty="0" smtClean="0"/>
              <a:t>Focusing in order of impact</a:t>
            </a:r>
          </a:p>
          <a:p>
            <a:pPr marL="971550" lvl="1" indent="-514350">
              <a:buAutoNum type="arabicParenR"/>
            </a:pPr>
            <a:r>
              <a:rPr lang="en-US" sz="3200" b="1" dirty="0" smtClean="0">
                <a:solidFill>
                  <a:srgbClr val="C00000"/>
                </a:solidFill>
              </a:rPr>
              <a:t>Compliance</a:t>
            </a:r>
            <a:r>
              <a:rPr lang="en-US" sz="3200" dirty="0" smtClean="0"/>
              <a:t> measures</a:t>
            </a:r>
          </a:p>
          <a:p>
            <a:pPr marL="971550" lvl="1" indent="-514350">
              <a:buAutoNum type="arabicParenR"/>
            </a:pPr>
            <a:endParaRPr lang="en-US" sz="3200" dirty="0" smtClean="0"/>
          </a:p>
          <a:p>
            <a:pPr marL="457200" lvl="1" indent="0">
              <a:buNone/>
            </a:pPr>
            <a:r>
              <a:rPr lang="en-US" sz="3200" dirty="0" smtClean="0"/>
              <a:t>2) </a:t>
            </a:r>
            <a:r>
              <a:rPr lang="en-US" sz="3200" b="1" dirty="0" smtClean="0">
                <a:solidFill>
                  <a:srgbClr val="7030A0"/>
                </a:solidFill>
              </a:rPr>
              <a:t>Data quality</a:t>
            </a:r>
            <a:r>
              <a:rPr lang="en-US" sz="3200" dirty="0" smtClean="0"/>
              <a:t> issues</a:t>
            </a:r>
          </a:p>
          <a:p>
            <a:pPr marL="457200" lvl="1" indent="0">
              <a:buNone/>
            </a:pPr>
            <a:endParaRPr lang="en-US" sz="3200" dirty="0" smtClean="0"/>
          </a:p>
          <a:p>
            <a:pPr marL="457200" lvl="1" indent="0">
              <a:buNone/>
            </a:pPr>
            <a:r>
              <a:rPr lang="en-US" sz="3200" dirty="0" smtClean="0"/>
              <a:t>3) </a:t>
            </a:r>
            <a:r>
              <a:rPr lang="en-US" sz="3200" b="1" dirty="0" smtClean="0">
                <a:solidFill>
                  <a:schemeClr val="bg1">
                    <a:lumMod val="50000"/>
                  </a:schemeClr>
                </a:solidFill>
              </a:rPr>
              <a:t>Common</a:t>
            </a:r>
            <a:r>
              <a:rPr lang="en-US" sz="3200" dirty="0" smtClean="0"/>
              <a:t> measures</a:t>
            </a:r>
          </a:p>
          <a:p>
            <a:pPr lvl="2"/>
            <a:r>
              <a:rPr lang="en-US" sz="3200" dirty="0" smtClean="0"/>
              <a:t>Foster care entry and exit rates</a:t>
            </a:r>
          </a:p>
          <a:p>
            <a:pPr lvl="2"/>
            <a:r>
              <a:rPr lang="en-US" sz="3200" dirty="0" smtClean="0"/>
              <a:t>Recurrence of maltreatment</a:t>
            </a:r>
          </a:p>
          <a:p>
            <a:pPr marL="914400" lvl="2" indent="0">
              <a:buNone/>
            </a:pPr>
            <a:endParaRPr lang="en-US" sz="2800" dirty="0"/>
          </a:p>
        </p:txBody>
      </p:sp>
    </p:spTree>
    <p:extLst>
      <p:ext uri="{BB962C8B-B14F-4D97-AF65-F5344CB8AC3E}">
        <p14:creationId xmlns:p14="http://schemas.microsoft.com/office/powerpoint/2010/main" val="1887183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9DA2A"/>
        </a:solidFill>
        <a:effectLst/>
      </p:bgPr>
    </p:bg>
    <p:spTree>
      <p:nvGrpSpPr>
        <p:cNvPr id="1" name=""/>
        <p:cNvGrpSpPr/>
        <p:nvPr/>
      </p:nvGrpSpPr>
      <p:grpSpPr>
        <a:xfrm>
          <a:off x="0" y="0"/>
          <a:ext cx="0" cy="0"/>
          <a:chOff x="0" y="0"/>
          <a:chExt cx="0" cy="0"/>
        </a:xfrm>
      </p:grpSpPr>
      <p:pic>
        <p:nvPicPr>
          <p:cNvPr id="1026" name="Picture 2" descr="Image result for scope creep"/>
          <p:cNvPicPr>
            <a:picLocks noChangeAspect="1" noChangeArrowheads="1"/>
          </p:cNvPicPr>
          <p:nvPr/>
        </p:nvPicPr>
        <p:blipFill rotWithShape="1">
          <a:blip r:embed="rId3">
            <a:extLst>
              <a:ext uri="{28A0092B-C50C-407E-A947-70E740481C1C}">
                <a14:useLocalDpi xmlns:a14="http://schemas.microsoft.com/office/drawing/2010/main" val="0"/>
              </a:ext>
            </a:extLst>
          </a:blip>
          <a:srcRect l="30511" t="17076" r="30334" b="14079"/>
          <a:stretch/>
        </p:blipFill>
        <p:spPr bwMode="auto">
          <a:xfrm>
            <a:off x="1299411" y="3270182"/>
            <a:ext cx="3535579" cy="32918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z="6000" b="1" dirty="0" smtClean="0"/>
              <a:t>Challenges</a:t>
            </a:r>
            <a:r>
              <a:rPr lang="en-US" dirty="0" smtClean="0"/>
              <a:t>	</a:t>
            </a:r>
            <a:endParaRPr lang="en-US" dirty="0"/>
          </a:p>
        </p:txBody>
      </p:sp>
      <p:sp>
        <p:nvSpPr>
          <p:cNvPr id="3" name="Content Placeholder 2"/>
          <p:cNvSpPr>
            <a:spLocks noGrp="1"/>
          </p:cNvSpPr>
          <p:nvPr>
            <p:ph idx="1"/>
          </p:nvPr>
        </p:nvSpPr>
        <p:spPr/>
        <p:txBody>
          <a:bodyPr/>
          <a:lstStyle/>
          <a:p>
            <a:r>
              <a:rPr lang="en-US" sz="3600" dirty="0" smtClean="0"/>
              <a:t>Data is restricted use, will have to create fake but realistic data for the Colab. </a:t>
            </a:r>
          </a:p>
          <a:p>
            <a:pPr marL="0" indent="0">
              <a:buNone/>
            </a:pPr>
            <a:endParaRPr lang="en-US" dirty="0" smtClean="0"/>
          </a:p>
          <a:p>
            <a:r>
              <a:rPr lang="en-US" dirty="0" smtClean="0"/>
              <a:t> </a:t>
            </a:r>
          </a:p>
          <a:p>
            <a:pPr marL="0" indent="0">
              <a:buNone/>
            </a:pPr>
            <a:endParaRPr lang="en-US" dirty="0" smtClean="0"/>
          </a:p>
          <a:p>
            <a:endParaRPr lang="en-US" dirty="0"/>
          </a:p>
        </p:txBody>
      </p:sp>
    </p:spTree>
    <p:extLst>
      <p:ext uri="{BB962C8B-B14F-4D97-AF65-F5344CB8AC3E}">
        <p14:creationId xmlns:p14="http://schemas.microsoft.com/office/powerpoint/2010/main" val="1975486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5871411" cy="1325563"/>
          </a:xfrm>
          <a:solidFill>
            <a:srgbClr val="083B82"/>
          </a:solidFill>
        </p:spPr>
        <p:txBody>
          <a:bodyPr>
            <a:normAutofit/>
          </a:bodyPr>
          <a:lstStyle/>
          <a:p>
            <a:r>
              <a:rPr lang="en-US" sz="6000" dirty="0" smtClean="0">
                <a:solidFill>
                  <a:schemeClr val="bg1">
                    <a:lumMod val="95000"/>
                  </a:schemeClr>
                </a:solidFill>
              </a:rPr>
              <a:t>	Challenges	</a:t>
            </a:r>
            <a:endParaRPr lang="en-US" sz="6000" dirty="0">
              <a:solidFill>
                <a:schemeClr val="bg1">
                  <a:lumMod val="95000"/>
                </a:schemeClr>
              </a:solidFill>
            </a:endParaRPr>
          </a:p>
        </p:txBody>
      </p:sp>
      <p:sp>
        <p:nvSpPr>
          <p:cNvPr id="3" name="Content Placeholder 2"/>
          <p:cNvSpPr>
            <a:spLocks noGrp="1"/>
          </p:cNvSpPr>
          <p:nvPr>
            <p:ph idx="1"/>
          </p:nvPr>
        </p:nvSpPr>
        <p:spPr>
          <a:xfrm>
            <a:off x="838200" y="1825625"/>
            <a:ext cx="5033211" cy="4351338"/>
          </a:xfrm>
        </p:spPr>
        <p:txBody>
          <a:bodyPr/>
          <a:lstStyle/>
          <a:p>
            <a:r>
              <a:rPr lang="en-US" dirty="0" smtClean="0"/>
              <a:t>Making sure the choropleth maps actually provide useful information</a:t>
            </a:r>
          </a:p>
          <a:p>
            <a:endParaRPr lang="en-US" dirty="0" smtClean="0"/>
          </a:p>
          <a:p>
            <a:r>
              <a:rPr lang="en-US" dirty="0" smtClean="0"/>
              <a:t>Datasets get large depending on number of years included</a:t>
            </a:r>
            <a:endParaRPr lang="en-US" dirty="0"/>
          </a:p>
        </p:txBody>
      </p:sp>
      <p:pic>
        <p:nvPicPr>
          <p:cNvPr id="2050" name="Picture 2" descr="Heatma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396" y="1014413"/>
            <a:ext cx="4762500" cy="516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760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1373265985"/>
              </p:ext>
            </p:extLst>
          </p:nvPr>
        </p:nvGraphicFramePr>
        <p:xfrm>
          <a:off x="324090" y="1572642"/>
          <a:ext cx="5717895" cy="5029200"/>
        </p:xfrm>
        <a:graphic>
          <a:graphicData uri="http://schemas.openxmlformats.org/drawingml/2006/table">
            <a:tbl>
              <a:tblPr firstRow="1" firstCol="1" bandRow="1"/>
              <a:tblGrid>
                <a:gridCol w="994416">
                  <a:extLst>
                    <a:ext uri="{9D8B030D-6E8A-4147-A177-3AD203B41FA5}">
                      <a16:colId xmlns:a16="http://schemas.microsoft.com/office/drawing/2014/main" val="990144551"/>
                    </a:ext>
                  </a:extLst>
                </a:gridCol>
                <a:gridCol w="994416">
                  <a:extLst>
                    <a:ext uri="{9D8B030D-6E8A-4147-A177-3AD203B41FA5}">
                      <a16:colId xmlns:a16="http://schemas.microsoft.com/office/drawing/2014/main" val="3038761963"/>
                    </a:ext>
                  </a:extLst>
                </a:gridCol>
                <a:gridCol w="1243021">
                  <a:extLst>
                    <a:ext uri="{9D8B030D-6E8A-4147-A177-3AD203B41FA5}">
                      <a16:colId xmlns:a16="http://schemas.microsoft.com/office/drawing/2014/main" val="1056559073"/>
                    </a:ext>
                  </a:extLst>
                </a:gridCol>
                <a:gridCol w="1243021">
                  <a:extLst>
                    <a:ext uri="{9D8B030D-6E8A-4147-A177-3AD203B41FA5}">
                      <a16:colId xmlns:a16="http://schemas.microsoft.com/office/drawing/2014/main" val="3632289455"/>
                    </a:ext>
                  </a:extLst>
                </a:gridCol>
                <a:gridCol w="1243021">
                  <a:extLst>
                    <a:ext uri="{9D8B030D-6E8A-4147-A177-3AD203B41FA5}">
                      <a16:colId xmlns:a16="http://schemas.microsoft.com/office/drawing/2014/main" val="2297661192"/>
                    </a:ext>
                  </a:extLst>
                </a:gridCol>
              </a:tblGrid>
              <a:tr h="182880">
                <a:tc gridSpan="2">
                  <a:txBody>
                    <a:bodyPr/>
                    <a:lstStyle/>
                    <a:p>
                      <a:pPr algn="l" fontAlgn="ctr"/>
                      <a:r>
                        <a:rPr lang="en-US" sz="1600" b="1" i="0" u="none" strike="noStrike" dirty="0">
                          <a:solidFill>
                            <a:srgbClr val="FFFFFF"/>
                          </a:solidFill>
                          <a:effectLst/>
                          <a:latin typeface="Calibri" panose="020F0502020204030204" pitchFamily="34" charset="0"/>
                          <a:cs typeface="Calibri" panose="020F0502020204030204" pitchFamily="34" charset="0"/>
                        </a:rPr>
                        <a:t>Task 1. Data</a:t>
                      </a:r>
                      <a:endParaRPr lang="en-US" sz="1600" b="1" i="0" u="none" strike="noStrike" dirty="0">
                        <a:solidFill>
                          <a:srgbClr val="FFFFFF"/>
                        </a:solidFill>
                        <a:effectLst/>
                        <a:latin typeface="Calibri" panose="020F0502020204030204" pitchFamily="34" charset="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solidFill>
                      <a:srgbClr val="833C0C"/>
                    </a:solidFill>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833C0C"/>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833C0C"/>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833C0C"/>
                    </a:solidFill>
                  </a:tcPr>
                </a:tc>
                <a:extLst>
                  <a:ext uri="{0D108BD9-81ED-4DB2-BD59-A6C34878D82A}">
                    <a16:rowId xmlns:a16="http://schemas.microsoft.com/office/drawing/2014/main" val="982341269"/>
                  </a:ext>
                </a:extLst>
              </a:tr>
              <a:tr h="182880">
                <a:tc gridSpan="3">
                  <a:txBody>
                    <a:bodyPr/>
                    <a:lstStyle/>
                    <a:p>
                      <a:pPr algn="l" fontAlgn="ctr"/>
                      <a:r>
                        <a:rPr lang="en-US" sz="1600" b="0" i="0" u="none" strike="noStrike" dirty="0">
                          <a:solidFill>
                            <a:srgbClr val="000000"/>
                          </a:solidFill>
                          <a:effectLst/>
                          <a:latin typeface="Calibri" panose="020F0502020204030204" pitchFamily="34" charset="0"/>
                          <a:cs typeface="Calibri" panose="020F0502020204030204" pitchFamily="34" charset="0"/>
                        </a:rPr>
                        <a:t>Create fake version of dataset</a:t>
                      </a:r>
                      <a:endParaRPr lang="en-US" sz="1600" b="0" i="0" u="none" strike="noStrike" dirty="0">
                        <a:solidFill>
                          <a:srgbClr val="000000"/>
                        </a:solidFill>
                        <a:effectLst/>
                        <a:latin typeface="Calibri" panose="020F0502020204030204" pitchFamily="34" charset="0"/>
                      </a:endParaRPr>
                    </a:p>
                  </a:txBody>
                  <a:tcPr marL="7620" marR="7620" marT="7620" marB="0" anchor="ctr">
                    <a:lnL>
                      <a:noFill/>
                    </a:lnL>
                    <a:lnR>
                      <a:noFill/>
                    </a:lnR>
                    <a:lnT w="6350" cap="flat" cmpd="sng" algn="ctr">
                      <a:solidFill>
                        <a:srgbClr val="000000"/>
                      </a:solidFill>
                      <a:prstDash val="solid"/>
                      <a:round/>
                      <a:headEnd type="none" w="med" len="med"/>
                      <a:tailEnd type="none" w="med" len="med"/>
                    </a:lnT>
                    <a:lnB>
                      <a:noFill/>
                    </a:lnB>
                    <a:solidFill>
                      <a:srgbClr val="F8CBAD"/>
                    </a:solidFill>
                  </a:tcPr>
                </a:tc>
                <a:tc hMerge="1">
                  <a:txBody>
                    <a:bodyPr/>
                    <a:lstStyle/>
                    <a:p>
                      <a:endParaRPr lang="en-US"/>
                    </a:p>
                  </a:txBody>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8CBAD"/>
                    </a:solidFill>
                  </a:tcPr>
                </a:tc>
                <a:extLst>
                  <a:ext uri="{0D108BD9-81ED-4DB2-BD59-A6C34878D82A}">
                    <a16:rowId xmlns:a16="http://schemas.microsoft.com/office/drawing/2014/main" val="3617842128"/>
                  </a:ext>
                </a:extLst>
              </a:tr>
              <a:tr h="182880">
                <a:tc gridSpan="3">
                  <a:txBody>
                    <a:bodyPr/>
                    <a:lstStyle/>
                    <a:p>
                      <a:pPr algn="l" fontAlgn="ctr"/>
                      <a:r>
                        <a:rPr lang="en-US" sz="1600" b="0" i="0" u="none" strike="noStrike" dirty="0">
                          <a:solidFill>
                            <a:srgbClr val="000000"/>
                          </a:solidFill>
                          <a:effectLst/>
                          <a:latin typeface="Calibri" panose="020F0502020204030204" pitchFamily="34" charset="0"/>
                          <a:cs typeface="Calibri" panose="020F0502020204030204" pitchFamily="34" charset="0"/>
                        </a:rPr>
                        <a:t>Verify dataset is roughly correct</a:t>
                      </a:r>
                      <a:endParaRPr lang="en-US" sz="1600" b="0"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solidFill>
                      <a:srgbClr val="F8CBAD"/>
                    </a:solidFill>
                  </a:tcPr>
                </a:tc>
                <a:tc hMerge="1">
                  <a:txBody>
                    <a:bodyPr/>
                    <a:lstStyle/>
                    <a:p>
                      <a:endParaRPr lang="en-US"/>
                    </a:p>
                  </a:txBody>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8CBAD"/>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8CBAD"/>
                    </a:solidFill>
                  </a:tcPr>
                </a:tc>
                <a:extLst>
                  <a:ext uri="{0D108BD9-81ED-4DB2-BD59-A6C34878D82A}">
                    <a16:rowId xmlns:a16="http://schemas.microsoft.com/office/drawing/2014/main" val="3812965930"/>
                  </a:ext>
                </a:extLst>
              </a:tr>
              <a:tr h="182880">
                <a:tc gridSpan="2">
                  <a:txBody>
                    <a:bodyPr/>
                    <a:lstStyle/>
                    <a:p>
                      <a:pPr algn="l" fontAlgn="ctr"/>
                      <a:r>
                        <a:rPr lang="en-US" sz="1600" b="0" i="0" u="none" strike="noStrike" dirty="0">
                          <a:solidFill>
                            <a:srgbClr val="000000"/>
                          </a:solidFill>
                          <a:effectLst/>
                          <a:latin typeface="Calibri" panose="020F0502020204030204" pitchFamily="34" charset="0"/>
                          <a:cs typeface="Calibri" panose="020F0502020204030204" pitchFamily="34" charset="0"/>
                        </a:rPr>
                        <a:t>Import into R</a:t>
                      </a:r>
                      <a:endParaRPr lang="en-US" sz="1600" b="0"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solidFill>
                      <a:srgbClr val="F8CBAD"/>
                    </a:solidFill>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8CBAD"/>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8CBAD"/>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8CBAD"/>
                    </a:solidFill>
                  </a:tcPr>
                </a:tc>
                <a:extLst>
                  <a:ext uri="{0D108BD9-81ED-4DB2-BD59-A6C34878D82A}">
                    <a16:rowId xmlns:a16="http://schemas.microsoft.com/office/drawing/2014/main" val="3922192778"/>
                  </a:ext>
                </a:extLst>
              </a:tr>
              <a:tr h="182880">
                <a:tc gridSpan="5">
                  <a:txBody>
                    <a:bodyPr/>
                    <a:lstStyle/>
                    <a:p>
                      <a:pPr algn="l" fontAlgn="ctr"/>
                      <a:r>
                        <a:rPr lang="en-US" sz="1600" b="0" i="0" u="none" strike="noStrike" dirty="0">
                          <a:solidFill>
                            <a:srgbClr val="000000"/>
                          </a:solidFill>
                          <a:effectLst/>
                          <a:latin typeface="Calibri" panose="020F0502020204030204" pitchFamily="34" charset="0"/>
                          <a:cs typeface="Calibri" panose="020F0502020204030204" pitchFamily="34" charset="0"/>
                        </a:rPr>
                        <a:t>Merge dataset with geographic data (shape file)</a:t>
                      </a:r>
                      <a:endParaRPr lang="en-US" sz="1600" b="0"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solidFill>
                      <a:srgbClr val="F8CBA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2729221"/>
                  </a:ext>
                </a:extLst>
              </a:tr>
              <a:tr h="182880">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752964537"/>
                  </a:ext>
                </a:extLst>
              </a:tr>
              <a:tr h="182880">
                <a:tc gridSpan="3">
                  <a:txBody>
                    <a:bodyPr/>
                    <a:lstStyle/>
                    <a:p>
                      <a:pPr algn="l" fontAlgn="ctr"/>
                      <a:r>
                        <a:rPr lang="en-US" sz="1600" b="1" i="0" u="none" strike="noStrike" dirty="0">
                          <a:solidFill>
                            <a:srgbClr val="FFFFFF"/>
                          </a:solidFill>
                          <a:effectLst/>
                          <a:latin typeface="Calibri" panose="020F0502020204030204" pitchFamily="34" charset="0"/>
                          <a:cs typeface="Calibri" panose="020F0502020204030204" pitchFamily="34" charset="0"/>
                        </a:rPr>
                        <a:t>Task 2. Geographic Stuff</a:t>
                      </a:r>
                      <a:endParaRPr lang="en-US" sz="1600" b="1" i="0" u="none" strike="noStrike" dirty="0">
                        <a:solidFill>
                          <a:srgbClr val="FFFFFF"/>
                        </a:solidFill>
                        <a:effectLst/>
                        <a:latin typeface="Calibri" panose="020F0502020204030204" pitchFamily="34" charset="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solidFill>
                      <a:srgbClr val="375623"/>
                    </a:solidFill>
                  </a:tcPr>
                </a:tc>
                <a:tc hMerge="1">
                  <a:txBody>
                    <a:bodyPr/>
                    <a:lstStyle/>
                    <a:p>
                      <a:endParaRPr lang="en-US"/>
                    </a:p>
                  </a:txBody>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375623"/>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375623"/>
                    </a:solidFill>
                  </a:tcPr>
                </a:tc>
                <a:extLst>
                  <a:ext uri="{0D108BD9-81ED-4DB2-BD59-A6C34878D82A}">
                    <a16:rowId xmlns:a16="http://schemas.microsoft.com/office/drawing/2014/main" val="2798040186"/>
                  </a:ext>
                </a:extLst>
              </a:tr>
              <a:tr h="182880">
                <a:tc gridSpan="3">
                  <a:txBody>
                    <a:bodyPr/>
                    <a:lstStyle/>
                    <a:p>
                      <a:pPr algn="l" fontAlgn="ctr"/>
                      <a:r>
                        <a:rPr lang="en-US" sz="1600" b="0" i="0" u="none" strike="noStrike" dirty="0">
                          <a:solidFill>
                            <a:srgbClr val="000000"/>
                          </a:solidFill>
                          <a:effectLst/>
                          <a:latin typeface="Calibri" panose="020F0502020204030204" pitchFamily="34" charset="0"/>
                        </a:rPr>
                        <a:t>Obtain US County Shape File</a:t>
                      </a:r>
                    </a:p>
                  </a:txBody>
                  <a:tcPr marL="7620" marR="7620" marT="7620" marB="0" anchor="ctr">
                    <a:lnL>
                      <a:noFill/>
                    </a:lnL>
                    <a:lnR>
                      <a:noFill/>
                    </a:lnR>
                    <a:lnT w="6350" cap="flat" cmpd="sng" algn="ctr">
                      <a:solidFill>
                        <a:srgbClr val="000000"/>
                      </a:solidFill>
                      <a:prstDash val="solid"/>
                      <a:round/>
                      <a:headEnd type="none" w="med" len="med"/>
                      <a:tailEnd type="none" w="med" len="med"/>
                    </a:lnT>
                    <a:lnB>
                      <a:noFill/>
                    </a:lnB>
                    <a:solidFill>
                      <a:srgbClr val="C6E0B4"/>
                    </a:solidFill>
                  </a:tcPr>
                </a:tc>
                <a:tc hMerge="1">
                  <a:txBody>
                    <a:bodyPr/>
                    <a:lstStyle/>
                    <a:p>
                      <a:endParaRPr lang="en-US"/>
                    </a:p>
                  </a:txBody>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C6E0B4"/>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C6E0B4"/>
                    </a:solidFill>
                  </a:tcPr>
                </a:tc>
                <a:extLst>
                  <a:ext uri="{0D108BD9-81ED-4DB2-BD59-A6C34878D82A}">
                    <a16:rowId xmlns:a16="http://schemas.microsoft.com/office/drawing/2014/main" val="1176340000"/>
                  </a:ext>
                </a:extLst>
              </a:tr>
              <a:tr h="182880">
                <a:tc gridSpan="4">
                  <a:txBody>
                    <a:bodyPr/>
                    <a:lstStyle/>
                    <a:p>
                      <a:pPr algn="l" fontAlgn="ctr"/>
                      <a:r>
                        <a:rPr lang="en-US" sz="1600" b="0" i="0" u="none" strike="noStrike" dirty="0">
                          <a:solidFill>
                            <a:srgbClr val="000000"/>
                          </a:solidFill>
                          <a:effectLst/>
                          <a:latin typeface="Calibri" panose="020F0502020204030204" pitchFamily="34" charset="0"/>
                          <a:cs typeface="Calibri" panose="020F0502020204030204" pitchFamily="34" charset="0"/>
                        </a:rPr>
                        <a:t>Obtain Additional Geographic regions</a:t>
                      </a:r>
                      <a:endParaRPr lang="en-US" sz="1600" b="0"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ctr"/>
                      <a:r>
                        <a:rPr lang="en-US" sz="1600" b="0" i="0" u="none" strike="noStrike" dirty="0">
                          <a:solidFill>
                            <a:srgbClr val="000000"/>
                          </a:solidFill>
                          <a:effectLst/>
                          <a:latin typeface="Calibri" panose="020F0502020204030204" pitchFamily="34" charset="0"/>
                        </a:rPr>
                        <a:t> </a:t>
                      </a:r>
                    </a:p>
                  </a:txBody>
                  <a:tcPr marL="7620" marR="7620" marT="7620" marB="0" anchor="ctr">
                    <a:lnL>
                      <a:noFill/>
                    </a:lnL>
                    <a:lnR>
                      <a:noFill/>
                    </a:lnR>
                    <a:lnT>
                      <a:noFill/>
                    </a:lnT>
                    <a:lnB>
                      <a:noFill/>
                    </a:lnB>
                    <a:solidFill>
                      <a:srgbClr val="C6E0B4"/>
                    </a:solidFill>
                  </a:tcPr>
                </a:tc>
                <a:extLst>
                  <a:ext uri="{0D108BD9-81ED-4DB2-BD59-A6C34878D82A}">
                    <a16:rowId xmlns:a16="http://schemas.microsoft.com/office/drawing/2014/main" val="1751377755"/>
                  </a:ext>
                </a:extLst>
              </a:tr>
              <a:tr h="182880">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202572751"/>
                  </a:ext>
                </a:extLst>
              </a:tr>
              <a:tr h="182880">
                <a:tc gridSpan="4">
                  <a:txBody>
                    <a:bodyPr/>
                    <a:lstStyle/>
                    <a:p>
                      <a:pPr algn="l" fontAlgn="b"/>
                      <a:r>
                        <a:rPr lang="en-US" sz="1600" b="1" i="0" u="none" strike="noStrike" dirty="0">
                          <a:solidFill>
                            <a:srgbClr val="FFFFFF"/>
                          </a:solidFill>
                          <a:effectLst/>
                          <a:latin typeface="Calibri" panose="020F0502020204030204" pitchFamily="34" charset="0"/>
                        </a:rPr>
                        <a:t>Task 3. Choropleth Visualization</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203764"/>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203764"/>
                    </a:solidFill>
                  </a:tcPr>
                </a:tc>
                <a:extLst>
                  <a:ext uri="{0D108BD9-81ED-4DB2-BD59-A6C34878D82A}">
                    <a16:rowId xmlns:a16="http://schemas.microsoft.com/office/drawing/2014/main" val="4208892145"/>
                  </a:ext>
                </a:extLst>
              </a:tr>
              <a:tr h="182880">
                <a:tc gridSpan="3">
                  <a:txBody>
                    <a:bodyPr/>
                    <a:lstStyle/>
                    <a:p>
                      <a:pPr algn="l" fontAlgn="b"/>
                      <a:r>
                        <a:rPr lang="en-US" sz="1600" b="0" i="0" u="none" strike="noStrike" dirty="0">
                          <a:solidFill>
                            <a:srgbClr val="000000"/>
                          </a:solidFill>
                          <a:effectLst/>
                          <a:latin typeface="Calibri" panose="020F0502020204030204" pitchFamily="34" charset="0"/>
                        </a:rPr>
                        <a:t>Create initial choropleth maps</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B4C6E7"/>
                    </a:solidFill>
                  </a:tcPr>
                </a:tc>
                <a:tc hMerge="1">
                  <a:txBody>
                    <a:bodyPr/>
                    <a:lstStyle/>
                    <a:p>
                      <a:endParaRPr lang="en-US"/>
                    </a:p>
                  </a:txBody>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B4C6E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B4C6E7"/>
                    </a:solidFill>
                  </a:tcPr>
                </a:tc>
                <a:extLst>
                  <a:ext uri="{0D108BD9-81ED-4DB2-BD59-A6C34878D82A}">
                    <a16:rowId xmlns:a16="http://schemas.microsoft.com/office/drawing/2014/main" val="357737414"/>
                  </a:ext>
                </a:extLst>
              </a:tr>
              <a:tr h="182880">
                <a:tc gridSpan="3">
                  <a:txBody>
                    <a:bodyPr/>
                    <a:lstStyle/>
                    <a:p>
                      <a:pPr algn="l" fontAlgn="b"/>
                      <a:r>
                        <a:rPr lang="en-US" sz="1600" b="0" i="0" u="none" strike="noStrike" dirty="0">
                          <a:solidFill>
                            <a:srgbClr val="000000"/>
                          </a:solidFill>
                          <a:effectLst/>
                          <a:latin typeface="Calibri" panose="020F0502020204030204" pitchFamily="34" charset="0"/>
                        </a:rPr>
                        <a:t>Add additional measures</a:t>
                      </a:r>
                    </a:p>
                  </a:txBody>
                  <a:tcPr marL="7620" marR="7620" marT="7620" marB="0" anchor="b">
                    <a:lnL>
                      <a:noFill/>
                    </a:lnL>
                    <a:lnR>
                      <a:noFill/>
                    </a:lnR>
                    <a:lnT>
                      <a:noFill/>
                    </a:lnT>
                    <a:lnB>
                      <a:noFill/>
                    </a:lnB>
                    <a:solidFill>
                      <a:srgbClr val="B4C6E7"/>
                    </a:solidFill>
                  </a:tcPr>
                </a:tc>
                <a:tc hMerge="1">
                  <a:txBody>
                    <a:bodyPr/>
                    <a:lstStyle/>
                    <a:p>
                      <a:endParaRPr lang="en-US"/>
                    </a:p>
                  </a:txBody>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B4C6E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B4C6E7"/>
                    </a:solidFill>
                  </a:tcPr>
                </a:tc>
                <a:extLst>
                  <a:ext uri="{0D108BD9-81ED-4DB2-BD59-A6C34878D82A}">
                    <a16:rowId xmlns:a16="http://schemas.microsoft.com/office/drawing/2014/main" val="4119411818"/>
                  </a:ext>
                </a:extLst>
              </a:tr>
              <a:tr h="182880">
                <a:tc>
                  <a:txBody>
                    <a:bodyPr/>
                    <a:lstStyle/>
                    <a:p>
                      <a:pPr algn="l" fontAlgn="b"/>
                      <a:r>
                        <a:rPr lang="en-US" sz="1600" b="0" i="0" u="none" strike="noStrike" dirty="0">
                          <a:solidFill>
                            <a:srgbClr val="000000"/>
                          </a:solidFill>
                          <a:effectLst/>
                          <a:latin typeface="Calibri" panose="020F0502020204030204" pitchFamily="34" charset="0"/>
                        </a:rPr>
                        <a:t>Filters</a:t>
                      </a:r>
                    </a:p>
                  </a:txBody>
                  <a:tcPr marL="7620" marR="7620" marT="7620" marB="0" anchor="b">
                    <a:lnL>
                      <a:noFill/>
                    </a:lnL>
                    <a:lnR>
                      <a:noFill/>
                    </a:lnR>
                    <a:lnT>
                      <a:noFill/>
                    </a:lnT>
                    <a:lnB>
                      <a:noFill/>
                    </a:lnB>
                    <a:solidFill>
                      <a:srgbClr val="B4C6E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B4C6E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B4C6E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B4C6E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B4C6E7"/>
                    </a:solidFill>
                  </a:tcPr>
                </a:tc>
                <a:extLst>
                  <a:ext uri="{0D108BD9-81ED-4DB2-BD59-A6C34878D82A}">
                    <a16:rowId xmlns:a16="http://schemas.microsoft.com/office/drawing/2014/main" val="528504254"/>
                  </a:ext>
                </a:extLst>
              </a:tr>
              <a:tr h="182880">
                <a:tc gridSpan="3">
                  <a:txBody>
                    <a:bodyPr/>
                    <a:lstStyle/>
                    <a:p>
                      <a:pPr algn="l" fontAlgn="b"/>
                      <a:r>
                        <a:rPr lang="en-US" sz="1600" b="0" i="0" u="none" strike="noStrike" dirty="0">
                          <a:solidFill>
                            <a:srgbClr val="000000"/>
                          </a:solidFill>
                          <a:effectLst/>
                          <a:latin typeface="Calibri" panose="020F0502020204030204" pitchFamily="34" charset="0"/>
                        </a:rPr>
                        <a:t>Drop down selections</a:t>
                      </a:r>
                    </a:p>
                  </a:txBody>
                  <a:tcPr marL="7620" marR="7620" marT="7620" marB="0" anchor="b">
                    <a:lnL>
                      <a:noFill/>
                    </a:lnL>
                    <a:lnR>
                      <a:noFill/>
                    </a:lnR>
                    <a:lnT>
                      <a:noFill/>
                    </a:lnT>
                    <a:lnB>
                      <a:noFill/>
                    </a:lnB>
                    <a:solidFill>
                      <a:srgbClr val="B4C6E7"/>
                    </a:solidFill>
                  </a:tcPr>
                </a:tc>
                <a:tc hMerge="1">
                  <a:txBody>
                    <a:bodyPr/>
                    <a:lstStyle/>
                    <a:p>
                      <a:endParaRPr lang="en-US"/>
                    </a:p>
                  </a:txBody>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B4C6E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B4C6E7"/>
                    </a:solidFill>
                  </a:tcPr>
                </a:tc>
                <a:extLst>
                  <a:ext uri="{0D108BD9-81ED-4DB2-BD59-A6C34878D82A}">
                    <a16:rowId xmlns:a16="http://schemas.microsoft.com/office/drawing/2014/main" val="2762942324"/>
                  </a:ext>
                </a:extLst>
              </a:tr>
              <a:tr h="182880">
                <a:tc gridSpan="2">
                  <a:txBody>
                    <a:bodyPr/>
                    <a:lstStyle/>
                    <a:p>
                      <a:pPr algn="l" fontAlgn="b"/>
                      <a:r>
                        <a:rPr lang="en-US" sz="1600" b="0" i="0" u="none" strike="noStrike" dirty="0">
                          <a:solidFill>
                            <a:srgbClr val="000000"/>
                          </a:solidFill>
                          <a:effectLst/>
                          <a:latin typeface="Calibri" panose="020F0502020204030204" pitchFamily="34" charset="0"/>
                        </a:rPr>
                        <a:t>Drill down</a:t>
                      </a:r>
                    </a:p>
                  </a:txBody>
                  <a:tcPr marL="7620" marR="7620" marT="7620" marB="0" anchor="b">
                    <a:lnL>
                      <a:noFill/>
                    </a:lnL>
                    <a:lnR>
                      <a:noFill/>
                    </a:lnR>
                    <a:lnT>
                      <a:noFill/>
                    </a:lnT>
                    <a:lnB>
                      <a:noFill/>
                    </a:lnB>
                    <a:solidFill>
                      <a:srgbClr val="B4C6E7"/>
                    </a:solidFill>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B4C6E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B4C6E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B4C6E7"/>
                    </a:solidFill>
                  </a:tcPr>
                </a:tc>
                <a:extLst>
                  <a:ext uri="{0D108BD9-81ED-4DB2-BD59-A6C34878D82A}">
                    <a16:rowId xmlns:a16="http://schemas.microsoft.com/office/drawing/2014/main" val="1764874211"/>
                  </a:ext>
                </a:extLst>
              </a:tr>
              <a:tr h="182880">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81441798"/>
                  </a:ext>
                </a:extLst>
              </a:tr>
              <a:tr h="182880">
                <a:tc gridSpan="4">
                  <a:txBody>
                    <a:bodyPr/>
                    <a:lstStyle/>
                    <a:p>
                      <a:pPr algn="l" fontAlgn="b"/>
                      <a:r>
                        <a:rPr lang="en-US" sz="1600" b="1" i="0" u="none" strike="noStrike" dirty="0">
                          <a:solidFill>
                            <a:srgbClr val="FFFFFF"/>
                          </a:solidFill>
                          <a:effectLst/>
                          <a:latin typeface="Calibri" panose="020F0502020204030204" pitchFamily="34" charset="0"/>
                        </a:rPr>
                        <a:t>Task 4. Additional visualizations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525252"/>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525252"/>
                    </a:solidFill>
                  </a:tcPr>
                </a:tc>
                <a:extLst>
                  <a:ext uri="{0D108BD9-81ED-4DB2-BD59-A6C34878D82A}">
                    <a16:rowId xmlns:a16="http://schemas.microsoft.com/office/drawing/2014/main" val="2365080031"/>
                  </a:ext>
                </a:extLst>
              </a:tr>
              <a:tr h="182880">
                <a:tc gridSpan="2">
                  <a:txBody>
                    <a:bodyPr/>
                    <a:lstStyle/>
                    <a:p>
                      <a:pPr algn="l" fontAlgn="b"/>
                      <a:r>
                        <a:rPr lang="en-US" sz="1600" b="0" i="0" u="none" strike="noStrike" dirty="0">
                          <a:solidFill>
                            <a:srgbClr val="000000"/>
                          </a:solidFill>
                          <a:effectLst/>
                          <a:latin typeface="Calibri" panose="020F0502020204030204" pitchFamily="34" charset="0"/>
                        </a:rPr>
                        <a:t>Charts (over time)</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AEAAAA"/>
                    </a:solidFill>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AEAAAA"/>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AEAAAA"/>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AEAAAA"/>
                    </a:solidFill>
                  </a:tcPr>
                </a:tc>
                <a:extLst>
                  <a:ext uri="{0D108BD9-81ED-4DB2-BD59-A6C34878D82A}">
                    <a16:rowId xmlns:a16="http://schemas.microsoft.com/office/drawing/2014/main" val="143638599"/>
                  </a:ext>
                </a:extLst>
              </a:tr>
              <a:tr h="182880">
                <a:tc>
                  <a:txBody>
                    <a:bodyPr/>
                    <a:lstStyle/>
                    <a:p>
                      <a:pPr algn="l" fontAlgn="b"/>
                      <a:r>
                        <a:rPr lang="en-US" sz="1600" b="0" i="0" u="none" strike="noStrike" dirty="0">
                          <a:solidFill>
                            <a:srgbClr val="000000"/>
                          </a:solidFill>
                          <a:effectLst/>
                          <a:latin typeface="Calibri" panose="020F0502020204030204" pitchFamily="34" charset="0"/>
                        </a:rPr>
                        <a:t>Tables</a:t>
                      </a:r>
                    </a:p>
                  </a:txBody>
                  <a:tcPr marL="7620" marR="7620" marT="7620" marB="0" anchor="b">
                    <a:lnL>
                      <a:noFill/>
                    </a:lnL>
                    <a:lnR>
                      <a:noFill/>
                    </a:lnR>
                    <a:lnT>
                      <a:noFill/>
                    </a:lnT>
                    <a:lnB>
                      <a:noFill/>
                    </a:lnB>
                    <a:solidFill>
                      <a:srgbClr val="AEAAAA"/>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AEAAAA"/>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AEAAAA"/>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AEAAAA"/>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AEAAAA"/>
                    </a:solidFill>
                  </a:tcPr>
                </a:tc>
                <a:extLst>
                  <a:ext uri="{0D108BD9-81ED-4DB2-BD59-A6C34878D82A}">
                    <a16:rowId xmlns:a16="http://schemas.microsoft.com/office/drawing/2014/main" val="184989925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836286167"/>
              </p:ext>
            </p:extLst>
          </p:nvPr>
        </p:nvGraphicFramePr>
        <p:xfrm>
          <a:off x="6556095" y="1572642"/>
          <a:ext cx="5227576" cy="4274820"/>
        </p:xfrm>
        <a:graphic>
          <a:graphicData uri="http://schemas.openxmlformats.org/drawingml/2006/table">
            <a:tbl>
              <a:tblPr/>
              <a:tblGrid>
                <a:gridCol w="1183602">
                  <a:extLst>
                    <a:ext uri="{9D8B030D-6E8A-4147-A177-3AD203B41FA5}">
                      <a16:colId xmlns:a16="http://schemas.microsoft.com/office/drawing/2014/main" val="557192654"/>
                    </a:ext>
                  </a:extLst>
                </a:gridCol>
                <a:gridCol w="1676770">
                  <a:extLst>
                    <a:ext uri="{9D8B030D-6E8A-4147-A177-3AD203B41FA5}">
                      <a16:colId xmlns:a16="http://schemas.microsoft.com/office/drawing/2014/main" val="4110111042"/>
                    </a:ext>
                  </a:extLst>
                </a:gridCol>
                <a:gridCol w="1183602">
                  <a:extLst>
                    <a:ext uri="{9D8B030D-6E8A-4147-A177-3AD203B41FA5}">
                      <a16:colId xmlns:a16="http://schemas.microsoft.com/office/drawing/2014/main" val="4116503800"/>
                    </a:ext>
                  </a:extLst>
                </a:gridCol>
                <a:gridCol w="1183602">
                  <a:extLst>
                    <a:ext uri="{9D8B030D-6E8A-4147-A177-3AD203B41FA5}">
                      <a16:colId xmlns:a16="http://schemas.microsoft.com/office/drawing/2014/main" val="2127241168"/>
                    </a:ext>
                  </a:extLst>
                </a:gridCol>
              </a:tblGrid>
              <a:tr h="182880">
                <a:tc>
                  <a:txBody>
                    <a:bodyPr/>
                    <a:lstStyle/>
                    <a:p>
                      <a:pPr algn="l" fontAlgn="b"/>
                      <a:endParaRPr lang="en-US" sz="1600" b="1"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US" sz="1600" b="1" i="0" u="none" strike="noStrike" dirty="0">
                          <a:solidFill>
                            <a:srgbClr val="000000"/>
                          </a:solidFill>
                          <a:effectLst/>
                          <a:latin typeface="Calibri" panose="020F0502020204030204" pitchFamily="34" charset="0"/>
                        </a:rPr>
                        <a:t>Begin</a:t>
                      </a:r>
                    </a:p>
                  </a:txBody>
                  <a:tcPr marL="7620" marR="7620" marT="7620" marB="0" anchor="b">
                    <a:lnL>
                      <a:noFill/>
                    </a:lnL>
                    <a:lnR>
                      <a:noFill/>
                    </a:lnR>
                    <a:lnT>
                      <a:noFill/>
                    </a:lnT>
                    <a:lnB>
                      <a:noFill/>
                    </a:lnB>
                  </a:tcPr>
                </a:tc>
                <a:tc>
                  <a:txBody>
                    <a:bodyPr/>
                    <a:lstStyle/>
                    <a:p>
                      <a:pPr algn="l" fontAlgn="b"/>
                      <a:r>
                        <a:rPr lang="en-US" sz="1600" b="1" i="0" u="none" strike="noStrike" dirty="0">
                          <a:solidFill>
                            <a:srgbClr val="000000"/>
                          </a:solidFill>
                          <a:effectLst/>
                          <a:latin typeface="Calibri" panose="020F0502020204030204" pitchFamily="34" charset="0"/>
                        </a:rPr>
                        <a:t>End</a:t>
                      </a: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4254222606"/>
                  </a:ext>
                </a:extLst>
              </a:tr>
              <a:tr h="182880">
                <a:tc>
                  <a:txBody>
                    <a:bodyPr/>
                    <a:lstStyle/>
                    <a:p>
                      <a:pPr algn="l" fontAlgn="b"/>
                      <a:r>
                        <a:rPr lang="en-US" sz="1600" b="1" i="0" u="none" strike="noStrike" dirty="0">
                          <a:solidFill>
                            <a:srgbClr val="000000"/>
                          </a:solidFill>
                          <a:effectLst/>
                          <a:latin typeface="Calibri" panose="020F0502020204030204" pitchFamily="34" charset="0"/>
                        </a:rPr>
                        <a:t>Sprint 1.</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Week 2</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Week 4</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8814369"/>
                  </a:ext>
                </a:extLst>
              </a:tr>
              <a:tr h="182880">
                <a:tc gridSpan="3">
                  <a:txBody>
                    <a:bodyPr/>
                    <a:lstStyle/>
                    <a:p>
                      <a:pPr algn="l" fontAlgn="ctr"/>
                      <a:r>
                        <a:rPr lang="en-US" sz="1600" b="0" i="0" u="none" strike="noStrike" dirty="0">
                          <a:solidFill>
                            <a:srgbClr val="000000"/>
                          </a:solidFill>
                          <a:effectLst/>
                          <a:latin typeface="Calibri" panose="020F0502020204030204" pitchFamily="34" charset="0"/>
                          <a:cs typeface="Calibri" panose="020F0502020204030204" pitchFamily="34" charset="0"/>
                        </a:rPr>
                        <a:t>Create fake version of dataset</a:t>
                      </a:r>
                      <a:endParaRPr lang="en-US" sz="1600" b="0" i="0" u="none" strike="noStrike" dirty="0">
                        <a:solidFill>
                          <a:srgbClr val="000000"/>
                        </a:solidFill>
                        <a:effectLst/>
                        <a:latin typeface="Calibri" panose="020F0502020204030204" pitchFamily="34" charset="0"/>
                      </a:endParaRPr>
                    </a:p>
                  </a:txBody>
                  <a:tcPr marR="7620" marT="7620" marB="0" anchor="ctr">
                    <a:lnL>
                      <a:noFill/>
                    </a:lnL>
                    <a:lnR>
                      <a:noFill/>
                    </a:lnR>
                    <a:lnT w="6350" cap="flat" cmpd="sng" algn="ctr">
                      <a:solidFill>
                        <a:srgbClr val="000000"/>
                      </a:solidFill>
                      <a:prstDash val="solid"/>
                      <a:round/>
                      <a:headEnd type="none" w="med" len="med"/>
                      <a:tailEnd type="none" w="med" len="med"/>
                    </a:lnT>
                    <a:lnB>
                      <a:noFill/>
                    </a:lnB>
                    <a:solidFill>
                      <a:srgbClr val="F8CBAD"/>
                    </a:solidFill>
                  </a:tcPr>
                </a:tc>
                <a:tc hMerge="1">
                  <a:txBody>
                    <a:bodyPr/>
                    <a:lstStyle/>
                    <a:p>
                      <a:endParaRPr lang="en-US"/>
                    </a:p>
                  </a:txBody>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R="7620" marT="7620" marB="0" anchor="b">
                    <a:lnL>
                      <a:noFill/>
                    </a:lnL>
                    <a:lnR>
                      <a:noFill/>
                    </a:lnR>
                    <a:lnT w="6350" cap="flat" cmpd="sng" algn="ctr">
                      <a:solidFill>
                        <a:srgbClr val="000000"/>
                      </a:solidFill>
                      <a:prstDash val="solid"/>
                      <a:round/>
                      <a:headEnd type="none" w="med" len="med"/>
                      <a:tailEnd type="none" w="med" len="med"/>
                    </a:lnT>
                    <a:lnB>
                      <a:noFill/>
                    </a:lnB>
                    <a:solidFill>
                      <a:srgbClr val="F8CBAD"/>
                    </a:solidFill>
                  </a:tcPr>
                </a:tc>
                <a:extLst>
                  <a:ext uri="{0D108BD9-81ED-4DB2-BD59-A6C34878D82A}">
                    <a16:rowId xmlns:a16="http://schemas.microsoft.com/office/drawing/2014/main" val="1499780592"/>
                  </a:ext>
                </a:extLst>
              </a:tr>
              <a:tr h="182880">
                <a:tc gridSpan="3">
                  <a:txBody>
                    <a:bodyPr/>
                    <a:lstStyle/>
                    <a:p>
                      <a:pPr algn="l" fontAlgn="ctr"/>
                      <a:r>
                        <a:rPr lang="en-US" sz="1600" b="0" i="0" u="none" strike="noStrike" dirty="0">
                          <a:solidFill>
                            <a:srgbClr val="000000"/>
                          </a:solidFill>
                          <a:effectLst/>
                          <a:latin typeface="Calibri" panose="020F0502020204030204" pitchFamily="34" charset="0"/>
                          <a:cs typeface="Calibri" panose="020F0502020204030204" pitchFamily="34" charset="0"/>
                        </a:rPr>
                        <a:t>Verify dataset is roughly correct</a:t>
                      </a:r>
                      <a:endParaRPr lang="en-US" sz="1600" b="0" i="0" u="none" strike="noStrike" dirty="0">
                        <a:solidFill>
                          <a:srgbClr val="000000"/>
                        </a:solidFill>
                        <a:effectLst/>
                        <a:latin typeface="Calibri" panose="020F0502020204030204" pitchFamily="34" charset="0"/>
                      </a:endParaRPr>
                    </a:p>
                  </a:txBody>
                  <a:tcPr marR="7620" marT="7620" marB="0" anchor="ctr">
                    <a:lnL>
                      <a:noFill/>
                    </a:lnL>
                    <a:lnR>
                      <a:noFill/>
                    </a:lnR>
                    <a:lnT>
                      <a:noFill/>
                    </a:lnT>
                    <a:lnB>
                      <a:noFill/>
                    </a:lnB>
                    <a:solidFill>
                      <a:srgbClr val="F8CBAD"/>
                    </a:solidFill>
                  </a:tcPr>
                </a:tc>
                <a:tc hMerge="1">
                  <a:txBody>
                    <a:bodyPr/>
                    <a:lstStyle/>
                    <a:p>
                      <a:endParaRPr lang="en-US"/>
                    </a:p>
                  </a:txBody>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R="7620" marT="7620" marB="0" anchor="b">
                    <a:lnL>
                      <a:noFill/>
                    </a:lnL>
                    <a:lnR>
                      <a:noFill/>
                    </a:lnR>
                    <a:lnT>
                      <a:noFill/>
                    </a:lnT>
                    <a:lnB>
                      <a:noFill/>
                    </a:lnB>
                    <a:solidFill>
                      <a:srgbClr val="F8CBAD"/>
                    </a:solidFill>
                  </a:tcPr>
                </a:tc>
                <a:extLst>
                  <a:ext uri="{0D108BD9-81ED-4DB2-BD59-A6C34878D82A}">
                    <a16:rowId xmlns:a16="http://schemas.microsoft.com/office/drawing/2014/main" val="2000531817"/>
                  </a:ext>
                </a:extLst>
              </a:tr>
              <a:tr h="182880">
                <a:tc gridSpan="2">
                  <a:txBody>
                    <a:bodyPr/>
                    <a:lstStyle/>
                    <a:p>
                      <a:pPr algn="l" fontAlgn="ctr"/>
                      <a:r>
                        <a:rPr lang="en-US" sz="1600" b="0" i="0" u="none" strike="noStrike" dirty="0">
                          <a:solidFill>
                            <a:srgbClr val="000000"/>
                          </a:solidFill>
                          <a:effectLst/>
                          <a:latin typeface="Calibri" panose="020F0502020204030204" pitchFamily="34" charset="0"/>
                          <a:cs typeface="Calibri" panose="020F0502020204030204" pitchFamily="34" charset="0"/>
                        </a:rPr>
                        <a:t>Import into R</a:t>
                      </a:r>
                      <a:endParaRPr lang="en-US" sz="1600" b="0" i="0" u="none" strike="noStrike" dirty="0">
                        <a:solidFill>
                          <a:srgbClr val="000000"/>
                        </a:solidFill>
                        <a:effectLst/>
                        <a:latin typeface="Calibri" panose="020F0502020204030204" pitchFamily="34" charset="0"/>
                      </a:endParaRPr>
                    </a:p>
                  </a:txBody>
                  <a:tcPr marR="7620" marT="7620" marB="0" anchor="ctr">
                    <a:lnL>
                      <a:noFill/>
                    </a:lnL>
                    <a:lnR>
                      <a:noFill/>
                    </a:lnR>
                    <a:lnT>
                      <a:noFill/>
                    </a:lnT>
                    <a:lnB>
                      <a:noFill/>
                    </a:lnB>
                    <a:solidFill>
                      <a:srgbClr val="F8CBAD"/>
                    </a:solidFill>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R="7620" marT="7620" marB="0" anchor="b">
                    <a:lnL>
                      <a:noFill/>
                    </a:lnL>
                    <a:lnR>
                      <a:noFill/>
                    </a:lnR>
                    <a:lnT>
                      <a:noFill/>
                    </a:lnT>
                    <a:lnB>
                      <a:noFill/>
                    </a:lnB>
                    <a:solidFill>
                      <a:srgbClr val="F8CBAD"/>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R="7620" marT="7620" marB="0" anchor="b">
                    <a:lnL>
                      <a:noFill/>
                    </a:lnL>
                    <a:lnR>
                      <a:noFill/>
                    </a:lnR>
                    <a:lnT>
                      <a:noFill/>
                    </a:lnT>
                    <a:lnB>
                      <a:noFill/>
                    </a:lnB>
                    <a:solidFill>
                      <a:srgbClr val="F8CBAD"/>
                    </a:solidFill>
                  </a:tcPr>
                </a:tc>
                <a:extLst>
                  <a:ext uri="{0D108BD9-81ED-4DB2-BD59-A6C34878D82A}">
                    <a16:rowId xmlns:a16="http://schemas.microsoft.com/office/drawing/2014/main" val="3708324370"/>
                  </a:ext>
                </a:extLst>
              </a:tr>
              <a:tr h="182880">
                <a:tc gridSpan="3">
                  <a:txBody>
                    <a:bodyPr/>
                    <a:lstStyle/>
                    <a:p>
                      <a:pPr algn="l" fontAlgn="ctr"/>
                      <a:r>
                        <a:rPr lang="en-US" sz="1600" b="0" i="0" u="none" strike="noStrike" dirty="0">
                          <a:solidFill>
                            <a:srgbClr val="000000"/>
                          </a:solidFill>
                          <a:effectLst/>
                          <a:latin typeface="Calibri" panose="020F0502020204030204" pitchFamily="34" charset="0"/>
                          <a:cs typeface="Calibri" panose="020F0502020204030204" pitchFamily="34" charset="0"/>
                        </a:rPr>
                        <a:t>Obtain US county shape file</a:t>
                      </a:r>
                      <a:endParaRPr lang="en-US" sz="1600" b="0" i="0" u="none" strike="noStrike" dirty="0">
                        <a:solidFill>
                          <a:srgbClr val="000000"/>
                        </a:solidFill>
                        <a:effectLst/>
                        <a:latin typeface="Calibri" panose="020F0502020204030204" pitchFamily="34" charset="0"/>
                      </a:endParaRPr>
                    </a:p>
                  </a:txBody>
                  <a:tcPr marR="7620" marT="7620" marB="0" anchor="ctr">
                    <a:lnL>
                      <a:noFill/>
                    </a:lnL>
                    <a:lnR>
                      <a:noFill/>
                    </a:lnR>
                    <a:lnT>
                      <a:noFill/>
                    </a:lnT>
                    <a:lnB>
                      <a:noFill/>
                    </a:lnB>
                    <a:solidFill>
                      <a:srgbClr val="C6E0B4"/>
                    </a:solidFill>
                  </a:tcPr>
                </a:tc>
                <a:tc hMerge="1">
                  <a:txBody>
                    <a:bodyPr/>
                    <a:lstStyle/>
                    <a:p>
                      <a:endParaRPr lang="en-US"/>
                    </a:p>
                  </a:txBody>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R="7620" marT="7620" marB="0" anchor="b">
                    <a:lnL>
                      <a:noFill/>
                    </a:lnL>
                    <a:lnR>
                      <a:noFill/>
                    </a:lnR>
                    <a:lnT>
                      <a:noFill/>
                    </a:lnT>
                    <a:lnB>
                      <a:noFill/>
                    </a:lnB>
                    <a:solidFill>
                      <a:srgbClr val="C6E0B4"/>
                    </a:solidFill>
                  </a:tcPr>
                </a:tc>
                <a:extLst>
                  <a:ext uri="{0D108BD9-81ED-4DB2-BD59-A6C34878D82A}">
                    <a16:rowId xmlns:a16="http://schemas.microsoft.com/office/drawing/2014/main" val="1758697847"/>
                  </a:ext>
                </a:extLst>
              </a:tr>
              <a:tr h="182880">
                <a:tc gridSpan="4">
                  <a:txBody>
                    <a:bodyPr/>
                    <a:lstStyle/>
                    <a:p>
                      <a:pPr algn="l" fontAlgn="ctr"/>
                      <a:r>
                        <a:rPr lang="en-US" sz="1600" b="0" i="0" u="none" strike="noStrike" dirty="0">
                          <a:solidFill>
                            <a:srgbClr val="000000"/>
                          </a:solidFill>
                          <a:effectLst/>
                          <a:latin typeface="Calibri" panose="020F0502020204030204" pitchFamily="34" charset="0"/>
                          <a:cs typeface="Calibri" panose="020F0502020204030204" pitchFamily="34" charset="0"/>
                        </a:rPr>
                        <a:t>Merge dataset with geographic data (shape file)</a:t>
                      </a:r>
                      <a:endParaRPr lang="en-US" sz="1600" b="0" i="0" u="none" strike="noStrike" dirty="0">
                        <a:solidFill>
                          <a:srgbClr val="000000"/>
                        </a:solidFill>
                        <a:effectLst/>
                        <a:latin typeface="Calibri" panose="020F0502020204030204" pitchFamily="34" charset="0"/>
                      </a:endParaRPr>
                    </a:p>
                  </a:txBody>
                  <a:tcPr marR="7620" marT="7620" marB="0" anchor="ctr">
                    <a:lnL>
                      <a:noFill/>
                    </a:lnL>
                    <a:lnR>
                      <a:noFill/>
                    </a:lnR>
                    <a:lnT>
                      <a:noFill/>
                    </a:lnT>
                    <a:lnB>
                      <a:noFill/>
                    </a:lnB>
                    <a:solidFill>
                      <a:srgbClr val="F8CBAD"/>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79914872"/>
                  </a:ext>
                </a:extLst>
              </a:tr>
              <a:tr h="182880">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155389628"/>
                  </a:ext>
                </a:extLst>
              </a:tr>
              <a:tr h="182880">
                <a:tc>
                  <a:txBody>
                    <a:bodyPr/>
                    <a:lstStyle/>
                    <a:p>
                      <a:pPr algn="l" fontAlgn="b"/>
                      <a:r>
                        <a:rPr lang="en-US" sz="1600" b="1" i="0" u="none" strike="noStrike" dirty="0">
                          <a:solidFill>
                            <a:srgbClr val="000000"/>
                          </a:solidFill>
                          <a:effectLst/>
                          <a:latin typeface="Calibri" panose="020F0502020204030204" pitchFamily="34" charset="0"/>
                        </a:rPr>
                        <a:t>Sprint 2.</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Week 5</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Week 5</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1512470"/>
                  </a:ext>
                </a:extLst>
              </a:tr>
              <a:tr h="182880">
                <a:tc gridSpan="3">
                  <a:txBody>
                    <a:bodyPr/>
                    <a:lstStyle/>
                    <a:p>
                      <a:pPr algn="l" fontAlgn="b"/>
                      <a:r>
                        <a:rPr lang="en-US" sz="1600" b="0" i="0" u="none" strike="noStrike" dirty="0">
                          <a:solidFill>
                            <a:srgbClr val="000000"/>
                          </a:solidFill>
                          <a:effectLst/>
                          <a:latin typeface="Calibri" panose="020F0502020204030204" pitchFamily="34" charset="0"/>
                        </a:rPr>
                        <a:t>Create initial choropleth maps</a:t>
                      </a:r>
                    </a:p>
                  </a:txBody>
                  <a:tcPr marR="7620" marT="7620" marB="0" anchor="b">
                    <a:lnL>
                      <a:noFill/>
                    </a:lnL>
                    <a:lnR>
                      <a:noFill/>
                    </a:lnR>
                    <a:lnT w="6350" cap="flat" cmpd="sng" algn="ctr">
                      <a:solidFill>
                        <a:srgbClr val="000000"/>
                      </a:solidFill>
                      <a:prstDash val="solid"/>
                      <a:round/>
                      <a:headEnd type="none" w="med" len="med"/>
                      <a:tailEnd type="none" w="med" len="med"/>
                    </a:lnT>
                    <a:lnB>
                      <a:noFill/>
                    </a:lnB>
                    <a:solidFill>
                      <a:srgbClr val="B4C6E7"/>
                    </a:solidFill>
                  </a:tcPr>
                </a:tc>
                <a:tc hMerge="1">
                  <a:txBody>
                    <a:bodyPr/>
                    <a:lstStyle/>
                    <a:p>
                      <a:endParaRPr lang="en-US"/>
                    </a:p>
                  </a:txBody>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B4C6E7"/>
                    </a:solidFill>
                  </a:tcPr>
                </a:tc>
                <a:extLst>
                  <a:ext uri="{0D108BD9-81ED-4DB2-BD59-A6C34878D82A}">
                    <a16:rowId xmlns:a16="http://schemas.microsoft.com/office/drawing/2014/main" val="649469608"/>
                  </a:ext>
                </a:extLst>
              </a:tr>
              <a:tr h="182880">
                <a:tc gridSpan="2">
                  <a:txBody>
                    <a:bodyPr/>
                    <a:lstStyle/>
                    <a:p>
                      <a:pPr algn="l" fontAlgn="b"/>
                      <a:r>
                        <a:rPr lang="en-US" sz="1600" b="0" i="0" u="none" strike="noStrike" dirty="0">
                          <a:solidFill>
                            <a:srgbClr val="000000"/>
                          </a:solidFill>
                          <a:effectLst/>
                          <a:latin typeface="Calibri" panose="020F0502020204030204" pitchFamily="34" charset="0"/>
                        </a:rPr>
                        <a:t>Drop down selections</a:t>
                      </a:r>
                    </a:p>
                  </a:txBody>
                  <a:tcPr marR="7620" marT="7620" marB="0" anchor="b">
                    <a:lnL>
                      <a:noFill/>
                    </a:lnL>
                    <a:lnR>
                      <a:noFill/>
                    </a:lnR>
                    <a:lnT>
                      <a:noFill/>
                    </a:lnT>
                    <a:lnB>
                      <a:noFill/>
                    </a:lnB>
                    <a:solidFill>
                      <a:srgbClr val="B4C6E7"/>
                    </a:solidFill>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B4C6E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B4C6E7"/>
                    </a:solidFill>
                  </a:tcPr>
                </a:tc>
                <a:extLst>
                  <a:ext uri="{0D108BD9-81ED-4DB2-BD59-A6C34878D82A}">
                    <a16:rowId xmlns:a16="http://schemas.microsoft.com/office/drawing/2014/main" val="433117707"/>
                  </a:ext>
                </a:extLst>
              </a:tr>
              <a:tr h="182880">
                <a:tc gridSpan="2">
                  <a:txBody>
                    <a:bodyPr/>
                    <a:lstStyle/>
                    <a:p>
                      <a:pPr algn="l" fontAlgn="b"/>
                      <a:r>
                        <a:rPr lang="en-US" sz="1600" b="0" i="0" u="none" strike="noStrike" dirty="0">
                          <a:solidFill>
                            <a:srgbClr val="000000"/>
                          </a:solidFill>
                          <a:effectLst/>
                          <a:latin typeface="Calibri" panose="020F0502020204030204" pitchFamily="34" charset="0"/>
                        </a:rPr>
                        <a:t>Drill down</a:t>
                      </a:r>
                    </a:p>
                  </a:txBody>
                  <a:tcPr marR="7620" marT="7620" marB="0" anchor="b">
                    <a:lnL>
                      <a:noFill/>
                    </a:lnL>
                    <a:lnR>
                      <a:noFill/>
                    </a:lnR>
                    <a:lnT>
                      <a:noFill/>
                    </a:lnT>
                    <a:lnB>
                      <a:noFill/>
                    </a:lnB>
                    <a:solidFill>
                      <a:srgbClr val="B4C6E7"/>
                    </a:solidFill>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B4C6E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B4C6E7"/>
                    </a:solidFill>
                  </a:tcPr>
                </a:tc>
                <a:extLst>
                  <a:ext uri="{0D108BD9-81ED-4DB2-BD59-A6C34878D82A}">
                    <a16:rowId xmlns:a16="http://schemas.microsoft.com/office/drawing/2014/main" val="3841396121"/>
                  </a:ext>
                </a:extLst>
              </a:tr>
              <a:tr h="182880">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33463016"/>
                  </a:ext>
                </a:extLst>
              </a:tr>
              <a:tr h="182880">
                <a:tc>
                  <a:txBody>
                    <a:bodyPr/>
                    <a:lstStyle/>
                    <a:p>
                      <a:pPr algn="l" fontAlgn="b"/>
                      <a:r>
                        <a:rPr lang="en-US" sz="1600" b="1" i="0" u="none" strike="noStrike" dirty="0">
                          <a:solidFill>
                            <a:srgbClr val="000000"/>
                          </a:solidFill>
                          <a:effectLst/>
                          <a:latin typeface="Calibri" panose="020F0502020204030204" pitchFamily="34" charset="0"/>
                        </a:rPr>
                        <a:t>Sprint 3.</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Week 6</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5846792"/>
                  </a:ext>
                </a:extLst>
              </a:tr>
              <a:tr h="182880">
                <a:tc>
                  <a:txBody>
                    <a:bodyPr/>
                    <a:lstStyle/>
                    <a:p>
                      <a:pPr algn="l" fontAlgn="b"/>
                      <a:r>
                        <a:rPr lang="en-US" sz="1600" b="0" i="0" u="none" strike="noStrike" dirty="0">
                          <a:solidFill>
                            <a:srgbClr val="000000"/>
                          </a:solidFill>
                          <a:effectLst/>
                          <a:latin typeface="Calibri" panose="020F0502020204030204" pitchFamily="34" charset="0"/>
                        </a:rPr>
                        <a:t>?</a:t>
                      </a:r>
                    </a:p>
                  </a:txBody>
                  <a:tcPr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48896792"/>
                  </a:ext>
                </a:extLst>
              </a:tr>
              <a:tr h="182880">
                <a:tc>
                  <a:txBody>
                    <a:bodyPr/>
                    <a:lstStyle/>
                    <a:p>
                      <a:pPr algn="l" fontAlgn="b"/>
                      <a:r>
                        <a:rPr lang="en-US" sz="1600" b="0" i="0" u="none" strike="noStrike" dirty="0">
                          <a:solidFill>
                            <a:srgbClr val="000000"/>
                          </a:solidFill>
                          <a:effectLst/>
                          <a:latin typeface="Calibri" panose="020F0502020204030204" pitchFamily="34" charset="0"/>
                        </a:rPr>
                        <a:t>?</a:t>
                      </a:r>
                    </a:p>
                  </a:txBody>
                  <a:tcPr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196961778"/>
                  </a:ext>
                </a:extLst>
              </a:tr>
              <a:tr h="182880">
                <a:tc>
                  <a:txBody>
                    <a:bodyPr/>
                    <a:lstStyle/>
                    <a:p>
                      <a:pPr algn="l" fontAlgn="b"/>
                      <a:r>
                        <a:rPr lang="en-US" sz="1600" b="0" i="0" u="none" strike="noStrike" dirty="0">
                          <a:solidFill>
                            <a:srgbClr val="000000"/>
                          </a:solidFill>
                          <a:effectLst/>
                          <a:latin typeface="Calibri" panose="020F0502020204030204" pitchFamily="34" charset="0"/>
                        </a:rPr>
                        <a:t>?</a:t>
                      </a:r>
                    </a:p>
                  </a:txBody>
                  <a:tcPr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909151288"/>
                  </a:ext>
                </a:extLst>
              </a:tr>
            </a:tbl>
          </a:graphicData>
        </a:graphic>
      </p:graphicFrame>
      <p:sp>
        <p:nvSpPr>
          <p:cNvPr id="12" name="Title 1"/>
          <p:cNvSpPr>
            <a:spLocks noGrp="1"/>
          </p:cNvSpPr>
          <p:nvPr>
            <p:ph type="title"/>
          </p:nvPr>
        </p:nvSpPr>
        <p:spPr>
          <a:xfrm>
            <a:off x="0" y="98911"/>
            <a:ext cx="12192000" cy="1325563"/>
          </a:xfrm>
          <a:solidFill>
            <a:srgbClr val="083B82"/>
          </a:solidFill>
        </p:spPr>
        <p:txBody>
          <a:bodyPr>
            <a:normAutofit/>
          </a:bodyPr>
          <a:lstStyle/>
          <a:p>
            <a:r>
              <a:rPr lang="en-US" sz="6000" dirty="0" smtClean="0">
                <a:solidFill>
                  <a:schemeClr val="bg1">
                    <a:lumMod val="95000"/>
                  </a:schemeClr>
                </a:solidFill>
              </a:rPr>
              <a:t>Work Flow	</a:t>
            </a:r>
            <a:endParaRPr lang="en-US" sz="6000" dirty="0">
              <a:solidFill>
                <a:schemeClr val="bg1">
                  <a:lumMod val="95000"/>
                </a:schemeClr>
              </a:solidFill>
            </a:endParaRPr>
          </a:p>
        </p:txBody>
      </p:sp>
    </p:spTree>
    <p:extLst>
      <p:ext uri="{BB962C8B-B14F-4D97-AF65-F5344CB8AC3E}">
        <p14:creationId xmlns:p14="http://schemas.microsoft.com/office/powerpoint/2010/main" val="16100527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1157</TotalTime>
  <Words>455</Words>
  <Application>Microsoft Office PowerPoint</Application>
  <PresentationFormat>Widescreen</PresentationFormat>
  <Paragraphs>156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游ゴシック</vt:lpstr>
      <vt:lpstr>Arial</vt:lpstr>
      <vt:lpstr>Calibri</vt:lpstr>
      <vt:lpstr>Calibri Light</vt:lpstr>
      <vt:lpstr>Office Theme</vt:lpstr>
      <vt:lpstr>Improving Information Dissemination</vt:lpstr>
      <vt:lpstr> Data Sets</vt:lpstr>
      <vt:lpstr> Problem </vt:lpstr>
      <vt:lpstr>PowerPoint Presentation</vt:lpstr>
      <vt:lpstr>Measures</vt:lpstr>
      <vt:lpstr>Challenges </vt:lpstr>
      <vt:lpstr> Challenges </vt:lpstr>
      <vt:lpstr>Work Flow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 Malcolm (ACF)</dc:creator>
  <cp:lastModifiedBy>Hale, Malcolm (ACF)</cp:lastModifiedBy>
  <cp:revision>24</cp:revision>
  <dcterms:created xsi:type="dcterms:W3CDTF">2018-06-26T19:24:35Z</dcterms:created>
  <dcterms:modified xsi:type="dcterms:W3CDTF">2018-06-28T16:38:15Z</dcterms:modified>
</cp:coreProperties>
</file>