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15"/>
  </p:notesMasterIdLst>
  <p:handoutMasterIdLst>
    <p:handoutMasterId r:id="rId16"/>
  </p:handoutMasterIdLst>
  <p:sldIdLst>
    <p:sldId id="309" r:id="rId2"/>
    <p:sldId id="306" r:id="rId3"/>
    <p:sldId id="301" r:id="rId4"/>
    <p:sldId id="307" r:id="rId5"/>
    <p:sldId id="311" r:id="rId6"/>
    <p:sldId id="316" r:id="rId7"/>
    <p:sldId id="317" r:id="rId8"/>
    <p:sldId id="310" r:id="rId9"/>
    <p:sldId id="312" r:id="rId10"/>
    <p:sldId id="313" r:id="rId11"/>
    <p:sldId id="315" r:id="rId12"/>
    <p:sldId id="314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004"/>
    <a:srgbClr val="EDD603"/>
    <a:srgbClr val="08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6371" autoAdjust="0"/>
  </p:normalViewPr>
  <p:slideViewPr>
    <p:cSldViewPr snapToGrid="0">
      <p:cViewPr varScale="1">
        <p:scale>
          <a:sx n="100" d="100"/>
          <a:sy n="100" d="100"/>
        </p:scale>
        <p:origin x="1872" y="96"/>
      </p:cViewPr>
      <p:guideLst>
        <p:guide orient="horz" pos="206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4599737532809E-2"/>
          <c:y val="6.5585875984252001E-2"/>
          <c:w val="0.72019110892388505"/>
          <c:h val="0.82534645669291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8443312"/>
        <c:axId val="378437040"/>
      </c:barChart>
      <c:catAx>
        <c:axId val="378443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78437040"/>
        <c:crosses val="autoZero"/>
        <c:auto val="1"/>
        <c:lblAlgn val="ctr"/>
        <c:lblOffset val="100"/>
        <c:noMultiLvlLbl val="0"/>
      </c:catAx>
      <c:valAx>
        <c:axId val="378437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84433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77C60-C9CE-4B5D-A794-D7BAFF626E00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0"/>
      <dgm:spPr/>
    </dgm:pt>
    <dgm:pt modelId="{982A9893-AF29-44BF-9EE1-825C96CCCB84}">
      <dgm:prSet phldrT="[Text]" phldr="1"/>
      <dgm:spPr/>
      <dgm:t>
        <a:bodyPr/>
        <a:lstStyle/>
        <a:p>
          <a:endParaRPr lang="en-US" dirty="0"/>
        </a:p>
      </dgm:t>
    </dgm:pt>
    <dgm:pt modelId="{218B9BB6-ED6A-4AE6-AE96-F46EB8019E39}" type="parTrans" cxnId="{6CD0867F-E7D9-4D6E-8421-3F112030556B}">
      <dgm:prSet/>
      <dgm:spPr/>
      <dgm:t>
        <a:bodyPr/>
        <a:lstStyle/>
        <a:p>
          <a:endParaRPr lang="en-US"/>
        </a:p>
      </dgm:t>
    </dgm:pt>
    <dgm:pt modelId="{743629A4-0FAF-4D8C-AD37-606688062970}" type="sibTrans" cxnId="{6CD0867F-E7D9-4D6E-8421-3F112030556B}">
      <dgm:prSet/>
      <dgm:spPr/>
      <dgm:t>
        <a:bodyPr/>
        <a:lstStyle/>
        <a:p>
          <a:endParaRPr lang="en-US"/>
        </a:p>
      </dgm:t>
    </dgm:pt>
    <dgm:pt modelId="{4100DFDA-6187-4CAB-98EC-F1FCD515AD00}">
      <dgm:prSet phldrT="[Text]" phldr="1"/>
      <dgm:spPr/>
      <dgm:t>
        <a:bodyPr/>
        <a:lstStyle/>
        <a:p>
          <a:endParaRPr lang="en-US"/>
        </a:p>
      </dgm:t>
    </dgm:pt>
    <dgm:pt modelId="{00982176-5CFD-4A9D-B838-1841B248C78E}" type="parTrans" cxnId="{856E57D4-B6CE-4FCF-89EE-DC7E2426A457}">
      <dgm:prSet/>
      <dgm:spPr/>
      <dgm:t>
        <a:bodyPr/>
        <a:lstStyle/>
        <a:p>
          <a:endParaRPr lang="en-US"/>
        </a:p>
      </dgm:t>
    </dgm:pt>
    <dgm:pt modelId="{B1681C19-379C-4EE6-BB21-3F0D567FA05A}" type="sibTrans" cxnId="{856E57D4-B6CE-4FCF-89EE-DC7E2426A457}">
      <dgm:prSet/>
      <dgm:spPr/>
      <dgm:t>
        <a:bodyPr/>
        <a:lstStyle/>
        <a:p>
          <a:endParaRPr lang="en-US"/>
        </a:p>
      </dgm:t>
    </dgm:pt>
    <dgm:pt modelId="{29BCA6C7-AB94-4DDC-9002-88ECCECDD470}">
      <dgm:prSet phldrT="[Text]" phldr="1"/>
      <dgm:spPr/>
      <dgm:t>
        <a:bodyPr/>
        <a:lstStyle/>
        <a:p>
          <a:endParaRPr lang="en-US"/>
        </a:p>
      </dgm:t>
    </dgm:pt>
    <dgm:pt modelId="{708B6C34-6D74-4F56-A826-5CCC00AB734A}" type="parTrans" cxnId="{C2FB1B0A-9CF0-4C48-835C-E396B13158A6}">
      <dgm:prSet/>
      <dgm:spPr/>
      <dgm:t>
        <a:bodyPr/>
        <a:lstStyle/>
        <a:p>
          <a:endParaRPr lang="en-US"/>
        </a:p>
      </dgm:t>
    </dgm:pt>
    <dgm:pt modelId="{95208092-1108-42CA-8183-CAE2CBA67A17}" type="sibTrans" cxnId="{C2FB1B0A-9CF0-4C48-835C-E396B13158A6}">
      <dgm:prSet/>
      <dgm:spPr/>
      <dgm:t>
        <a:bodyPr/>
        <a:lstStyle/>
        <a:p>
          <a:endParaRPr lang="en-US"/>
        </a:p>
      </dgm:t>
    </dgm:pt>
    <dgm:pt modelId="{5259A90A-D943-4F44-B744-430CF8FFFA8D}" type="pres">
      <dgm:prSet presAssocID="{16977C60-C9CE-4B5D-A794-D7BAFF626E00}" presName="Name0" presStyleCnt="0">
        <dgm:presLayoutVars>
          <dgm:dir/>
          <dgm:resizeHandles val="exact"/>
        </dgm:presLayoutVars>
      </dgm:prSet>
      <dgm:spPr/>
    </dgm:pt>
    <dgm:pt modelId="{54CDFF4C-81B0-41BB-9998-7B4B129B3E28}" type="pres">
      <dgm:prSet presAssocID="{16977C60-C9CE-4B5D-A794-D7BAFF626E00}" presName="fgShape" presStyleLbl="fgShp" presStyleIdx="0" presStyleCnt="1"/>
      <dgm:spPr/>
    </dgm:pt>
    <dgm:pt modelId="{CE3A265A-0DB6-49CD-8425-46DFF56BDCDD}" type="pres">
      <dgm:prSet presAssocID="{16977C60-C9CE-4B5D-A794-D7BAFF626E00}" presName="linComp" presStyleCnt="0"/>
      <dgm:spPr/>
    </dgm:pt>
    <dgm:pt modelId="{D8C8F432-9D2A-423F-A480-E04ABC1348EA}" type="pres">
      <dgm:prSet presAssocID="{982A9893-AF29-44BF-9EE1-825C96CCCB84}" presName="compNode" presStyleCnt="0"/>
      <dgm:spPr/>
    </dgm:pt>
    <dgm:pt modelId="{14380E18-9A73-4693-AA09-9A5B938DE7BE}" type="pres">
      <dgm:prSet presAssocID="{982A9893-AF29-44BF-9EE1-825C96CCCB84}" presName="bkgdShape" presStyleLbl="node1" presStyleIdx="0" presStyleCnt="3"/>
      <dgm:spPr/>
      <dgm:t>
        <a:bodyPr/>
        <a:lstStyle/>
        <a:p>
          <a:endParaRPr lang="en-US"/>
        </a:p>
      </dgm:t>
    </dgm:pt>
    <dgm:pt modelId="{52792FB9-D706-44E9-8794-BA0A0D87EE97}" type="pres">
      <dgm:prSet presAssocID="{982A9893-AF29-44BF-9EE1-825C96CCCB84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8C7D9-E7AA-49D5-B7CA-202B5E8212D9}" type="pres">
      <dgm:prSet presAssocID="{982A9893-AF29-44BF-9EE1-825C96CCCB84}" presName="invisiNode" presStyleLbl="node1" presStyleIdx="0" presStyleCnt="3"/>
      <dgm:spPr/>
    </dgm:pt>
    <dgm:pt modelId="{878BC7C1-2F4C-46EE-9F04-B02E8B8A9171}" type="pres">
      <dgm:prSet presAssocID="{982A9893-AF29-44BF-9EE1-825C96CCCB84}" presName="imagNode" presStyleLbl="fgImgPlace1" presStyleIdx="0" presStyleCnt="3"/>
      <dgm:spPr/>
    </dgm:pt>
    <dgm:pt modelId="{710D4F04-8E65-41C1-AE1A-EC820565D65D}" type="pres">
      <dgm:prSet presAssocID="{743629A4-0FAF-4D8C-AD37-60668806297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0D38DC-7CF7-4C7E-91E7-940A04B4AF00}" type="pres">
      <dgm:prSet presAssocID="{4100DFDA-6187-4CAB-98EC-F1FCD515AD00}" presName="compNode" presStyleCnt="0"/>
      <dgm:spPr/>
    </dgm:pt>
    <dgm:pt modelId="{8DA777F8-8704-4AAB-9FA5-0F95BB444C08}" type="pres">
      <dgm:prSet presAssocID="{4100DFDA-6187-4CAB-98EC-F1FCD515AD00}" presName="bkgdShape" presStyleLbl="node1" presStyleIdx="1" presStyleCnt="3"/>
      <dgm:spPr/>
      <dgm:t>
        <a:bodyPr/>
        <a:lstStyle/>
        <a:p>
          <a:endParaRPr lang="en-US"/>
        </a:p>
      </dgm:t>
    </dgm:pt>
    <dgm:pt modelId="{AEC3DBBF-E3B5-48F9-B68F-834054216858}" type="pres">
      <dgm:prSet presAssocID="{4100DFDA-6187-4CAB-98EC-F1FCD515AD00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E0D8A-336E-4555-9A78-8010E6148BF3}" type="pres">
      <dgm:prSet presAssocID="{4100DFDA-6187-4CAB-98EC-F1FCD515AD00}" presName="invisiNode" presStyleLbl="node1" presStyleIdx="1" presStyleCnt="3"/>
      <dgm:spPr/>
    </dgm:pt>
    <dgm:pt modelId="{CBF537D4-A545-4B6C-939F-63E432C9F5A6}" type="pres">
      <dgm:prSet presAssocID="{4100DFDA-6187-4CAB-98EC-F1FCD515AD00}" presName="imagNode" presStyleLbl="fgImgPlace1" presStyleIdx="1" presStyleCnt="3"/>
      <dgm:spPr/>
    </dgm:pt>
    <dgm:pt modelId="{AB92182A-DE47-4F5D-AAE9-9241E3443498}" type="pres">
      <dgm:prSet presAssocID="{B1681C19-379C-4EE6-BB21-3F0D567FA05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70698D-C253-448B-B958-9248DE8E585F}" type="pres">
      <dgm:prSet presAssocID="{29BCA6C7-AB94-4DDC-9002-88ECCECDD470}" presName="compNode" presStyleCnt="0"/>
      <dgm:spPr/>
    </dgm:pt>
    <dgm:pt modelId="{DC57AA67-BB0C-436A-8311-CCADCB517509}" type="pres">
      <dgm:prSet presAssocID="{29BCA6C7-AB94-4DDC-9002-88ECCECDD470}" presName="bkgdShape" presStyleLbl="node1" presStyleIdx="2" presStyleCnt="3"/>
      <dgm:spPr/>
      <dgm:t>
        <a:bodyPr/>
        <a:lstStyle/>
        <a:p>
          <a:endParaRPr lang="en-US"/>
        </a:p>
      </dgm:t>
    </dgm:pt>
    <dgm:pt modelId="{A7079005-9C7D-4CC2-AF0F-671C3A00B010}" type="pres">
      <dgm:prSet presAssocID="{29BCA6C7-AB94-4DDC-9002-88ECCECDD470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9FBB1-0B4B-4609-871C-FED7BF315C9F}" type="pres">
      <dgm:prSet presAssocID="{29BCA6C7-AB94-4DDC-9002-88ECCECDD470}" presName="invisiNode" presStyleLbl="node1" presStyleIdx="2" presStyleCnt="3"/>
      <dgm:spPr/>
    </dgm:pt>
    <dgm:pt modelId="{50205122-CAA7-4B2D-9630-970F04BD2C9B}" type="pres">
      <dgm:prSet presAssocID="{29BCA6C7-AB94-4DDC-9002-88ECCECDD470}" presName="imagNode" presStyleLbl="fgImgPlace1" presStyleIdx="2" presStyleCnt="3"/>
      <dgm:spPr/>
    </dgm:pt>
  </dgm:ptLst>
  <dgm:cxnLst>
    <dgm:cxn modelId="{D45A37F4-4829-6F43-BD6A-EE7B5925615C}" type="presOf" srcId="{982A9893-AF29-44BF-9EE1-825C96CCCB84}" destId="{14380E18-9A73-4693-AA09-9A5B938DE7BE}" srcOrd="0" destOrd="0" presId="urn:microsoft.com/office/officeart/2005/8/layout/hList7#1"/>
    <dgm:cxn modelId="{C832DF5A-3E3D-334E-87E9-F224EFF2BA8D}" type="presOf" srcId="{743629A4-0FAF-4D8C-AD37-606688062970}" destId="{710D4F04-8E65-41C1-AE1A-EC820565D65D}" srcOrd="0" destOrd="0" presId="urn:microsoft.com/office/officeart/2005/8/layout/hList7#1"/>
    <dgm:cxn modelId="{C2FB1B0A-9CF0-4C48-835C-E396B13158A6}" srcId="{16977C60-C9CE-4B5D-A794-D7BAFF626E00}" destId="{29BCA6C7-AB94-4DDC-9002-88ECCECDD470}" srcOrd="2" destOrd="0" parTransId="{708B6C34-6D74-4F56-A826-5CCC00AB734A}" sibTransId="{95208092-1108-42CA-8183-CAE2CBA67A17}"/>
    <dgm:cxn modelId="{856E57D4-B6CE-4FCF-89EE-DC7E2426A457}" srcId="{16977C60-C9CE-4B5D-A794-D7BAFF626E00}" destId="{4100DFDA-6187-4CAB-98EC-F1FCD515AD00}" srcOrd="1" destOrd="0" parTransId="{00982176-5CFD-4A9D-B838-1841B248C78E}" sibTransId="{B1681C19-379C-4EE6-BB21-3F0D567FA05A}"/>
    <dgm:cxn modelId="{2520C6F1-D0DE-F948-9350-DE07E101CEF5}" type="presOf" srcId="{4100DFDA-6187-4CAB-98EC-F1FCD515AD00}" destId="{8DA777F8-8704-4AAB-9FA5-0F95BB444C08}" srcOrd="0" destOrd="0" presId="urn:microsoft.com/office/officeart/2005/8/layout/hList7#1"/>
    <dgm:cxn modelId="{DBCC4DA6-09AB-1F41-B819-5B1C424079D7}" type="presOf" srcId="{982A9893-AF29-44BF-9EE1-825C96CCCB84}" destId="{52792FB9-D706-44E9-8794-BA0A0D87EE97}" srcOrd="1" destOrd="0" presId="urn:microsoft.com/office/officeart/2005/8/layout/hList7#1"/>
    <dgm:cxn modelId="{E3E72832-4CCE-7B4A-BEB2-3D42D10B719D}" type="presOf" srcId="{29BCA6C7-AB94-4DDC-9002-88ECCECDD470}" destId="{A7079005-9C7D-4CC2-AF0F-671C3A00B010}" srcOrd="1" destOrd="0" presId="urn:microsoft.com/office/officeart/2005/8/layout/hList7#1"/>
    <dgm:cxn modelId="{20E49815-A436-8544-8063-DD2CCCDAA3E8}" type="presOf" srcId="{29BCA6C7-AB94-4DDC-9002-88ECCECDD470}" destId="{DC57AA67-BB0C-436A-8311-CCADCB517509}" srcOrd="0" destOrd="0" presId="urn:microsoft.com/office/officeart/2005/8/layout/hList7#1"/>
    <dgm:cxn modelId="{730B117D-673C-D141-80E1-4C2835A20DBC}" type="presOf" srcId="{16977C60-C9CE-4B5D-A794-D7BAFF626E00}" destId="{5259A90A-D943-4F44-B744-430CF8FFFA8D}" srcOrd="0" destOrd="0" presId="urn:microsoft.com/office/officeart/2005/8/layout/hList7#1"/>
    <dgm:cxn modelId="{46A6F015-B8E5-CC45-ADA7-8F092F51A5A4}" type="presOf" srcId="{4100DFDA-6187-4CAB-98EC-F1FCD515AD00}" destId="{AEC3DBBF-E3B5-48F9-B68F-834054216858}" srcOrd="1" destOrd="0" presId="urn:microsoft.com/office/officeart/2005/8/layout/hList7#1"/>
    <dgm:cxn modelId="{11E43159-94C9-F141-865B-EA50FECCD399}" type="presOf" srcId="{B1681C19-379C-4EE6-BB21-3F0D567FA05A}" destId="{AB92182A-DE47-4F5D-AAE9-9241E3443498}" srcOrd="0" destOrd="0" presId="urn:microsoft.com/office/officeart/2005/8/layout/hList7#1"/>
    <dgm:cxn modelId="{6CD0867F-E7D9-4D6E-8421-3F112030556B}" srcId="{16977C60-C9CE-4B5D-A794-D7BAFF626E00}" destId="{982A9893-AF29-44BF-9EE1-825C96CCCB84}" srcOrd="0" destOrd="0" parTransId="{218B9BB6-ED6A-4AE6-AE96-F46EB8019E39}" sibTransId="{743629A4-0FAF-4D8C-AD37-606688062970}"/>
    <dgm:cxn modelId="{623F7618-CC8D-5649-B8BE-D901AB7F38F3}" type="presParOf" srcId="{5259A90A-D943-4F44-B744-430CF8FFFA8D}" destId="{54CDFF4C-81B0-41BB-9998-7B4B129B3E28}" srcOrd="0" destOrd="0" presId="urn:microsoft.com/office/officeart/2005/8/layout/hList7#1"/>
    <dgm:cxn modelId="{7394D344-A1DC-D346-A4C1-0011DD5C3428}" type="presParOf" srcId="{5259A90A-D943-4F44-B744-430CF8FFFA8D}" destId="{CE3A265A-0DB6-49CD-8425-46DFF56BDCDD}" srcOrd="1" destOrd="0" presId="urn:microsoft.com/office/officeart/2005/8/layout/hList7#1"/>
    <dgm:cxn modelId="{06344920-38F6-784C-AB37-80368BE05EEA}" type="presParOf" srcId="{CE3A265A-0DB6-49CD-8425-46DFF56BDCDD}" destId="{D8C8F432-9D2A-423F-A480-E04ABC1348EA}" srcOrd="0" destOrd="0" presId="urn:microsoft.com/office/officeart/2005/8/layout/hList7#1"/>
    <dgm:cxn modelId="{2C8A5AF7-674E-964A-A80D-0010B8FF1C89}" type="presParOf" srcId="{D8C8F432-9D2A-423F-A480-E04ABC1348EA}" destId="{14380E18-9A73-4693-AA09-9A5B938DE7BE}" srcOrd="0" destOrd="0" presId="urn:microsoft.com/office/officeart/2005/8/layout/hList7#1"/>
    <dgm:cxn modelId="{7C8D25DD-7670-7B45-82DD-5DE2939BDCEA}" type="presParOf" srcId="{D8C8F432-9D2A-423F-A480-E04ABC1348EA}" destId="{52792FB9-D706-44E9-8794-BA0A0D87EE97}" srcOrd="1" destOrd="0" presId="urn:microsoft.com/office/officeart/2005/8/layout/hList7#1"/>
    <dgm:cxn modelId="{78ECDFCF-9DA4-AF45-8F05-821FE467787E}" type="presParOf" srcId="{D8C8F432-9D2A-423F-A480-E04ABC1348EA}" destId="{7ED8C7D9-E7AA-49D5-B7CA-202B5E8212D9}" srcOrd="2" destOrd="0" presId="urn:microsoft.com/office/officeart/2005/8/layout/hList7#1"/>
    <dgm:cxn modelId="{FBB1FD5E-8D0C-3C49-A0F4-C81A83B8BDAE}" type="presParOf" srcId="{D8C8F432-9D2A-423F-A480-E04ABC1348EA}" destId="{878BC7C1-2F4C-46EE-9F04-B02E8B8A9171}" srcOrd="3" destOrd="0" presId="urn:microsoft.com/office/officeart/2005/8/layout/hList7#1"/>
    <dgm:cxn modelId="{16EA1165-E658-9447-83D6-E2DB07C445E0}" type="presParOf" srcId="{CE3A265A-0DB6-49CD-8425-46DFF56BDCDD}" destId="{710D4F04-8E65-41C1-AE1A-EC820565D65D}" srcOrd="1" destOrd="0" presId="urn:microsoft.com/office/officeart/2005/8/layout/hList7#1"/>
    <dgm:cxn modelId="{BEC7DE42-C6E7-BC4B-BF8F-F844D08F0B96}" type="presParOf" srcId="{CE3A265A-0DB6-49CD-8425-46DFF56BDCDD}" destId="{5B0D38DC-7CF7-4C7E-91E7-940A04B4AF00}" srcOrd="2" destOrd="0" presId="urn:microsoft.com/office/officeart/2005/8/layout/hList7#1"/>
    <dgm:cxn modelId="{5CBA38B0-EE76-5641-8232-4A979945962D}" type="presParOf" srcId="{5B0D38DC-7CF7-4C7E-91E7-940A04B4AF00}" destId="{8DA777F8-8704-4AAB-9FA5-0F95BB444C08}" srcOrd="0" destOrd="0" presId="urn:microsoft.com/office/officeart/2005/8/layout/hList7#1"/>
    <dgm:cxn modelId="{88B49B70-395A-4B47-BC4E-AD289E462C28}" type="presParOf" srcId="{5B0D38DC-7CF7-4C7E-91E7-940A04B4AF00}" destId="{AEC3DBBF-E3B5-48F9-B68F-834054216858}" srcOrd="1" destOrd="0" presId="urn:microsoft.com/office/officeart/2005/8/layout/hList7#1"/>
    <dgm:cxn modelId="{A7EB326D-F500-9946-99F0-A4589F8D91E1}" type="presParOf" srcId="{5B0D38DC-7CF7-4C7E-91E7-940A04B4AF00}" destId="{0CDE0D8A-336E-4555-9A78-8010E6148BF3}" srcOrd="2" destOrd="0" presId="urn:microsoft.com/office/officeart/2005/8/layout/hList7#1"/>
    <dgm:cxn modelId="{899BDA00-A159-FD4C-A117-3C17DFE8EABD}" type="presParOf" srcId="{5B0D38DC-7CF7-4C7E-91E7-940A04B4AF00}" destId="{CBF537D4-A545-4B6C-939F-63E432C9F5A6}" srcOrd="3" destOrd="0" presId="urn:microsoft.com/office/officeart/2005/8/layout/hList7#1"/>
    <dgm:cxn modelId="{614A63F2-7CA1-FC44-80B2-118C2B2F68A9}" type="presParOf" srcId="{CE3A265A-0DB6-49CD-8425-46DFF56BDCDD}" destId="{AB92182A-DE47-4F5D-AAE9-9241E3443498}" srcOrd="3" destOrd="0" presId="urn:microsoft.com/office/officeart/2005/8/layout/hList7#1"/>
    <dgm:cxn modelId="{1E6D8442-A94A-A448-922D-752DDBDA531B}" type="presParOf" srcId="{CE3A265A-0DB6-49CD-8425-46DFF56BDCDD}" destId="{4570698D-C253-448B-B958-9248DE8E585F}" srcOrd="4" destOrd="0" presId="urn:microsoft.com/office/officeart/2005/8/layout/hList7#1"/>
    <dgm:cxn modelId="{09090066-2CF5-9041-B61D-2A886B2151A8}" type="presParOf" srcId="{4570698D-C253-448B-B958-9248DE8E585F}" destId="{DC57AA67-BB0C-436A-8311-CCADCB517509}" srcOrd="0" destOrd="0" presId="urn:microsoft.com/office/officeart/2005/8/layout/hList7#1"/>
    <dgm:cxn modelId="{1EAB27FF-ADB7-6F47-9CED-94F1CE0DD0B7}" type="presParOf" srcId="{4570698D-C253-448B-B958-9248DE8E585F}" destId="{A7079005-9C7D-4CC2-AF0F-671C3A00B010}" srcOrd="1" destOrd="0" presId="urn:microsoft.com/office/officeart/2005/8/layout/hList7#1"/>
    <dgm:cxn modelId="{AC8CC67B-BBD1-3047-A460-1DB491D66B29}" type="presParOf" srcId="{4570698D-C253-448B-B958-9248DE8E585F}" destId="{B649FBB1-0B4B-4609-871C-FED7BF315C9F}" srcOrd="2" destOrd="0" presId="urn:microsoft.com/office/officeart/2005/8/layout/hList7#1"/>
    <dgm:cxn modelId="{42E45520-B6D4-6C43-8178-A7C54140E71B}" type="presParOf" srcId="{4570698D-C253-448B-B958-9248DE8E585F}" destId="{50205122-CAA7-4B2D-9630-970F04BD2C9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CBE4C-3D85-4894-908D-5581F8A5809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FAC78-E6D9-4405-8AD2-2CBD70FB9C5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</a:rPr>
            <a:t>Create dataset</a:t>
          </a:r>
          <a:endParaRPr lang="en-US" baseline="0" dirty="0">
            <a:solidFill>
              <a:schemeClr val="tx1"/>
            </a:solidFill>
          </a:endParaRPr>
        </a:p>
      </dgm:t>
    </dgm:pt>
    <dgm:pt modelId="{19E382C9-AA45-4FFF-A940-812E71A9335E}" type="parTrans" cxnId="{0757DE7B-E7D3-4490-B5F6-A92148DCA35F}">
      <dgm:prSet/>
      <dgm:spPr/>
      <dgm:t>
        <a:bodyPr/>
        <a:lstStyle/>
        <a:p>
          <a:endParaRPr lang="en-US"/>
        </a:p>
      </dgm:t>
    </dgm:pt>
    <dgm:pt modelId="{7385273D-2881-4E7F-BDAF-E9EF681EDF5A}" type="sibTrans" cxnId="{0757DE7B-E7D3-4490-B5F6-A92148DCA35F}">
      <dgm:prSet/>
      <dgm:spPr/>
      <dgm:t>
        <a:bodyPr/>
        <a:lstStyle/>
        <a:p>
          <a:endParaRPr lang="en-US"/>
        </a:p>
      </dgm:t>
    </dgm:pt>
    <dgm:pt modelId="{400EF493-BA43-4F86-B2A2-80E1B43186F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Clean and format data for analysis</a:t>
          </a:r>
          <a:endParaRPr lang="en-US" dirty="0">
            <a:solidFill>
              <a:schemeClr val="tx1"/>
            </a:solidFill>
          </a:endParaRPr>
        </a:p>
      </dgm:t>
    </dgm:pt>
    <dgm:pt modelId="{35BB694F-AFAD-493A-BC25-5A8AF10BB764}" type="parTrans" cxnId="{B169584B-3E69-4AED-A465-6A89A32E29FD}">
      <dgm:prSet/>
      <dgm:spPr/>
      <dgm:t>
        <a:bodyPr/>
        <a:lstStyle/>
        <a:p>
          <a:endParaRPr lang="en-US"/>
        </a:p>
      </dgm:t>
    </dgm:pt>
    <dgm:pt modelId="{FEDEEE05-A39F-4B2D-A179-3D9FB1E347DE}" type="sibTrans" cxnId="{B169584B-3E69-4AED-A465-6A89A32E29FD}">
      <dgm:prSet/>
      <dgm:spPr/>
      <dgm:t>
        <a:bodyPr/>
        <a:lstStyle/>
        <a:p>
          <a:endParaRPr lang="en-US"/>
        </a:p>
      </dgm:t>
    </dgm:pt>
    <dgm:pt modelId="{3EE957DA-2266-4E62-A776-FCC5805BE0B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Perform cluster analysis</a:t>
          </a:r>
          <a:endParaRPr lang="en-US" dirty="0">
            <a:solidFill>
              <a:schemeClr val="tx1"/>
            </a:solidFill>
          </a:endParaRPr>
        </a:p>
      </dgm:t>
    </dgm:pt>
    <dgm:pt modelId="{CFA7E598-0BF5-491A-AA76-6183673FC12C}" type="parTrans" cxnId="{366F42E7-A1A1-4B0F-BE0D-6B2C8726C394}">
      <dgm:prSet/>
      <dgm:spPr/>
      <dgm:t>
        <a:bodyPr/>
        <a:lstStyle/>
        <a:p>
          <a:endParaRPr lang="en-US"/>
        </a:p>
      </dgm:t>
    </dgm:pt>
    <dgm:pt modelId="{FC87B01B-48DC-4251-8D62-5A1A81D0A927}" type="sibTrans" cxnId="{366F42E7-A1A1-4B0F-BE0D-6B2C8726C394}">
      <dgm:prSet/>
      <dgm:spPr/>
      <dgm:t>
        <a:bodyPr/>
        <a:lstStyle/>
        <a:p>
          <a:endParaRPr lang="en-US"/>
        </a:p>
      </dgm:t>
    </dgm:pt>
    <dgm:pt modelId="{C7FB789A-E868-4C24-B52B-4539A49CCF11}">
      <dgm:prSet phldrT="[Text]"/>
      <dgm:spPr/>
      <dgm:t>
        <a:bodyPr/>
        <a:lstStyle/>
        <a:p>
          <a:r>
            <a:rPr lang="en-US" dirty="0" smtClean="0"/>
            <a:t>Visualize results</a:t>
          </a:r>
          <a:endParaRPr lang="en-US" dirty="0"/>
        </a:p>
      </dgm:t>
    </dgm:pt>
    <dgm:pt modelId="{8A18E8BC-E6C1-4005-B332-2C1113B095FF}" type="parTrans" cxnId="{6320B400-E4AF-449A-918F-AC9689940BCA}">
      <dgm:prSet/>
      <dgm:spPr/>
      <dgm:t>
        <a:bodyPr/>
        <a:lstStyle/>
        <a:p>
          <a:endParaRPr lang="en-US"/>
        </a:p>
      </dgm:t>
    </dgm:pt>
    <dgm:pt modelId="{433F4849-1466-4163-B483-CBE113C846F1}" type="sibTrans" cxnId="{6320B400-E4AF-449A-918F-AC9689940BCA}">
      <dgm:prSet/>
      <dgm:spPr/>
      <dgm:t>
        <a:bodyPr/>
        <a:lstStyle/>
        <a:p>
          <a:endParaRPr lang="en-US"/>
        </a:p>
      </dgm:t>
    </dgm:pt>
    <dgm:pt modelId="{895A438D-FCF8-4AEB-9411-0B064C367A4D}">
      <dgm:prSet phldrT="[Text]"/>
      <dgm:spPr/>
      <dgm:t>
        <a:bodyPr/>
        <a:lstStyle/>
        <a:p>
          <a:r>
            <a:rPr lang="en-US" dirty="0" smtClean="0"/>
            <a:t>Test clusters with existing categories</a:t>
          </a:r>
          <a:endParaRPr lang="en-US" dirty="0"/>
        </a:p>
      </dgm:t>
    </dgm:pt>
    <dgm:pt modelId="{586FEB76-7AD2-4CC8-AC8C-1D2868C2822C}" type="parTrans" cxnId="{257DA993-0702-4AC5-A386-8DDFA236B1F5}">
      <dgm:prSet/>
      <dgm:spPr/>
      <dgm:t>
        <a:bodyPr/>
        <a:lstStyle/>
        <a:p>
          <a:endParaRPr lang="en-US"/>
        </a:p>
      </dgm:t>
    </dgm:pt>
    <dgm:pt modelId="{17DA40B8-5A59-44E1-A404-16B8B470DFF4}" type="sibTrans" cxnId="{257DA993-0702-4AC5-A386-8DDFA236B1F5}">
      <dgm:prSet/>
      <dgm:spPr/>
      <dgm:t>
        <a:bodyPr/>
        <a:lstStyle/>
        <a:p>
          <a:endParaRPr lang="en-US"/>
        </a:p>
      </dgm:t>
    </dgm:pt>
    <dgm:pt modelId="{0A070379-D2D1-4C90-9163-5C0451E328F7}">
      <dgm:prSet phldrT="[Text]"/>
      <dgm:spPr/>
      <dgm:t>
        <a:bodyPr/>
        <a:lstStyle/>
        <a:p>
          <a:r>
            <a:rPr lang="en-US" dirty="0" smtClean="0"/>
            <a:t>Share results with internally with team</a:t>
          </a:r>
          <a:endParaRPr lang="en-US" dirty="0"/>
        </a:p>
      </dgm:t>
    </dgm:pt>
    <dgm:pt modelId="{AAC12239-B8AE-4D07-853D-55D67DA704D8}" type="parTrans" cxnId="{A9B7287C-ABF2-46A5-9525-1BA58D21C23E}">
      <dgm:prSet/>
      <dgm:spPr/>
      <dgm:t>
        <a:bodyPr/>
        <a:lstStyle/>
        <a:p>
          <a:endParaRPr lang="en-US"/>
        </a:p>
      </dgm:t>
    </dgm:pt>
    <dgm:pt modelId="{930AFE0F-A073-4EB1-B585-4A69D73CEE9B}" type="sibTrans" cxnId="{A9B7287C-ABF2-46A5-9525-1BA58D21C23E}">
      <dgm:prSet/>
      <dgm:spPr>
        <a:ln>
          <a:prstDash val="dashDot"/>
        </a:ln>
      </dgm:spPr>
      <dgm:t>
        <a:bodyPr/>
        <a:lstStyle/>
        <a:p>
          <a:endParaRPr lang="en-US"/>
        </a:p>
      </dgm:t>
    </dgm:pt>
    <dgm:pt modelId="{4E42DEFE-E736-4EDA-B2BC-40C754D539E5}">
      <dgm:prSet phldrT="[Text]"/>
      <dgm:spPr/>
      <dgm:t>
        <a:bodyPr/>
        <a:lstStyle/>
        <a:p>
          <a:r>
            <a:rPr lang="en-US" dirty="0" smtClean="0"/>
            <a:t>Disseminate results to other stakeholders</a:t>
          </a:r>
          <a:endParaRPr lang="en-US" dirty="0"/>
        </a:p>
      </dgm:t>
    </dgm:pt>
    <dgm:pt modelId="{77F61212-F1EB-45BB-BC0C-B13D103D110E}" type="parTrans" cxnId="{BB07D157-8AB2-455D-96EA-80BD9F0FF577}">
      <dgm:prSet/>
      <dgm:spPr/>
      <dgm:t>
        <a:bodyPr/>
        <a:lstStyle/>
        <a:p>
          <a:endParaRPr lang="en-US"/>
        </a:p>
      </dgm:t>
    </dgm:pt>
    <dgm:pt modelId="{DC4C9C66-F945-4F59-9503-B7A147E11689}" type="sibTrans" cxnId="{BB07D157-8AB2-455D-96EA-80BD9F0FF577}">
      <dgm:prSet/>
      <dgm:spPr/>
      <dgm:t>
        <a:bodyPr/>
        <a:lstStyle/>
        <a:p>
          <a:endParaRPr lang="en-US"/>
        </a:p>
      </dgm:t>
    </dgm:pt>
    <dgm:pt modelId="{1F9BDC30-FF46-407E-9DDC-B6FEB60F2CF4}" type="pres">
      <dgm:prSet presAssocID="{F0BCBE4C-3D85-4894-908D-5581F8A580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B52588-8617-4361-87B3-C2CC7705A59E}" type="pres">
      <dgm:prSet presAssocID="{0AAFAC78-E6D9-4405-8AD2-2CBD70FB9C5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0E9AC-9B82-41F1-BDE4-093D70DFCBCF}" type="pres">
      <dgm:prSet presAssocID="{7385273D-2881-4E7F-BDAF-E9EF681EDF5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DB37D-EC51-4D64-BE53-E9FEC2E53783}" type="pres">
      <dgm:prSet presAssocID="{7385273D-2881-4E7F-BDAF-E9EF681EDF5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AD5B0578-AF72-41FC-9112-992F27B502F1}" type="pres">
      <dgm:prSet presAssocID="{400EF493-BA43-4F86-B2A2-80E1B43186F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9DC35-418E-49F5-915E-FB5484DB561D}" type="pres">
      <dgm:prSet presAssocID="{FEDEEE05-A39F-4B2D-A179-3D9FB1E347DE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1EB95F8-D693-4A45-8E93-8B6EF9D8EF2B}" type="pres">
      <dgm:prSet presAssocID="{FEDEEE05-A39F-4B2D-A179-3D9FB1E347DE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BEC7D7D3-F6F7-4E37-9CFA-857A2F8F14E4}" type="pres">
      <dgm:prSet presAssocID="{3EE957DA-2266-4E62-A776-FCC5805BE0B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B2EBB-C71A-4A8B-8C6C-E475856548F3}" type="pres">
      <dgm:prSet presAssocID="{FC87B01B-48DC-4251-8D62-5A1A81D0A92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67E2FC5F-3BDC-4102-BE12-B1E973CB1D4F}" type="pres">
      <dgm:prSet presAssocID="{FC87B01B-48DC-4251-8D62-5A1A81D0A92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49EE1E55-CE67-42BC-A800-325C12A118A5}" type="pres">
      <dgm:prSet presAssocID="{C7FB789A-E868-4C24-B52B-4539A49CCF1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7B47E-8C6F-4B7D-9FAD-92A7193ED4BB}" type="pres">
      <dgm:prSet presAssocID="{433F4849-1466-4163-B483-CBE113C846F1}" presName="sibTrans" presStyleLbl="sibTrans1D1" presStyleIdx="3" presStyleCnt="6"/>
      <dgm:spPr/>
      <dgm:t>
        <a:bodyPr/>
        <a:lstStyle/>
        <a:p>
          <a:endParaRPr lang="en-US"/>
        </a:p>
      </dgm:t>
    </dgm:pt>
    <dgm:pt modelId="{20E0809B-FA56-471D-B82F-8C5255B4AD1A}" type="pres">
      <dgm:prSet presAssocID="{433F4849-1466-4163-B483-CBE113C846F1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E2B255F3-8F3C-462B-9120-5E58F5701827}" type="pres">
      <dgm:prSet presAssocID="{895A438D-FCF8-4AEB-9411-0B064C367A4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C7C85-CC4F-4DD3-99D8-E6C4C95C3D26}" type="pres">
      <dgm:prSet presAssocID="{17DA40B8-5A59-44E1-A404-16B8B470DFF4}" presName="sibTrans" presStyleLbl="sibTrans1D1" presStyleIdx="4" presStyleCnt="6"/>
      <dgm:spPr/>
      <dgm:t>
        <a:bodyPr/>
        <a:lstStyle/>
        <a:p>
          <a:endParaRPr lang="en-US"/>
        </a:p>
      </dgm:t>
    </dgm:pt>
    <dgm:pt modelId="{BD38B5C6-0EFF-4C34-A60B-172FD359D0D0}" type="pres">
      <dgm:prSet presAssocID="{17DA40B8-5A59-44E1-A404-16B8B470DFF4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BB41F561-C362-4AB7-B8BE-32B9060FFCAD}" type="pres">
      <dgm:prSet presAssocID="{0A070379-D2D1-4C90-9163-5C0451E328F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EAE7-B75C-4384-B225-2573E43AF67A}" type="pres">
      <dgm:prSet presAssocID="{930AFE0F-A073-4EB1-B585-4A69D73CEE9B}" presName="sibTrans" presStyleLbl="sibTrans1D1" presStyleIdx="5" presStyleCnt="6"/>
      <dgm:spPr/>
      <dgm:t>
        <a:bodyPr/>
        <a:lstStyle/>
        <a:p>
          <a:endParaRPr lang="en-US"/>
        </a:p>
      </dgm:t>
    </dgm:pt>
    <dgm:pt modelId="{66A4FCF3-D35F-4A35-9A82-733CBC33C831}" type="pres">
      <dgm:prSet presAssocID="{930AFE0F-A073-4EB1-B585-4A69D73CEE9B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89FF870D-B82F-46A1-8FD9-E056C0E2F438}" type="pres">
      <dgm:prSet presAssocID="{4E42DEFE-E736-4EDA-B2BC-40C754D539E5}" presName="node" presStyleLbl="node1" presStyleIdx="6" presStyleCnt="7" custLinFactX="23000" custLinFactNeighborX="100000" custLinFactNeighborY="-9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12D58-C0E3-4D5E-8B9A-6DF29EE1D1BF}" type="presOf" srcId="{4E42DEFE-E736-4EDA-B2BC-40C754D539E5}" destId="{89FF870D-B82F-46A1-8FD9-E056C0E2F438}" srcOrd="0" destOrd="0" presId="urn:microsoft.com/office/officeart/2005/8/layout/bProcess3"/>
    <dgm:cxn modelId="{D1926D08-192E-4163-802C-0CA656E2BBD0}" type="presOf" srcId="{FEDEEE05-A39F-4B2D-A179-3D9FB1E347DE}" destId="{9AA9DC35-418E-49F5-915E-FB5484DB561D}" srcOrd="0" destOrd="0" presId="urn:microsoft.com/office/officeart/2005/8/layout/bProcess3"/>
    <dgm:cxn modelId="{366F42E7-A1A1-4B0F-BE0D-6B2C8726C394}" srcId="{F0BCBE4C-3D85-4894-908D-5581F8A58091}" destId="{3EE957DA-2266-4E62-A776-FCC5805BE0B1}" srcOrd="2" destOrd="0" parTransId="{CFA7E598-0BF5-491A-AA76-6183673FC12C}" sibTransId="{FC87B01B-48DC-4251-8D62-5A1A81D0A927}"/>
    <dgm:cxn modelId="{657D845B-2118-42CC-8500-53530C5229F3}" type="presOf" srcId="{930AFE0F-A073-4EB1-B585-4A69D73CEE9B}" destId="{66A4FCF3-D35F-4A35-9A82-733CBC33C831}" srcOrd="1" destOrd="0" presId="urn:microsoft.com/office/officeart/2005/8/layout/bProcess3"/>
    <dgm:cxn modelId="{761320BE-7213-467E-B988-ED3EB0BBD355}" type="presOf" srcId="{3EE957DA-2266-4E62-A776-FCC5805BE0B1}" destId="{BEC7D7D3-F6F7-4E37-9CFA-857A2F8F14E4}" srcOrd="0" destOrd="0" presId="urn:microsoft.com/office/officeart/2005/8/layout/bProcess3"/>
    <dgm:cxn modelId="{257DA993-0702-4AC5-A386-8DDFA236B1F5}" srcId="{F0BCBE4C-3D85-4894-908D-5581F8A58091}" destId="{895A438D-FCF8-4AEB-9411-0B064C367A4D}" srcOrd="4" destOrd="0" parTransId="{586FEB76-7AD2-4CC8-AC8C-1D2868C2822C}" sibTransId="{17DA40B8-5A59-44E1-A404-16B8B470DFF4}"/>
    <dgm:cxn modelId="{CEE8FA53-801E-4543-BFD2-16DFE89E38D8}" type="presOf" srcId="{895A438D-FCF8-4AEB-9411-0B064C367A4D}" destId="{E2B255F3-8F3C-462B-9120-5E58F5701827}" srcOrd="0" destOrd="0" presId="urn:microsoft.com/office/officeart/2005/8/layout/bProcess3"/>
    <dgm:cxn modelId="{0757DE7B-E7D3-4490-B5F6-A92148DCA35F}" srcId="{F0BCBE4C-3D85-4894-908D-5581F8A58091}" destId="{0AAFAC78-E6D9-4405-8AD2-2CBD70FB9C53}" srcOrd="0" destOrd="0" parTransId="{19E382C9-AA45-4FFF-A940-812E71A9335E}" sibTransId="{7385273D-2881-4E7F-BDAF-E9EF681EDF5A}"/>
    <dgm:cxn modelId="{C6EFB5E0-B558-4D43-8CD3-D6D26D98875F}" type="presOf" srcId="{FEDEEE05-A39F-4B2D-A179-3D9FB1E347DE}" destId="{C1EB95F8-D693-4A45-8E93-8B6EF9D8EF2B}" srcOrd="1" destOrd="0" presId="urn:microsoft.com/office/officeart/2005/8/layout/bProcess3"/>
    <dgm:cxn modelId="{648C7452-497E-4FE7-8693-4A9C6214D3AD}" type="presOf" srcId="{FC87B01B-48DC-4251-8D62-5A1A81D0A927}" destId="{67E2FC5F-3BDC-4102-BE12-B1E973CB1D4F}" srcOrd="1" destOrd="0" presId="urn:microsoft.com/office/officeart/2005/8/layout/bProcess3"/>
    <dgm:cxn modelId="{B169584B-3E69-4AED-A465-6A89A32E29FD}" srcId="{F0BCBE4C-3D85-4894-908D-5581F8A58091}" destId="{400EF493-BA43-4F86-B2A2-80E1B43186FC}" srcOrd="1" destOrd="0" parTransId="{35BB694F-AFAD-493A-BC25-5A8AF10BB764}" sibTransId="{FEDEEE05-A39F-4B2D-A179-3D9FB1E347DE}"/>
    <dgm:cxn modelId="{79116F52-C238-4E9A-AC07-8226D2AB88C5}" type="presOf" srcId="{17DA40B8-5A59-44E1-A404-16B8B470DFF4}" destId="{1A3C7C85-CC4F-4DD3-99D8-E6C4C95C3D26}" srcOrd="0" destOrd="0" presId="urn:microsoft.com/office/officeart/2005/8/layout/bProcess3"/>
    <dgm:cxn modelId="{6D34BF57-3FF7-430A-BA1A-9B12FEE16F7B}" type="presOf" srcId="{7385273D-2881-4E7F-BDAF-E9EF681EDF5A}" destId="{6A8DB37D-EC51-4D64-BE53-E9FEC2E53783}" srcOrd="1" destOrd="0" presId="urn:microsoft.com/office/officeart/2005/8/layout/bProcess3"/>
    <dgm:cxn modelId="{EDD144B9-D76A-4616-83DB-C4EF244356EB}" type="presOf" srcId="{7385273D-2881-4E7F-BDAF-E9EF681EDF5A}" destId="{DFC0E9AC-9B82-41F1-BDE4-093D70DFCBCF}" srcOrd="0" destOrd="0" presId="urn:microsoft.com/office/officeart/2005/8/layout/bProcess3"/>
    <dgm:cxn modelId="{D4E89226-FB94-45BB-BB33-5C7D22A6A5A4}" type="presOf" srcId="{F0BCBE4C-3D85-4894-908D-5581F8A58091}" destId="{1F9BDC30-FF46-407E-9DDC-B6FEB60F2CF4}" srcOrd="0" destOrd="0" presId="urn:microsoft.com/office/officeart/2005/8/layout/bProcess3"/>
    <dgm:cxn modelId="{1C36AF2E-6B34-4C70-9158-27A61AE02056}" type="presOf" srcId="{930AFE0F-A073-4EB1-B585-4A69D73CEE9B}" destId="{8461EAE7-B75C-4384-B225-2573E43AF67A}" srcOrd="0" destOrd="0" presId="urn:microsoft.com/office/officeart/2005/8/layout/bProcess3"/>
    <dgm:cxn modelId="{6320B400-E4AF-449A-918F-AC9689940BCA}" srcId="{F0BCBE4C-3D85-4894-908D-5581F8A58091}" destId="{C7FB789A-E868-4C24-B52B-4539A49CCF11}" srcOrd="3" destOrd="0" parTransId="{8A18E8BC-E6C1-4005-B332-2C1113B095FF}" sibTransId="{433F4849-1466-4163-B483-CBE113C846F1}"/>
    <dgm:cxn modelId="{A9B7287C-ABF2-46A5-9525-1BA58D21C23E}" srcId="{F0BCBE4C-3D85-4894-908D-5581F8A58091}" destId="{0A070379-D2D1-4C90-9163-5C0451E328F7}" srcOrd="5" destOrd="0" parTransId="{AAC12239-B8AE-4D07-853D-55D67DA704D8}" sibTransId="{930AFE0F-A073-4EB1-B585-4A69D73CEE9B}"/>
    <dgm:cxn modelId="{BB07D157-8AB2-455D-96EA-80BD9F0FF577}" srcId="{F0BCBE4C-3D85-4894-908D-5581F8A58091}" destId="{4E42DEFE-E736-4EDA-B2BC-40C754D539E5}" srcOrd="6" destOrd="0" parTransId="{77F61212-F1EB-45BB-BC0C-B13D103D110E}" sibTransId="{DC4C9C66-F945-4F59-9503-B7A147E11689}"/>
    <dgm:cxn modelId="{F40EBB0E-1BD3-4A5C-A222-ADB30039507A}" type="presOf" srcId="{0AAFAC78-E6D9-4405-8AD2-2CBD70FB9C53}" destId="{1BB52588-8617-4361-87B3-C2CC7705A59E}" srcOrd="0" destOrd="0" presId="urn:microsoft.com/office/officeart/2005/8/layout/bProcess3"/>
    <dgm:cxn modelId="{F9398E26-A1F8-4FC7-98B2-8DC1893A7F71}" type="presOf" srcId="{C7FB789A-E868-4C24-B52B-4539A49CCF11}" destId="{49EE1E55-CE67-42BC-A800-325C12A118A5}" srcOrd="0" destOrd="0" presId="urn:microsoft.com/office/officeart/2005/8/layout/bProcess3"/>
    <dgm:cxn modelId="{F1ED23EB-3144-40F0-AB75-51D74496CD84}" type="presOf" srcId="{FC87B01B-48DC-4251-8D62-5A1A81D0A927}" destId="{B64B2EBB-C71A-4A8B-8C6C-E475856548F3}" srcOrd="0" destOrd="0" presId="urn:microsoft.com/office/officeart/2005/8/layout/bProcess3"/>
    <dgm:cxn modelId="{39E539F2-8364-404B-9F24-CEB4B066F4E8}" type="presOf" srcId="{400EF493-BA43-4F86-B2A2-80E1B43186FC}" destId="{AD5B0578-AF72-41FC-9112-992F27B502F1}" srcOrd="0" destOrd="0" presId="urn:microsoft.com/office/officeart/2005/8/layout/bProcess3"/>
    <dgm:cxn modelId="{53C3100A-83D8-42C5-8441-0AE2EE4E4950}" type="presOf" srcId="{433F4849-1466-4163-B483-CBE113C846F1}" destId="{CD97B47E-8C6F-4B7D-9FAD-92A7193ED4BB}" srcOrd="0" destOrd="0" presId="urn:microsoft.com/office/officeart/2005/8/layout/bProcess3"/>
    <dgm:cxn modelId="{FE68B6F1-05F5-476D-8736-A17F932F5448}" type="presOf" srcId="{0A070379-D2D1-4C90-9163-5C0451E328F7}" destId="{BB41F561-C362-4AB7-B8BE-32B9060FFCAD}" srcOrd="0" destOrd="0" presId="urn:microsoft.com/office/officeart/2005/8/layout/bProcess3"/>
    <dgm:cxn modelId="{FBAC9456-700C-484C-97DC-9903DA45372C}" type="presOf" srcId="{433F4849-1466-4163-B483-CBE113C846F1}" destId="{20E0809B-FA56-471D-B82F-8C5255B4AD1A}" srcOrd="1" destOrd="0" presId="urn:microsoft.com/office/officeart/2005/8/layout/bProcess3"/>
    <dgm:cxn modelId="{583821EA-B673-4170-AEEA-1E66C76316E7}" type="presOf" srcId="{17DA40B8-5A59-44E1-A404-16B8B470DFF4}" destId="{BD38B5C6-0EFF-4C34-A60B-172FD359D0D0}" srcOrd="1" destOrd="0" presId="urn:microsoft.com/office/officeart/2005/8/layout/bProcess3"/>
    <dgm:cxn modelId="{AE12C90F-2D63-4DFD-8296-3017025FB8B9}" type="presParOf" srcId="{1F9BDC30-FF46-407E-9DDC-B6FEB60F2CF4}" destId="{1BB52588-8617-4361-87B3-C2CC7705A59E}" srcOrd="0" destOrd="0" presId="urn:microsoft.com/office/officeart/2005/8/layout/bProcess3"/>
    <dgm:cxn modelId="{B4BD4F7B-7DB4-4A17-AE81-C7C4F56C0AF0}" type="presParOf" srcId="{1F9BDC30-FF46-407E-9DDC-B6FEB60F2CF4}" destId="{DFC0E9AC-9B82-41F1-BDE4-093D70DFCBCF}" srcOrd="1" destOrd="0" presId="urn:microsoft.com/office/officeart/2005/8/layout/bProcess3"/>
    <dgm:cxn modelId="{CB3F897D-5EF0-4BA1-9F09-3EC48D9272F4}" type="presParOf" srcId="{DFC0E9AC-9B82-41F1-BDE4-093D70DFCBCF}" destId="{6A8DB37D-EC51-4D64-BE53-E9FEC2E53783}" srcOrd="0" destOrd="0" presId="urn:microsoft.com/office/officeart/2005/8/layout/bProcess3"/>
    <dgm:cxn modelId="{41923E6E-5918-4F1B-B670-26355B79C307}" type="presParOf" srcId="{1F9BDC30-FF46-407E-9DDC-B6FEB60F2CF4}" destId="{AD5B0578-AF72-41FC-9112-992F27B502F1}" srcOrd="2" destOrd="0" presId="urn:microsoft.com/office/officeart/2005/8/layout/bProcess3"/>
    <dgm:cxn modelId="{8CC34873-C994-43C0-9FFE-98036ECABE82}" type="presParOf" srcId="{1F9BDC30-FF46-407E-9DDC-B6FEB60F2CF4}" destId="{9AA9DC35-418E-49F5-915E-FB5484DB561D}" srcOrd="3" destOrd="0" presId="urn:microsoft.com/office/officeart/2005/8/layout/bProcess3"/>
    <dgm:cxn modelId="{CEF521AB-5959-4F41-80D6-9F8B807E4346}" type="presParOf" srcId="{9AA9DC35-418E-49F5-915E-FB5484DB561D}" destId="{C1EB95F8-D693-4A45-8E93-8B6EF9D8EF2B}" srcOrd="0" destOrd="0" presId="urn:microsoft.com/office/officeart/2005/8/layout/bProcess3"/>
    <dgm:cxn modelId="{7F446B2E-661A-4F53-9DFC-CE95F74CC1E0}" type="presParOf" srcId="{1F9BDC30-FF46-407E-9DDC-B6FEB60F2CF4}" destId="{BEC7D7D3-F6F7-4E37-9CFA-857A2F8F14E4}" srcOrd="4" destOrd="0" presId="urn:microsoft.com/office/officeart/2005/8/layout/bProcess3"/>
    <dgm:cxn modelId="{12B2F4FA-FC46-442B-A1D4-4708C9FC86B2}" type="presParOf" srcId="{1F9BDC30-FF46-407E-9DDC-B6FEB60F2CF4}" destId="{B64B2EBB-C71A-4A8B-8C6C-E475856548F3}" srcOrd="5" destOrd="0" presId="urn:microsoft.com/office/officeart/2005/8/layout/bProcess3"/>
    <dgm:cxn modelId="{9E50F192-E9D6-4ECB-A98E-829EC82C82F1}" type="presParOf" srcId="{B64B2EBB-C71A-4A8B-8C6C-E475856548F3}" destId="{67E2FC5F-3BDC-4102-BE12-B1E973CB1D4F}" srcOrd="0" destOrd="0" presId="urn:microsoft.com/office/officeart/2005/8/layout/bProcess3"/>
    <dgm:cxn modelId="{03B7480C-6489-4A37-9371-C3F6F0ECE811}" type="presParOf" srcId="{1F9BDC30-FF46-407E-9DDC-B6FEB60F2CF4}" destId="{49EE1E55-CE67-42BC-A800-325C12A118A5}" srcOrd="6" destOrd="0" presId="urn:microsoft.com/office/officeart/2005/8/layout/bProcess3"/>
    <dgm:cxn modelId="{E0155557-4785-4882-8748-57C8FB1C6837}" type="presParOf" srcId="{1F9BDC30-FF46-407E-9DDC-B6FEB60F2CF4}" destId="{CD97B47E-8C6F-4B7D-9FAD-92A7193ED4BB}" srcOrd="7" destOrd="0" presId="urn:microsoft.com/office/officeart/2005/8/layout/bProcess3"/>
    <dgm:cxn modelId="{4BA8DB3A-FA8B-4296-AC4E-BD6C2C91E282}" type="presParOf" srcId="{CD97B47E-8C6F-4B7D-9FAD-92A7193ED4BB}" destId="{20E0809B-FA56-471D-B82F-8C5255B4AD1A}" srcOrd="0" destOrd="0" presId="urn:microsoft.com/office/officeart/2005/8/layout/bProcess3"/>
    <dgm:cxn modelId="{15412D79-A4C2-4AEB-BAC0-213E6C08D733}" type="presParOf" srcId="{1F9BDC30-FF46-407E-9DDC-B6FEB60F2CF4}" destId="{E2B255F3-8F3C-462B-9120-5E58F5701827}" srcOrd="8" destOrd="0" presId="urn:microsoft.com/office/officeart/2005/8/layout/bProcess3"/>
    <dgm:cxn modelId="{1315C407-2C59-4F69-B277-9B56B0ECCC89}" type="presParOf" srcId="{1F9BDC30-FF46-407E-9DDC-B6FEB60F2CF4}" destId="{1A3C7C85-CC4F-4DD3-99D8-E6C4C95C3D26}" srcOrd="9" destOrd="0" presId="urn:microsoft.com/office/officeart/2005/8/layout/bProcess3"/>
    <dgm:cxn modelId="{2DCB0D6B-2F6E-4AC0-931E-75ECBA72485D}" type="presParOf" srcId="{1A3C7C85-CC4F-4DD3-99D8-E6C4C95C3D26}" destId="{BD38B5C6-0EFF-4C34-A60B-172FD359D0D0}" srcOrd="0" destOrd="0" presId="urn:microsoft.com/office/officeart/2005/8/layout/bProcess3"/>
    <dgm:cxn modelId="{E90D4557-E715-47CB-9902-BB5BFA18A477}" type="presParOf" srcId="{1F9BDC30-FF46-407E-9DDC-B6FEB60F2CF4}" destId="{BB41F561-C362-4AB7-B8BE-32B9060FFCAD}" srcOrd="10" destOrd="0" presId="urn:microsoft.com/office/officeart/2005/8/layout/bProcess3"/>
    <dgm:cxn modelId="{4CB1B508-5994-449D-B9B3-15B890D2EB3A}" type="presParOf" srcId="{1F9BDC30-FF46-407E-9DDC-B6FEB60F2CF4}" destId="{8461EAE7-B75C-4384-B225-2573E43AF67A}" srcOrd="11" destOrd="0" presId="urn:microsoft.com/office/officeart/2005/8/layout/bProcess3"/>
    <dgm:cxn modelId="{70D0BBF2-4FB5-4497-A0AE-051355FE38F0}" type="presParOf" srcId="{8461EAE7-B75C-4384-B225-2573E43AF67A}" destId="{66A4FCF3-D35F-4A35-9A82-733CBC33C831}" srcOrd="0" destOrd="0" presId="urn:microsoft.com/office/officeart/2005/8/layout/bProcess3"/>
    <dgm:cxn modelId="{F053A5CA-44F8-4A3F-AD61-473DD5B9C2BF}" type="presParOf" srcId="{1F9BDC30-FF46-407E-9DDC-B6FEB60F2CF4}" destId="{89FF870D-B82F-46A1-8FD9-E056C0E2F43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6B254-F755-154D-86D8-705F3C585905}" type="datetimeFigureOut">
              <a:rPr lang="en-US" smtClean="0"/>
              <a:pPr/>
              <a:t>07/30/2018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7BA0-83C1-274E-9BA1-643DFA669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42358-85E2-2545-8677-79B1E11E6ECD}" type="datetimeFigureOut">
              <a:rPr lang="en-US" smtClean="0"/>
              <a:pPr/>
              <a:t>07/30/2018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8A01-842B-0042-9AB7-55364486B9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MS titl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An African American business woman standing with her arms crossed and a team of professionals behind her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932" y="2438400"/>
            <a:ext cx="5257800" cy="44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3048000"/>
            <a:ext cx="2971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0" y="4267200"/>
            <a:ext cx="29718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The Centers for Medicare and Medicaid logo.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3866" y="1303866"/>
            <a:ext cx="9211733" cy="1320799"/>
            <a:chOff x="-16933" y="1"/>
            <a:chExt cx="9211733" cy="1015999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16933" y="1490132"/>
            <a:ext cx="9144000" cy="830299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7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MS titl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2550068"/>
            <a:ext cx="8915400" cy="3088732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8194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724400"/>
            <a:ext cx="85344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22FF3C-310F-4809-A5BE-BC5BA8AA108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6933" y="1"/>
            <a:ext cx="9211733" cy="1473199"/>
            <a:chOff x="-16933" y="1"/>
            <a:chExt cx="9211733" cy="1015999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100668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1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MS titl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0" y="3048000"/>
            <a:ext cx="32766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191000"/>
            <a:ext cx="3276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933" y="1422400"/>
            <a:ext cx="9211733" cy="1337734"/>
            <a:chOff x="-16933" y="1"/>
            <a:chExt cx="9211733" cy="1015999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7" name="Title 9"/>
          <p:cNvSpPr>
            <a:spLocks noGrp="1"/>
          </p:cNvSpPr>
          <p:nvPr>
            <p:ph type="title"/>
          </p:nvPr>
        </p:nvSpPr>
        <p:spPr>
          <a:xfrm>
            <a:off x="0" y="1422401"/>
            <a:ext cx="9144000" cy="1018258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n Bar_No CMS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1442085"/>
            <a:ext cx="9144000" cy="99695"/>
            <a:chOff x="0" y="1472565"/>
            <a:chExt cx="9144000" cy="99695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1572260"/>
              <a:ext cx="9144000" cy="0"/>
            </a:xfrm>
            <a:prstGeom prst="line">
              <a:avLst/>
            </a:prstGeom>
            <a:ln w="101600" cap="sq">
              <a:solidFill>
                <a:srgbClr val="FFD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0" y="1472565"/>
              <a:ext cx="9144000" cy="0"/>
            </a:xfrm>
            <a:prstGeom prst="line">
              <a:avLst/>
            </a:prstGeom>
            <a:ln w="101600" cap="sq">
              <a:solidFill>
                <a:srgbClr val="08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22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9144000" cy="1371600"/>
          </a:xfrm>
          <a:noFill/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7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 userDrawn="1"/>
        </p:nvGraphicFramePr>
        <p:xfrm>
          <a:off x="457200" y="1828800"/>
          <a:ext cx="82296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63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graphicFrame>
        <p:nvGraphicFramePr>
          <p:cNvPr id="7" name="Chart 6"/>
          <p:cNvGraphicFramePr/>
          <p:nvPr userDrawn="1"/>
        </p:nvGraphicFramePr>
        <p:xfrm>
          <a:off x="1447800" y="18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MS titl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ical design of 1's and 0's to represent technology.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80"/>
          <a:stretch/>
        </p:blipFill>
        <p:spPr>
          <a:xfrm>
            <a:off x="0" y="2362200"/>
            <a:ext cx="5206907" cy="4477935"/>
          </a:xfrm>
          <a:prstGeom prst="rect">
            <a:avLst/>
          </a:prstGeom>
          <a:ln>
            <a:solidFill>
              <a:schemeClr val="tx1">
                <a:alpha val="77000"/>
              </a:schemeClr>
            </a:solidFill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410200" y="3048000"/>
            <a:ext cx="32766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410200" y="4191000"/>
            <a:ext cx="3276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3866" y="1303866"/>
            <a:ext cx="9211733" cy="1269999"/>
            <a:chOff x="-16933" y="1"/>
            <a:chExt cx="9211733" cy="976922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0" y="892258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16933" y="1490132"/>
            <a:ext cx="9144000" cy="83029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D004"/>
          </a:solidFill>
          <a:effectLst>
            <a:outerShdw dist="76200" dir="5640000" algn="tl" rotWithShape="0">
              <a:srgbClr val="084A9C"/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6" r:id="rId2"/>
    <p:sldLayoutId id="2147483803" r:id="rId3"/>
    <p:sldLayoutId id="2147483816" r:id="rId4"/>
    <p:sldLayoutId id="2147483821" r:id="rId5"/>
    <p:sldLayoutId id="2147483823" r:id="rId6"/>
    <p:sldLayoutId id="2147483822" r:id="rId7"/>
    <p:sldLayoutId id="2147483824" r:id="rId8"/>
    <p:sldLayoutId id="214748382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indent="0" algn="ctr" defTabSz="914400" rtl="0" eaLnBrk="1" latinLnBrk="0" hangingPunct="1">
        <a:spcBef>
          <a:spcPts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066800"/>
          </a:xfrm>
        </p:spPr>
        <p:txBody>
          <a:bodyPr/>
          <a:lstStyle/>
          <a:p>
            <a:r>
              <a:rPr lang="en-US" dirty="0"/>
              <a:t>Cluster Analysis of Medicare Providers’ Fraud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10200" y="2773180"/>
            <a:ext cx="3276600" cy="2256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Nadya Soto</a:t>
            </a:r>
          </a:p>
          <a:p>
            <a:r>
              <a:rPr lang="en-US" dirty="0" smtClean="0"/>
              <a:t>Centers for Medicare and Medicaid Services</a:t>
            </a:r>
          </a:p>
          <a:p>
            <a:r>
              <a:rPr lang="en-US" dirty="0" smtClean="0"/>
              <a:t>Center for Program Integrity</a:t>
            </a:r>
            <a:endParaRPr lang="en-US" dirty="0"/>
          </a:p>
          <a:p>
            <a:r>
              <a:rPr lang="en-US" dirty="0" smtClean="0"/>
              <a:t>August 2, </a:t>
            </a:r>
            <a:r>
              <a:rPr lang="en-US" dirty="0"/>
              <a:t>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4773613"/>
          </a:xfrm>
        </p:spPr>
        <p:txBody>
          <a:bodyPr/>
          <a:lstStyle/>
          <a:p>
            <a:r>
              <a:rPr lang="en-US" dirty="0" smtClean="0"/>
              <a:t>Action records were either blank or populated with record name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>
                <a:latin typeface="Courier" pitchFamily="49" charset="0"/>
              </a:rPr>
              <a:t>ifthen</a:t>
            </a:r>
            <a:r>
              <a:rPr lang="en-US" dirty="0" smtClean="0"/>
              <a:t> statement to create </a:t>
            </a:r>
            <a:r>
              <a:rPr lang="en-US" dirty="0"/>
              <a:t>indicator variables for action records </a:t>
            </a:r>
            <a:r>
              <a:rPr lang="en-US" dirty="0" smtClean="0"/>
              <a:t>(“Yes”/“No”)</a:t>
            </a:r>
          </a:p>
          <a:p>
            <a:r>
              <a:rPr lang="en-US" dirty="0" smtClean="0"/>
              <a:t>Imputed NA </a:t>
            </a:r>
            <a:r>
              <a:rPr lang="en-US" dirty="0"/>
              <a:t>variables for categorical data with </a:t>
            </a:r>
            <a:r>
              <a:rPr lang="en-US" dirty="0" smtClean="0"/>
              <a:t>a separate “None” factor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</a:t>
            </a:r>
            <a:r>
              <a:rPr lang="en-US" dirty="0" smtClean="0"/>
              <a:t>Data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945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</a:t>
            </a:r>
            <a:r>
              <a:rPr lang="en-US" dirty="0" err="1" smtClean="0">
                <a:latin typeface="Courier" pitchFamily="49" charset="0"/>
              </a:rPr>
              <a:t>klaR</a:t>
            </a:r>
            <a:r>
              <a:rPr lang="en-US" dirty="0" smtClean="0"/>
              <a:t> package in , which has a </a:t>
            </a:r>
            <a:r>
              <a:rPr lang="en-US" dirty="0" err="1" smtClean="0">
                <a:latin typeface="Courier" pitchFamily="49" charset="0"/>
              </a:rPr>
              <a:t>kmodes</a:t>
            </a:r>
            <a:r>
              <a:rPr lang="en-US" dirty="0" smtClean="0"/>
              <a:t> function to run k-modes analysis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/>
              <a:t>cluster </a:t>
            </a:r>
            <a:r>
              <a:rPr lang="en-US" dirty="0" smtClean="0"/>
              <a:t>– A </a:t>
            </a:r>
            <a:r>
              <a:rPr lang="en-US" dirty="0"/>
              <a:t>vector of integers indicating the cluster to which each object is allocated.</a:t>
            </a:r>
          </a:p>
          <a:p>
            <a:pPr lvl="1"/>
            <a:r>
              <a:rPr lang="en-US" dirty="0"/>
              <a:t>size </a:t>
            </a:r>
            <a:r>
              <a:rPr lang="en-US" dirty="0" smtClean="0"/>
              <a:t>– The </a:t>
            </a:r>
            <a:r>
              <a:rPr lang="en-US" dirty="0"/>
              <a:t>number of objects in each cluster.</a:t>
            </a:r>
          </a:p>
          <a:p>
            <a:pPr lvl="1"/>
            <a:r>
              <a:rPr lang="en-US" dirty="0"/>
              <a:t>modes </a:t>
            </a:r>
            <a:r>
              <a:rPr lang="en-US" dirty="0" smtClean="0"/>
              <a:t>– A </a:t>
            </a:r>
            <a:r>
              <a:rPr lang="en-US" dirty="0"/>
              <a:t>matrix of cluster modes.</a:t>
            </a:r>
          </a:p>
          <a:p>
            <a:pPr lvl="1"/>
            <a:r>
              <a:rPr lang="en-US" dirty="0" err="1"/>
              <a:t>withindiff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within-cluster simple-matching distance for each cluster.</a:t>
            </a:r>
          </a:p>
          <a:p>
            <a:pPr lvl="1"/>
            <a:r>
              <a:rPr lang="en-US" dirty="0"/>
              <a:t>iterations </a:t>
            </a:r>
            <a:r>
              <a:rPr lang="en-US" dirty="0" smtClean="0"/>
              <a:t>– The </a:t>
            </a:r>
            <a:r>
              <a:rPr lang="en-US" dirty="0"/>
              <a:t>number of iterations the algorithm has run.</a:t>
            </a:r>
          </a:p>
          <a:p>
            <a:pPr lvl="1"/>
            <a:r>
              <a:rPr lang="en-US" dirty="0"/>
              <a:t>weighted </a:t>
            </a:r>
            <a:r>
              <a:rPr lang="en-US" dirty="0" smtClean="0"/>
              <a:t>– Whether </a:t>
            </a:r>
            <a:r>
              <a:rPr lang="en-US" dirty="0"/>
              <a:t>weighted distances were used or not.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4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897438"/>
          </a:xfrm>
        </p:spPr>
        <p:txBody>
          <a:bodyPr/>
          <a:lstStyle/>
          <a:p>
            <a:r>
              <a:rPr lang="en-US" dirty="0" smtClean="0"/>
              <a:t>How to visualize clusters with categorical data?</a:t>
            </a:r>
          </a:p>
          <a:p>
            <a:pPr lvl="1"/>
            <a:r>
              <a:rPr lang="en-US" dirty="0" smtClean="0"/>
              <a:t>So far, all clustering visualizations require numerical data</a:t>
            </a:r>
          </a:p>
          <a:p>
            <a:pPr lvl="1"/>
            <a:r>
              <a:rPr lang="en-US" dirty="0" smtClean="0"/>
              <a:t>Difficult to find information on creating elbow and silhouette graphs with categorical clusters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5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67314"/>
              </p:ext>
            </p:extLst>
          </p:nvPr>
        </p:nvGraphicFramePr>
        <p:xfrm>
          <a:off x="457200" y="1409700"/>
          <a:ext cx="8229600" cy="471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174"/>
            <a:ext cx="8229600" cy="48669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identify groups of providers who have a history of severe outcomes, and thus who pose the greatest “risk” to the Medicare Trust Fund?</a:t>
            </a:r>
          </a:p>
          <a:p>
            <a:r>
              <a:rPr lang="en-US" dirty="0" smtClean="0"/>
              <a:t>We can create a dataset of providers who have investigations in our databases, and conduct a cluster analysis to identify groups of high-risk providers.</a:t>
            </a:r>
          </a:p>
          <a:p>
            <a:r>
              <a:rPr lang="en-US" dirty="0"/>
              <a:t>This information can then be used by investigative analysts to create models to </a:t>
            </a:r>
            <a:r>
              <a:rPr lang="en-US" dirty="0" smtClean="0"/>
              <a:t>better target these kinds of risky providers.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‘Risky’ Medicare Providers</a:t>
            </a:r>
          </a:p>
        </p:txBody>
      </p:sp>
    </p:spTree>
    <p:extLst>
      <p:ext uri="{BB962C8B-B14F-4D97-AF65-F5344CB8AC3E}">
        <p14:creationId xmlns:p14="http://schemas.microsoft.com/office/powerpoint/2010/main" val="25751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4184"/>
            <a:ext cx="8229600" cy="4881979"/>
          </a:xfrm>
        </p:spPr>
        <p:txBody>
          <a:bodyPr/>
          <a:lstStyle/>
          <a:p>
            <a:r>
              <a:rPr lang="en-US" i="1" dirty="0" err="1" smtClean="0"/>
              <a:t>CoFraud</a:t>
            </a:r>
            <a:r>
              <a:rPr lang="en-US" dirty="0"/>
              <a:t> </a:t>
            </a:r>
            <a:r>
              <a:rPr lang="en-US" dirty="0" smtClean="0"/>
              <a:t>is short for “Combined Fraud”.</a:t>
            </a:r>
          </a:p>
          <a:p>
            <a:r>
              <a:rPr lang="en-US" dirty="0" smtClean="0"/>
              <a:t>Includes data on:</a:t>
            </a:r>
          </a:p>
          <a:p>
            <a:pPr lvl="1"/>
            <a:r>
              <a:rPr lang="en-US" dirty="0" smtClean="0"/>
              <a:t>Medicare and Medicaid investigations</a:t>
            </a:r>
          </a:p>
          <a:p>
            <a:pPr lvl="1"/>
            <a:r>
              <a:rPr lang="en-US" dirty="0" smtClean="0"/>
              <a:t>Actions (e.g., revocations, payment suspensions)</a:t>
            </a:r>
          </a:p>
          <a:p>
            <a:pPr lvl="1"/>
            <a:r>
              <a:rPr lang="en-US" dirty="0" smtClean="0"/>
              <a:t>Overpayments</a:t>
            </a:r>
          </a:p>
          <a:p>
            <a:pPr lvl="1"/>
            <a:r>
              <a:rPr lang="en-US" dirty="0" smtClean="0"/>
              <a:t>Referrals to law enforcement</a:t>
            </a:r>
          </a:p>
          <a:p>
            <a:pPr lvl="1"/>
            <a:r>
              <a:rPr lang="en-US" dirty="0" smtClean="0"/>
              <a:t>Compromised identifiers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err="1" smtClean="0"/>
              <a:t>CoFraud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164"/>
            <a:ext cx="8229600" cy="4851999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 to the </a:t>
            </a:r>
            <a:r>
              <a:rPr lang="en-US" i="1" dirty="0" err="1" smtClean="0"/>
              <a:t>CoFraud</a:t>
            </a:r>
            <a:r>
              <a:rPr lang="en-US" dirty="0" smtClean="0"/>
              <a:t> data, the dataset for this data analysis will also include information such as:</a:t>
            </a:r>
          </a:p>
          <a:p>
            <a:pPr lvl="1"/>
            <a:r>
              <a:rPr lang="en-US" dirty="0" smtClean="0"/>
              <a:t>Service area (e.g., hospital, home health agency, physician)</a:t>
            </a:r>
          </a:p>
          <a:p>
            <a:pPr lvl="1"/>
            <a:r>
              <a:rPr lang="en-US" dirty="0" smtClean="0"/>
              <a:t>Provider specialty (if provider is Part B)</a:t>
            </a:r>
          </a:p>
          <a:p>
            <a:pPr lvl="1"/>
            <a:r>
              <a:rPr lang="en-US" dirty="0" smtClean="0"/>
              <a:t>Provider’s state</a:t>
            </a:r>
          </a:p>
          <a:p>
            <a:pPr lvl="1"/>
            <a:r>
              <a:rPr lang="en-US" dirty="0"/>
              <a:t>Investigator </a:t>
            </a:r>
            <a:r>
              <a:rPr lang="en-US" dirty="0" smtClean="0"/>
              <a:t>jurisdiction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512998"/>
          </a:xfrm>
        </p:spPr>
        <p:txBody>
          <a:bodyPr/>
          <a:lstStyle/>
          <a:p>
            <a:r>
              <a:rPr lang="en-US" dirty="0" smtClean="0"/>
              <a:t>62,000 observations, 13 variables</a:t>
            </a:r>
          </a:p>
          <a:p>
            <a:r>
              <a:rPr lang="en-US" dirty="0" smtClean="0"/>
              <a:t>11 of 13 variables are categorical variables</a:t>
            </a:r>
          </a:p>
          <a:p>
            <a:r>
              <a:rPr lang="en-US" dirty="0" smtClean="0"/>
              <a:t>Only one variable, Overpayments Amounts, is numerical</a:t>
            </a:r>
          </a:p>
          <a:p>
            <a:pPr lvl="1"/>
            <a:r>
              <a:rPr lang="en-US" dirty="0" smtClean="0"/>
              <a:t>Distributions for both Part A (Institutional) and Part B (Physician) skew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9" y="1444360"/>
            <a:ext cx="7448762" cy="429736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Distribution of Overpayments for Part A Providers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5852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Distribution of Overpayments for Part B Providers</a:t>
            </a:r>
            <a:endParaRPr lang="en-US" sz="3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9" y="1514475"/>
            <a:ext cx="7448762" cy="4297363"/>
          </a:xfrm>
        </p:spPr>
      </p:pic>
    </p:spTree>
    <p:extLst>
      <p:ext uri="{BB962C8B-B14F-4D97-AF65-F5344CB8AC3E}">
        <p14:creationId xmlns:p14="http://schemas.microsoft.com/office/powerpoint/2010/main" val="318330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154"/>
            <a:ext cx="8229600" cy="48370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Method: k-mode clustering analysis where  k = 5</a:t>
            </a:r>
          </a:p>
          <a:p>
            <a:pPr lvl="1"/>
            <a:r>
              <a:rPr lang="en-US" dirty="0" smtClean="0"/>
              <a:t>Similar to k-means, but best method for clustering categorical data</a:t>
            </a:r>
          </a:p>
          <a:p>
            <a:pPr lvl="1"/>
            <a:r>
              <a:rPr lang="en-US" dirty="0"/>
              <a:t>“The data given by </a:t>
            </a:r>
            <a:r>
              <a:rPr lang="en-US" dirty="0">
                <a:latin typeface="Courier" pitchFamily="49" charset="0"/>
              </a:rPr>
              <a:t>data</a:t>
            </a:r>
            <a:r>
              <a:rPr lang="en-US" dirty="0"/>
              <a:t> is clustered by the k-modes method (Huang, 1997) which aims to partition the objects into k groups such that the distance from objects to the assigned cluster modes is minimized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2 ways to impute NA values: impute with mode (most common category) or create third factor with NA values</a:t>
            </a:r>
          </a:p>
          <a:p>
            <a:pPr lvl="1"/>
            <a:r>
              <a:rPr lang="en-US" dirty="0" smtClean="0"/>
              <a:t>Chose to create third factor of “NA” for data, as many of my categories were binary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Analysis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3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6"/>
            <a:ext cx="8229600" cy="4783138"/>
          </a:xfrm>
        </p:spPr>
        <p:txBody>
          <a:bodyPr/>
          <a:lstStyle/>
          <a:p>
            <a:r>
              <a:rPr lang="en-US" dirty="0" smtClean="0"/>
              <a:t>Original dataset had over 30 columns, largely identifiers – dropped from dataset</a:t>
            </a:r>
          </a:p>
          <a:p>
            <a:r>
              <a:rPr lang="en-US" dirty="0" smtClean="0"/>
              <a:t>Converted </a:t>
            </a:r>
            <a:r>
              <a:rPr lang="en-US" dirty="0"/>
              <a:t>NPI to character instead of </a:t>
            </a:r>
            <a:r>
              <a:rPr lang="en-US" dirty="0" smtClean="0"/>
              <a:t>factor, as this is the data key/identifier</a:t>
            </a:r>
          </a:p>
          <a:p>
            <a:r>
              <a:rPr lang="en-US" dirty="0" smtClean="0"/>
              <a:t>Removed invalid NPIs </a:t>
            </a:r>
            <a:r>
              <a:rPr lang="en-US" dirty="0"/>
              <a:t>that do not have 10 digits, do not lead with 1, have dashes in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Convert numerical categories to factors (e.g., Claim Type = 0, 1, 2, 3, or 4)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7707"/>
      </p:ext>
    </p:extLst>
  </p:cSld>
  <p:clrMapOvr>
    <a:masterClrMapping/>
  </p:clrMapOvr>
</p:sld>
</file>

<file path=ppt/theme/theme1.xml><?xml version="1.0" encoding="utf-8"?>
<a:theme xmlns:a="http://schemas.openxmlformats.org/drawingml/2006/main" name="CMS_template">
  <a:themeElements>
    <a:clrScheme name="CMS">
      <a:dk1>
        <a:sysClr val="windowText" lastClr="000000"/>
      </a:dk1>
      <a:lt1>
        <a:sysClr val="window" lastClr="FFFFFF"/>
      </a:lt1>
      <a:dk2>
        <a:srgbClr val="1F497D"/>
      </a:dk2>
      <a:lt2>
        <a:srgbClr val="6B94C7"/>
      </a:lt2>
      <a:accent1>
        <a:srgbClr val="2F527D"/>
      </a:accent1>
      <a:accent2>
        <a:srgbClr val="FAD94C"/>
      </a:accent2>
      <a:accent3>
        <a:srgbClr val="C0C0C0"/>
      </a:accent3>
      <a:accent4>
        <a:srgbClr val="FDF699"/>
      </a:accent4>
      <a:accent5>
        <a:srgbClr val="72A3C4"/>
      </a:accent5>
      <a:accent6>
        <a:srgbClr val="5C5C5C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622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Constantia</vt:lpstr>
      <vt:lpstr>Courier</vt:lpstr>
      <vt:lpstr>CMS_template</vt:lpstr>
      <vt:lpstr>Cluster Analysis of Medicare Providers’ Fraud History</vt:lpstr>
      <vt:lpstr>Identifying ‘Risky’ Medicare Providers</vt:lpstr>
      <vt:lpstr>What is CoFraud?</vt:lpstr>
      <vt:lpstr>Additional Data</vt:lpstr>
      <vt:lpstr>Data Exploration</vt:lpstr>
      <vt:lpstr>Distribution of Overpayments for Part A Providers</vt:lpstr>
      <vt:lpstr>Distribution of Overpayments for Part B Providers</vt:lpstr>
      <vt:lpstr>Capstone Analysis Strategy</vt:lpstr>
      <vt:lpstr>Transformation of Data</vt:lpstr>
      <vt:lpstr>Transformation of Data (cont.)</vt:lpstr>
      <vt:lpstr>R methodology</vt:lpstr>
      <vt:lpstr>New Questions</vt:lpstr>
      <vt:lpstr>Plan of Action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CMS</dc:creator>
  <cp:lastModifiedBy>Nadya Soto</cp:lastModifiedBy>
  <cp:revision>449</cp:revision>
  <cp:lastPrinted>2012-04-18T14:42:39Z</cp:lastPrinted>
  <dcterms:created xsi:type="dcterms:W3CDTF">2012-02-10T20:51:24Z</dcterms:created>
  <dcterms:modified xsi:type="dcterms:W3CDTF">2018-07-30T15:18:36Z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-2055961945</vt:i4>
  </property>
  <property fmtid="{D5CDD505-2E9C-101B-9397-08002B2CF9AE}" pid="3" name="_NewReviewCycle">
    <vt:lpwstr/>
  </property>
  <property fmtid="{D5CDD505-2E9C-101B-9397-08002B2CF9AE}" pid="4" name="_EmailSubject">
    <vt:lpwstr>CMS PPT Template</vt:lpwstr>
  </property>
  <property fmtid="{D5CDD505-2E9C-101B-9397-08002B2CF9AE}" pid="5" name="_AuthorEmail">
    <vt:lpwstr>SANDRA.COHEN@cms.hhs.gov</vt:lpwstr>
  </property>
  <property fmtid="{D5CDD505-2E9C-101B-9397-08002B2CF9AE}" pid="6" name="_AuthorEmailDisplayName">
    <vt:lpwstr>Cohen, Sandra (CMS/OC)</vt:lpwstr>
  </property>
  <property fmtid="{D5CDD505-2E9C-101B-9397-08002B2CF9AE}" pid="7" name="_PreviousAdHocReviewCycleID">
    <vt:i4>1447235687</vt:i4>
  </property>
</Properties>
</file>