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5" r:id="rId6"/>
    <p:sldId id="266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ra\Downloads\Data%20Science\HHS%20Data%20Science%20Program\DSCoLab-Spring-2018-Cohort-Material\data\my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my_data!$B$1</c:f>
              <c:strCache>
                <c:ptCount val="1"/>
                <c:pt idx="0">
                  <c:v>Counts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8CC-4902-A3D3-65B80251673C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8CC-4902-A3D3-65B80251673C}"/>
              </c:ext>
            </c:extLst>
          </c:dPt>
          <c:dLbls>
            <c:dLbl>
              <c:idx val="0"/>
              <c:layout>
                <c:manualLayout>
                  <c:x val="-2.777777777777803E-3"/>
                  <c:y val="-4.698891805191059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8CC-4902-A3D3-65B80251673C}"/>
                </c:ext>
              </c:extLst>
            </c:dLbl>
            <c:dLbl>
              <c:idx val="1"/>
              <c:layout>
                <c:manualLayout>
                  <c:x val="-1.0185067526415994E-16"/>
                  <c:y val="9.189997083697828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8CC-4902-A3D3-65B8025167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my_data!$A$2:$A$4</c:f>
              <c:strCache>
                <c:ptCount val="3"/>
                <c:pt idx="0">
                  <c:v>Category A</c:v>
                </c:pt>
                <c:pt idx="1">
                  <c:v>Category B</c:v>
                </c:pt>
                <c:pt idx="2">
                  <c:v>Category C</c:v>
                </c:pt>
              </c:strCache>
            </c:strRef>
          </c:cat>
          <c:val>
            <c:numRef>
              <c:f>my_data!$B$2:$B$4</c:f>
              <c:numCache>
                <c:formatCode>General</c:formatCode>
                <c:ptCount val="3"/>
                <c:pt idx="0">
                  <c:v>386</c:v>
                </c:pt>
                <c:pt idx="1">
                  <c:v>482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CC-4902-A3D3-65B80251673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40514400"/>
        <c:axId val="440516368"/>
      </c:barChart>
      <c:catAx>
        <c:axId val="440514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516368"/>
        <c:crosses val="autoZero"/>
        <c:auto val="1"/>
        <c:lblAlgn val="ctr"/>
        <c:lblOffset val="100"/>
        <c:noMultiLvlLbl val="0"/>
      </c:catAx>
      <c:valAx>
        <c:axId val="44051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51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D887-641A-4308-9604-BAF262331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5A45D-2975-4B18-AE0C-28870D5A9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AC464-268D-4D3D-9821-C1220DCF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ADB44-735B-4BC9-B3C7-8E68C841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902FF-1C0C-46C7-8EF3-727BC7BD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2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540A-CCB8-476A-A6CC-8ED13033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96AB6-981A-459D-967D-B477F2288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BD7E8-A4AD-43C7-A4EF-B781625E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513DE-81DB-4C2A-B2EB-AEAAE136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9AEE7-7311-47BE-9CB0-7BC45C3C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9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F8D81-DA95-4D09-BA58-5EF4139F4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BF8DF-8F60-4F5E-B34A-A0CADE7B0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11908-74EF-4914-983C-7FB0DA53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5B062-3A44-40C8-B97C-727C5DC6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AEE0E-204B-4995-BDFA-DCAA928B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0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4124-40E1-4C8D-99E4-D6F341A4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A5A5B-CAE6-4338-89D9-DEB69E0B9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576AC-767F-49D0-A111-4F81CBE3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61D99-A25A-4926-8495-1076F2CF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C8C6F-96A0-4E88-A142-EC22121A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8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A364-DF7D-4717-B20F-8D554491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6FBDB-E44E-496F-AC40-9E1DECDF3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D7820-4968-4D4D-9183-4E3B5503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A21D6-B765-448B-AA51-629A358C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ED09-97EB-4A74-8FC4-949D7DCC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6E3B-B13D-41F7-BE3A-19A91A60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7FD6E-5656-4572-9D5D-111C72025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081A5-5086-4B97-9E2C-D193981E5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4DDD8-4752-448D-BFA1-CC76308A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2AACB-B847-4029-A4BB-A0A9F9F4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1031A-D2FE-4B19-8856-EA4CBB4D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0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8158-650C-4ED7-8DD4-2A14AEDD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126E5-11FC-4637-9A17-019A9FDC4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F4C4A-72E9-4DA7-9732-A206C7C49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3E651-C5F8-445B-BE34-B68CB03FC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F3830-6B7C-4695-BDFE-71E3EE5FD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DB5D3-11D5-478A-90AD-4CCC3D94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B7BDD-400A-4E96-B0A6-27C11468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54EE4-FEF4-4BC5-89F8-A02E54AC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1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058B-C4F4-430F-A6D0-6BE020EB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85D17-8C29-44C2-A050-7400F41C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97E2C-4660-46E6-A586-959845D6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4090A-4128-4EF7-B3BE-C657586B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4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07C99-3E5F-4C07-8946-8E53EE76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F751E-6B20-4485-9C00-AF43D4A4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B3E5-2467-4D8A-943A-CCA718F1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9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00AE-4D5B-47C7-A1AD-54492740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2F134-C303-42BA-BD7B-2F70F1747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BB205-E9C5-41F3-AAE5-9CDAC0561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AD368-512F-4689-80B3-7FF265F1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C15BF-2AE0-41E0-8DB2-C44F25D7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58656-80FB-4D8A-844D-0EE6EEEE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7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610D-8413-4610-B62A-4AD3EBB4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43343-8559-4C29-A1FC-93EF8A3BE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0B4B0-60DB-4D13-8F10-18029BAF8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665D1-58BD-4ABA-AEBA-DFC658B6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AF2D4-1D2E-485E-91D3-514F5FCF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653BE-1757-4BDE-A04E-EFBD3128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0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E14E6-FAD6-45FC-9496-A132AF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39A68-6BF5-4F9D-9F89-36EBDF2A1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CE9EB-7FB1-4E19-81A9-B7B5E118A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ACDE-D335-4EE4-9A5F-8CDFB4284FCF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E3EFE-7F2E-44CF-BDEE-2E52EF7C6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742EF-5AB2-43C2-8CFD-E600A6150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8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3B74-DA24-49EF-9660-86E1A1FE6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977306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High-Throughput Screening Assay and Animal-Based Assay Correlations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2A383-0E46-4C78-88E2-1A10C6B0F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890" y="4147323"/>
            <a:ext cx="9144000" cy="18927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Patra Volarath</a:t>
            </a:r>
          </a:p>
          <a:p>
            <a:r>
              <a:rPr lang="en-US"/>
              <a:t>Cheminformatics Scientist</a:t>
            </a:r>
            <a:endParaRPr lang="en-US" dirty="0"/>
          </a:p>
          <a:p>
            <a:r>
              <a:rPr lang="en-US" dirty="0"/>
              <a:t>Office of Food Additive Safety (OFAS) </a:t>
            </a:r>
          </a:p>
          <a:p>
            <a:r>
              <a:rPr lang="en-US" dirty="0"/>
              <a:t>Center for Food Safety and Applied Nutrition (CFSAN)</a:t>
            </a:r>
          </a:p>
          <a:p>
            <a:r>
              <a:rPr lang="en-US" dirty="0"/>
              <a:t>U.S. Food and Drug Administration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5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31D0-1D56-4C95-AAEF-1C91E017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95EEB-A544-42A3-A56A-44CEB644C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810" y="18595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Increased interest in using high-throughput screening (HTS) assays</a:t>
            </a:r>
          </a:p>
          <a:p>
            <a:pPr lvl="1"/>
            <a:r>
              <a:rPr lang="en-US" dirty="0"/>
              <a:t>Reduce the number of animals used in research</a:t>
            </a:r>
          </a:p>
          <a:p>
            <a:pPr lvl="1"/>
            <a:r>
              <a:rPr lang="en-US" dirty="0"/>
              <a:t>Reduce cost and time spend on performing experiments</a:t>
            </a:r>
          </a:p>
          <a:p>
            <a:pPr lvl="1"/>
            <a:r>
              <a:rPr lang="en-US" dirty="0"/>
              <a:t>Results:</a:t>
            </a:r>
          </a:p>
          <a:p>
            <a:pPr lvl="2"/>
            <a:r>
              <a:rPr lang="en-US" dirty="0"/>
              <a:t>Massive HTS data has been generated and used to build predictive models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Challenges in using existed models in OFAS:</a:t>
            </a:r>
          </a:p>
          <a:p>
            <a:pPr lvl="1"/>
            <a:r>
              <a:rPr lang="en-US" dirty="0"/>
              <a:t>OFAS performs pre-market safety evaluations of food ingredients</a:t>
            </a:r>
          </a:p>
          <a:p>
            <a:pPr lvl="2"/>
            <a:r>
              <a:rPr lang="en-US" dirty="0"/>
              <a:t>Submissions  on food ingredients with very little or no toxicity data</a:t>
            </a:r>
          </a:p>
          <a:p>
            <a:pPr lvl="1"/>
            <a:r>
              <a:rPr lang="en-US" dirty="0"/>
              <a:t>Existed models are well-performed, but cannot explain the relationships between the two assay types</a:t>
            </a:r>
          </a:p>
          <a:p>
            <a:pPr lvl="1"/>
            <a:r>
              <a:rPr lang="en-US" dirty="0"/>
              <a:t>“Black box” approaches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8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DDE9-42F1-458F-B809-5A7B8E1E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2745" cy="1325563"/>
          </a:xfrm>
        </p:spPr>
        <p:txBody>
          <a:bodyPr/>
          <a:lstStyle/>
          <a:p>
            <a:r>
              <a:rPr lang="en-US" dirty="0"/>
              <a:t>A Typical Chemical-Toxicity Prediction 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C39F3-391C-4D8C-9EFE-C9A054E79257}"/>
              </a:ext>
            </a:extLst>
          </p:cNvPr>
          <p:cNvSpPr txBox="1"/>
          <p:nvPr/>
        </p:nvSpPr>
        <p:spPr>
          <a:xfrm>
            <a:off x="1526099" y="3433145"/>
            <a:ext cx="1703664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HTS Assay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04EBD-909F-4163-939A-61AA3B40A9EE}"/>
              </a:ext>
            </a:extLst>
          </p:cNvPr>
          <p:cNvSpPr txBox="1"/>
          <p:nvPr/>
        </p:nvSpPr>
        <p:spPr>
          <a:xfrm>
            <a:off x="4005219" y="2853926"/>
            <a:ext cx="432976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Computer Generated Chemical Information (chemical features and properties)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A5F19-534D-4125-9378-B618CA5B2C40}"/>
              </a:ext>
            </a:extLst>
          </p:cNvPr>
          <p:cNvSpPr txBox="1"/>
          <p:nvPr/>
        </p:nvSpPr>
        <p:spPr>
          <a:xfrm>
            <a:off x="9044030" y="3433146"/>
            <a:ext cx="218183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Toxicity Observed in Animals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CD52BE-D059-4AF2-B334-707F9F07CAED}"/>
              </a:ext>
            </a:extLst>
          </p:cNvPr>
          <p:cNvCxnSpPr/>
          <p:nvPr/>
        </p:nvCxnSpPr>
        <p:spPr>
          <a:xfrm>
            <a:off x="3749879" y="3682767"/>
            <a:ext cx="48404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2623DC-A92A-4988-81D9-66B519E7C6FF}"/>
              </a:ext>
            </a:extLst>
          </p:cNvPr>
          <p:cNvSpPr txBox="1"/>
          <p:nvPr/>
        </p:nvSpPr>
        <p:spPr>
          <a:xfrm>
            <a:off x="5713252" y="3865278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69011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4EB365-2B88-48EE-AF00-8AE71BF1A98F}"/>
              </a:ext>
            </a:extLst>
          </p:cNvPr>
          <p:cNvSpPr/>
          <p:nvPr/>
        </p:nvSpPr>
        <p:spPr>
          <a:xfrm>
            <a:off x="361429" y="1290104"/>
            <a:ext cx="11648049" cy="19936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24485-D135-42FB-B4F2-E225EA54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30" y="9667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Modified 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21D857-F21F-4DC0-9121-7713E22ABF6E}"/>
              </a:ext>
            </a:extLst>
          </p:cNvPr>
          <p:cNvSpPr txBox="1"/>
          <p:nvPr/>
        </p:nvSpPr>
        <p:spPr>
          <a:xfrm>
            <a:off x="599822" y="2301921"/>
            <a:ext cx="1703664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HTS Assay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343D7-48DF-4728-B3EB-9F6CBCD1A877}"/>
              </a:ext>
            </a:extLst>
          </p:cNvPr>
          <p:cNvSpPr txBox="1"/>
          <p:nvPr/>
        </p:nvSpPr>
        <p:spPr>
          <a:xfrm>
            <a:off x="3766841" y="2308263"/>
            <a:ext cx="432976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Computer Generated Chemical Information (chemical features and properties)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A501A-7305-4949-82CB-EE5160D5A27D}"/>
              </a:ext>
            </a:extLst>
          </p:cNvPr>
          <p:cNvSpPr txBox="1"/>
          <p:nvPr/>
        </p:nvSpPr>
        <p:spPr>
          <a:xfrm>
            <a:off x="9535495" y="2322416"/>
            <a:ext cx="218183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Toxicity Observed in Animals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3EB444-9FE5-4C29-81B4-FE2AB5E3BF7C}"/>
              </a:ext>
            </a:extLst>
          </p:cNvPr>
          <p:cNvCxnSpPr/>
          <p:nvPr/>
        </p:nvCxnSpPr>
        <p:spPr>
          <a:xfrm>
            <a:off x="3562837" y="4639112"/>
            <a:ext cx="48404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BE587F-4ED6-4659-AE6B-94BFFA769DAC}"/>
              </a:ext>
            </a:extLst>
          </p:cNvPr>
          <p:cNvSpPr txBox="1"/>
          <p:nvPr/>
        </p:nvSpPr>
        <p:spPr>
          <a:xfrm>
            <a:off x="5450710" y="4783936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C2F62081-24D1-4847-8F6A-6CA612F61C83}"/>
              </a:ext>
            </a:extLst>
          </p:cNvPr>
          <p:cNvSpPr/>
          <p:nvPr/>
        </p:nvSpPr>
        <p:spPr>
          <a:xfrm>
            <a:off x="2529987" y="2541485"/>
            <a:ext cx="1029361" cy="212525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ECD5474-B5CC-4F63-8266-0B1F90603DA9}"/>
              </a:ext>
            </a:extLst>
          </p:cNvPr>
          <p:cNvSpPr/>
          <p:nvPr/>
        </p:nvSpPr>
        <p:spPr>
          <a:xfrm rot="5400000">
            <a:off x="5501137" y="3346568"/>
            <a:ext cx="803833" cy="3719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0EF4A8-9126-4C7C-B39F-8EF432D11109}"/>
              </a:ext>
            </a:extLst>
          </p:cNvPr>
          <p:cNvSpPr txBox="1"/>
          <p:nvPr/>
        </p:nvSpPr>
        <p:spPr>
          <a:xfrm>
            <a:off x="4932427" y="4078876"/>
            <a:ext cx="1883853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DFFB40-AB0D-4640-AA9E-8E49A1A95D95}"/>
              </a:ext>
            </a:extLst>
          </p:cNvPr>
          <p:cNvSpPr txBox="1"/>
          <p:nvPr/>
        </p:nvSpPr>
        <p:spPr>
          <a:xfrm>
            <a:off x="1444043" y="4322271"/>
            <a:ext cx="1703664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HTS Assay Results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92675C-AF7A-4504-ABA3-302F2D0A2C63}"/>
              </a:ext>
            </a:extLst>
          </p:cNvPr>
          <p:cNvSpPr txBox="1"/>
          <p:nvPr/>
        </p:nvSpPr>
        <p:spPr>
          <a:xfrm>
            <a:off x="8818415" y="4364661"/>
            <a:ext cx="218183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Toxicity Observed in Animals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4A9B9D-F37D-4B6F-8492-38C1005732CE}"/>
              </a:ext>
            </a:extLst>
          </p:cNvPr>
          <p:cNvSpPr txBox="1"/>
          <p:nvPr/>
        </p:nvSpPr>
        <p:spPr>
          <a:xfrm>
            <a:off x="6074855" y="3386336"/>
            <a:ext cx="298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selections/engineer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7E40C9-5D20-4BE9-9DD0-18F3F0A2EEC0}"/>
              </a:ext>
            </a:extLst>
          </p:cNvPr>
          <p:cNvSpPr txBox="1"/>
          <p:nvPr/>
        </p:nvSpPr>
        <p:spPr>
          <a:xfrm>
            <a:off x="3347208" y="5580907"/>
            <a:ext cx="5511567" cy="83099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Benefits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Explain features used in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Explain model’s applicability domains and limitations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351134C3-DD77-4508-B7A1-DFADE56EDC83}"/>
              </a:ext>
            </a:extLst>
          </p:cNvPr>
          <p:cNvSpPr/>
          <p:nvPr/>
        </p:nvSpPr>
        <p:spPr>
          <a:xfrm>
            <a:off x="8284007" y="2542883"/>
            <a:ext cx="1066231" cy="212525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A5055-ACFE-4EAB-B3D2-4DE467BC7C4C}"/>
              </a:ext>
            </a:extLst>
          </p:cNvPr>
          <p:cNvSpPr txBox="1"/>
          <p:nvPr/>
        </p:nvSpPr>
        <p:spPr>
          <a:xfrm>
            <a:off x="4850966" y="1537243"/>
            <a:ext cx="2447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F0000"/>
                </a:solidFill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208160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669716-84FA-4256-9154-3DCD1A375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219250"/>
              </p:ext>
            </p:extLst>
          </p:nvPr>
        </p:nvGraphicFramePr>
        <p:xfrm>
          <a:off x="838200" y="407156"/>
          <a:ext cx="10515600" cy="24942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15767">
                  <a:extLst>
                    <a:ext uri="{9D8B030D-6E8A-4147-A177-3AD203B41FA5}">
                      <a16:colId xmlns:a16="http://schemas.microsoft.com/office/drawing/2014/main" val="4179673608"/>
                    </a:ext>
                  </a:extLst>
                </a:gridCol>
                <a:gridCol w="1929468">
                  <a:extLst>
                    <a:ext uri="{9D8B030D-6E8A-4147-A177-3AD203B41FA5}">
                      <a16:colId xmlns:a16="http://schemas.microsoft.com/office/drawing/2014/main" val="1125184696"/>
                    </a:ext>
                  </a:extLst>
                </a:gridCol>
                <a:gridCol w="2441196">
                  <a:extLst>
                    <a:ext uri="{9D8B030D-6E8A-4147-A177-3AD203B41FA5}">
                      <a16:colId xmlns:a16="http://schemas.microsoft.com/office/drawing/2014/main" val="2625013362"/>
                    </a:ext>
                  </a:extLst>
                </a:gridCol>
                <a:gridCol w="2441197">
                  <a:extLst>
                    <a:ext uri="{9D8B030D-6E8A-4147-A177-3AD203B41FA5}">
                      <a16:colId xmlns:a16="http://schemas.microsoft.com/office/drawing/2014/main" val="3432769175"/>
                    </a:ext>
                  </a:extLst>
                </a:gridCol>
                <a:gridCol w="2687972">
                  <a:extLst>
                    <a:ext uri="{9D8B030D-6E8A-4147-A177-3AD203B41FA5}">
                      <a16:colId xmlns:a16="http://schemas.microsoft.com/office/drawing/2014/main" val="1873838905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Original Datasets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737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 EPA’s </a:t>
                      </a:r>
                      <a:r>
                        <a:rPr lang="en-US" dirty="0" err="1"/>
                        <a:t>ToxCast</a:t>
                      </a:r>
                      <a:r>
                        <a:rPr lang="en-US" dirty="0"/>
                        <a:t> Data (released 2015)</a:t>
                      </a:r>
                      <a:endParaRPr lang="en-US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 Generated Data</a:t>
                      </a:r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396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HTS Assay Results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Chemical Information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 Test Outcomes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Chemical Features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93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9976 chemicals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9011 chemicals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883 chemicals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9011 chemicals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24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1192 results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identifiers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1045 outcomes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729 features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1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Concentrations </a:t>
                      </a:r>
                    </a:p>
                    <a:p>
                      <a:pPr algn="ctr"/>
                      <a:r>
                        <a:rPr lang="en-US" dirty="0"/>
                        <a:t>( continuous)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81845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BEF77F1-7165-4101-9B7A-887C5F4B52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2559859"/>
              </p:ext>
            </p:extLst>
          </p:nvPr>
        </p:nvGraphicFramePr>
        <p:xfrm>
          <a:off x="838200" y="3094808"/>
          <a:ext cx="10515600" cy="235387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15767">
                  <a:extLst>
                    <a:ext uri="{9D8B030D-6E8A-4147-A177-3AD203B41FA5}">
                      <a16:colId xmlns:a16="http://schemas.microsoft.com/office/drawing/2014/main" val="4179673608"/>
                    </a:ext>
                  </a:extLst>
                </a:gridCol>
                <a:gridCol w="1929468">
                  <a:extLst>
                    <a:ext uri="{9D8B030D-6E8A-4147-A177-3AD203B41FA5}">
                      <a16:colId xmlns:a16="http://schemas.microsoft.com/office/drawing/2014/main" val="1125184696"/>
                    </a:ext>
                  </a:extLst>
                </a:gridCol>
                <a:gridCol w="2441196">
                  <a:extLst>
                    <a:ext uri="{9D8B030D-6E8A-4147-A177-3AD203B41FA5}">
                      <a16:colId xmlns:a16="http://schemas.microsoft.com/office/drawing/2014/main" val="2625013362"/>
                    </a:ext>
                  </a:extLst>
                </a:gridCol>
                <a:gridCol w="2441197">
                  <a:extLst>
                    <a:ext uri="{9D8B030D-6E8A-4147-A177-3AD203B41FA5}">
                      <a16:colId xmlns:a16="http://schemas.microsoft.com/office/drawing/2014/main" val="3432769175"/>
                    </a:ext>
                  </a:extLst>
                </a:gridCol>
                <a:gridCol w="2687972">
                  <a:extLst>
                    <a:ext uri="{9D8B030D-6E8A-4147-A177-3AD203B41FA5}">
                      <a16:colId xmlns:a16="http://schemas.microsoft.com/office/drawing/2014/main" val="1873838905"/>
                    </a:ext>
                  </a:extLst>
                </a:gridCol>
              </a:tblGrid>
              <a:tr h="499678">
                <a:tc row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Datasets (after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cleanup)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737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 EPA’s </a:t>
                      </a:r>
                      <a:r>
                        <a:rPr lang="en-US" dirty="0" err="1"/>
                        <a:t>ToxCast</a:t>
                      </a:r>
                      <a:r>
                        <a:rPr lang="en-US" dirty="0"/>
                        <a:t> Data (released 2015)</a:t>
                      </a:r>
                      <a:endParaRPr lang="en-US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 Generated Data</a:t>
                      </a:r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396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HTS Assay Results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Chemical Information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 Test Outcomes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Chemical Features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93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6576 chemicals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9011 chemicals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883 chemicals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9011 chemicals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24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985 results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identifiers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152 outcomes*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729 features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1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Binary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8184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2D1D42-4F19-4383-B56B-12C294CA0E84}"/>
              </a:ext>
            </a:extLst>
          </p:cNvPr>
          <p:cNvSpPr txBox="1"/>
          <p:nvPr/>
        </p:nvSpPr>
        <p:spPr>
          <a:xfrm>
            <a:off x="962697" y="5774580"/>
            <a:ext cx="10671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*</a:t>
            </a:r>
            <a:r>
              <a:rPr lang="en-US" sz="1600" baseline="30000" dirty="0"/>
              <a:t>$</a:t>
            </a:r>
            <a:r>
              <a:rPr lang="en-US" sz="1600" dirty="0">
                <a:solidFill>
                  <a:srgbClr val="FF0000"/>
                </a:solidFill>
              </a:rPr>
              <a:t>Chronic Rat Carcinogenicity endpoints = target variable (approach = supervised approach)</a:t>
            </a:r>
          </a:p>
          <a:p>
            <a:r>
              <a:rPr lang="en-US" sz="1600" baseline="30000" dirty="0"/>
              <a:t>$</a:t>
            </a:r>
            <a:r>
              <a:rPr lang="en-US" sz="1600" dirty="0"/>
              <a:t>The Delaney clause was a provision in the amendment which said that if a substance were found to cause cancer in man or animal, then it could not be used as a food additive.</a:t>
            </a:r>
          </a:p>
        </p:txBody>
      </p:sp>
    </p:spTree>
    <p:extLst>
      <p:ext uri="{BB962C8B-B14F-4D97-AF65-F5344CB8AC3E}">
        <p14:creationId xmlns:p14="http://schemas.microsoft.com/office/powerpoint/2010/main" val="97881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DBDF-E2E6-4143-95FC-B256EF9D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3" y="82350"/>
            <a:ext cx="1188719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Data Distribution:  Chronic Rat Carcinogenicity endpoints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FD4E1A-37CB-479E-B76E-25516503D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364945"/>
              </p:ext>
            </p:extLst>
          </p:nvPr>
        </p:nvGraphicFramePr>
        <p:xfrm>
          <a:off x="922608" y="1309603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7E9C8B-2571-488F-AA6B-8A2B95993EF2}"/>
              </a:ext>
            </a:extLst>
          </p:cNvPr>
          <p:cNvSpPr txBox="1"/>
          <p:nvPr/>
        </p:nvSpPr>
        <p:spPr>
          <a:xfrm>
            <a:off x="3263704" y="5880454"/>
            <a:ext cx="641486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Category A</a:t>
            </a:r>
            <a:r>
              <a:rPr lang="en-US" sz="1600" dirty="0"/>
              <a:t> = chemicals whose activities are undetermined (NA) in all assays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Category B </a:t>
            </a:r>
            <a:r>
              <a:rPr lang="en-US" sz="1600" dirty="0"/>
              <a:t>= chemicals that are active in at least one assay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Category C </a:t>
            </a:r>
            <a:r>
              <a:rPr lang="en-US" sz="1600" dirty="0"/>
              <a:t>= chemicals that are inactive in all assays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A89F0-CED9-454C-BE58-DB1D66AE4BDA}"/>
              </a:ext>
            </a:extLst>
          </p:cNvPr>
          <p:cNvSpPr txBox="1"/>
          <p:nvPr/>
        </p:nvSpPr>
        <p:spPr>
          <a:xfrm>
            <a:off x="8797771" y="1580225"/>
            <a:ext cx="22371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 chemicals = 883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5D2EC3-A2DB-4E9F-AE2B-67491033FB2A}"/>
              </a:ext>
            </a:extLst>
          </p:cNvPr>
          <p:cNvSpPr txBox="1"/>
          <p:nvPr/>
        </p:nvSpPr>
        <p:spPr>
          <a:xfrm rot="16200000">
            <a:off x="-537705" y="3220126"/>
            <a:ext cx="223717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 of Chemicals</a:t>
            </a:r>
          </a:p>
        </p:txBody>
      </p:sp>
    </p:spTree>
    <p:extLst>
      <p:ext uri="{BB962C8B-B14F-4D97-AF65-F5344CB8AC3E}">
        <p14:creationId xmlns:p14="http://schemas.microsoft.com/office/powerpoint/2010/main" val="62209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FDD6-16AF-4AB6-9982-4AA74277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80EB7D-38E0-4E45-A441-0DD15E356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306751"/>
              </p:ext>
            </p:extLst>
          </p:nvPr>
        </p:nvGraphicFramePr>
        <p:xfrm>
          <a:off x="1043711" y="1956955"/>
          <a:ext cx="944970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980">
                  <a:extLst>
                    <a:ext uri="{9D8B030D-6E8A-4147-A177-3AD203B41FA5}">
                      <a16:colId xmlns:a16="http://schemas.microsoft.com/office/drawing/2014/main" val="4174309303"/>
                    </a:ext>
                  </a:extLst>
                </a:gridCol>
                <a:gridCol w="499671">
                  <a:extLst>
                    <a:ext uri="{9D8B030D-6E8A-4147-A177-3AD203B41FA5}">
                      <a16:colId xmlns:a16="http://schemas.microsoft.com/office/drawing/2014/main" val="3180797198"/>
                    </a:ext>
                  </a:extLst>
                </a:gridCol>
                <a:gridCol w="628073">
                  <a:extLst>
                    <a:ext uri="{9D8B030D-6E8A-4147-A177-3AD203B41FA5}">
                      <a16:colId xmlns:a16="http://schemas.microsoft.com/office/drawing/2014/main" val="34091575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43224"/>
                    </a:ext>
                  </a:extLst>
                </a:gridCol>
                <a:gridCol w="618836">
                  <a:extLst>
                    <a:ext uri="{9D8B030D-6E8A-4147-A177-3AD203B41FA5}">
                      <a16:colId xmlns:a16="http://schemas.microsoft.com/office/drawing/2014/main" val="1320168423"/>
                    </a:ext>
                  </a:extLst>
                </a:gridCol>
                <a:gridCol w="525565">
                  <a:extLst>
                    <a:ext uri="{9D8B030D-6E8A-4147-A177-3AD203B41FA5}">
                      <a16:colId xmlns:a16="http://schemas.microsoft.com/office/drawing/2014/main" val="3480276111"/>
                    </a:ext>
                  </a:extLst>
                </a:gridCol>
                <a:gridCol w="684399">
                  <a:extLst>
                    <a:ext uri="{9D8B030D-6E8A-4147-A177-3AD203B41FA5}">
                      <a16:colId xmlns:a16="http://schemas.microsoft.com/office/drawing/2014/main" val="3297826189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824189719"/>
                    </a:ext>
                  </a:extLst>
                </a:gridCol>
                <a:gridCol w="646545">
                  <a:extLst>
                    <a:ext uri="{9D8B030D-6E8A-4147-A177-3AD203B41FA5}">
                      <a16:colId xmlns:a16="http://schemas.microsoft.com/office/drawing/2014/main" val="1846726902"/>
                    </a:ext>
                  </a:extLst>
                </a:gridCol>
                <a:gridCol w="683491">
                  <a:extLst>
                    <a:ext uri="{9D8B030D-6E8A-4147-A177-3AD203B41FA5}">
                      <a16:colId xmlns:a16="http://schemas.microsoft.com/office/drawing/2014/main" val="477804055"/>
                    </a:ext>
                  </a:extLst>
                </a:gridCol>
                <a:gridCol w="1089888">
                  <a:extLst>
                    <a:ext uri="{9D8B030D-6E8A-4147-A177-3AD203B41FA5}">
                      <a16:colId xmlns:a16="http://schemas.microsoft.com/office/drawing/2014/main" val="250739871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u="sng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July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August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511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67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Obtain datasets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00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Data cleanup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34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Data Visualization/analysis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86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Data modeling/analysis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67156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5640696-9560-4CA4-A0A1-D4F7563A3710}"/>
              </a:ext>
            </a:extLst>
          </p:cNvPr>
          <p:cNvSpPr/>
          <p:nvPr/>
        </p:nvSpPr>
        <p:spPr>
          <a:xfrm>
            <a:off x="5551055" y="2687782"/>
            <a:ext cx="286327" cy="3786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88973C-9272-4093-803A-3250D20FEFDF}"/>
              </a:ext>
            </a:extLst>
          </p:cNvPr>
          <p:cNvSpPr/>
          <p:nvPr/>
        </p:nvSpPr>
        <p:spPr>
          <a:xfrm>
            <a:off x="5837381" y="3066473"/>
            <a:ext cx="1365278" cy="3786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CF33F-EF1F-4B0B-A9BF-E22C9E04D749}"/>
              </a:ext>
            </a:extLst>
          </p:cNvPr>
          <p:cNvSpPr/>
          <p:nvPr/>
        </p:nvSpPr>
        <p:spPr>
          <a:xfrm>
            <a:off x="7202659" y="3445164"/>
            <a:ext cx="2135305" cy="3786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B6713-FD3C-477F-A30D-ED76E09D23D7}"/>
              </a:ext>
            </a:extLst>
          </p:cNvPr>
          <p:cNvSpPr/>
          <p:nvPr/>
        </p:nvSpPr>
        <p:spPr>
          <a:xfrm>
            <a:off x="9337965" y="3814619"/>
            <a:ext cx="1155449" cy="3786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4616A6-D7E9-4C9D-900C-33EBB44A6EEB}"/>
              </a:ext>
            </a:extLst>
          </p:cNvPr>
          <p:cNvCxnSpPr/>
          <p:nvPr/>
        </p:nvCxnSpPr>
        <p:spPr>
          <a:xfrm flipH="1">
            <a:off x="1145309" y="2327564"/>
            <a:ext cx="93481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63AD2D-7645-460A-BF38-AC263EF226C5}"/>
              </a:ext>
            </a:extLst>
          </p:cNvPr>
          <p:cNvCxnSpPr/>
          <p:nvPr/>
        </p:nvCxnSpPr>
        <p:spPr>
          <a:xfrm flipH="1">
            <a:off x="1140692" y="4197924"/>
            <a:ext cx="93481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1ECB0C-A788-4A57-8684-0E9CEEA08FC4}"/>
              </a:ext>
            </a:extLst>
          </p:cNvPr>
          <p:cNvCxnSpPr>
            <a:cxnSpLocks/>
          </p:cNvCxnSpPr>
          <p:nvPr/>
        </p:nvCxnSpPr>
        <p:spPr>
          <a:xfrm flipH="1">
            <a:off x="1156257" y="3066473"/>
            <a:ext cx="27541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75D765-5B98-4AB4-AA45-6766F70C5F74}"/>
              </a:ext>
            </a:extLst>
          </p:cNvPr>
          <p:cNvCxnSpPr>
            <a:cxnSpLocks/>
          </p:cNvCxnSpPr>
          <p:nvPr/>
        </p:nvCxnSpPr>
        <p:spPr>
          <a:xfrm flipH="1" flipV="1">
            <a:off x="1143258" y="3440406"/>
            <a:ext cx="2767143" cy="47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C0C4CF-3877-4F83-9598-4E23F73D86A8}"/>
              </a:ext>
            </a:extLst>
          </p:cNvPr>
          <p:cNvCxnSpPr>
            <a:cxnSpLocks/>
          </p:cNvCxnSpPr>
          <p:nvPr/>
        </p:nvCxnSpPr>
        <p:spPr>
          <a:xfrm flipH="1">
            <a:off x="1140910" y="3823855"/>
            <a:ext cx="2769491" cy="810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657D2E-99AA-4DC6-A65F-000A03164049}"/>
              </a:ext>
            </a:extLst>
          </p:cNvPr>
          <p:cNvSpPr/>
          <p:nvPr/>
        </p:nvSpPr>
        <p:spPr>
          <a:xfrm>
            <a:off x="6489577" y="3066473"/>
            <a:ext cx="713082" cy="3786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3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426</Words>
  <Application>Microsoft Office PowerPoint</Application>
  <PresentationFormat>Widescreen</PresentationFormat>
  <Paragraphs>109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High-Throughput Screening Assay and Animal-Based Assay Correlations</vt:lpstr>
      <vt:lpstr>Background</vt:lpstr>
      <vt:lpstr>A Typical Chemical-Toxicity Prediction Workflow</vt:lpstr>
      <vt:lpstr>Modified  Approach</vt:lpstr>
      <vt:lpstr>PowerPoint Presentation</vt:lpstr>
      <vt:lpstr>Data Distribution:  Chronic Rat Carcinogenicity endpoints</vt:lpstr>
      <vt:lpstr>Timeline: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HHS Data Science Capstone Project</dc:title>
  <dc:creator>Volarath, Patra</dc:creator>
  <cp:lastModifiedBy>Volarath, Patra</cp:lastModifiedBy>
  <cp:revision>119</cp:revision>
  <dcterms:created xsi:type="dcterms:W3CDTF">2018-06-26T16:21:36Z</dcterms:created>
  <dcterms:modified xsi:type="dcterms:W3CDTF">2018-06-28T13:40:06Z</dcterms:modified>
</cp:coreProperties>
</file>