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8" r:id="rId3"/>
    <p:sldId id="265" r:id="rId4"/>
    <p:sldId id="266" r:id="rId5"/>
    <p:sldId id="269" r:id="rId6"/>
    <p:sldId id="270" r:id="rId7"/>
    <p:sldId id="267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a\Downloads\Data%20Science\HHS%20Data%20Science%20Program\DSCoLab-Spring-2018-Cohort-Material\data\m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my_data!$B$1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1-08CC-4902-A3D3-65B80251673C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3-08CC-4902-A3D3-65B80251673C}"/>
              </c:ext>
            </c:extLst>
          </c:dPt>
          <c:dLbls>
            <c:dLbl>
              <c:idx val="0"/>
              <c:layout>
                <c:manualLayout>
                  <c:x val="-2.777777777777803E-3"/>
                  <c:y val="-4.6988918051910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CC-4902-A3D3-65B80251673C}"/>
                </c:ext>
              </c:extLst>
            </c:dLbl>
            <c:dLbl>
              <c:idx val="1"/>
              <c:layout>
                <c:manualLayout>
                  <c:x val="-1.0185067526415994E-16"/>
                  <c:y val="9.18999708369782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CC-4902-A3D3-65B80251673C}"/>
                </c:ext>
              </c:extLst>
            </c:dLbl>
            <c:dLbl>
              <c:idx val="2"/>
              <c:layout>
                <c:manualLayout>
                  <c:x val="-1.2077294685990338E-3"/>
                  <c:y val="-7.358541211921589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683574879227053E-2"/>
                      <c:h val="7.1594300419778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8CC-4902-A3D3-65B8025167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my_data!$A$2:$A$4</c:f>
              <c:strCache>
                <c:ptCount val="3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</c:strCache>
            </c:strRef>
          </c:cat>
          <c:val>
            <c:numRef>
              <c:f>my_data!$B$2:$B$4</c:f>
              <c:numCache>
                <c:formatCode>General</c:formatCode>
                <c:ptCount val="3"/>
                <c:pt idx="0">
                  <c:v>386</c:v>
                </c:pt>
                <c:pt idx="1">
                  <c:v>482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CC-4902-A3D3-65B8025167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0514400"/>
        <c:axId val="440516368"/>
      </c:barChart>
      <c:catAx>
        <c:axId val="44051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6368"/>
        <c:crosses val="autoZero"/>
        <c:auto val="1"/>
        <c:lblAlgn val="ctr"/>
        <c:lblOffset val="100"/>
        <c:noMultiLvlLbl val="0"/>
      </c:catAx>
      <c:valAx>
        <c:axId val="4405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1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4-8C56-4BB1-A349-FC8A59075764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3-8C56-4BB1-A349-FC8A59075764}"/>
              </c:ext>
            </c:extLst>
          </c:dPt>
          <c:cat>
            <c:strRef>
              <c:f>Sheet1!$A$2:$A$4</c:f>
              <c:strCache>
                <c:ptCount val="3"/>
                <c:pt idx="0">
                  <c:v>NA</c:v>
                </c:pt>
                <c:pt idx="1">
                  <c:v>Active</c:v>
                </c:pt>
                <c:pt idx="2">
                  <c:v>Inactive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346</c:v>
                </c:pt>
                <c:pt idx="1">
                  <c:v>523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6-4BB1-A349-FC8A59075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875920"/>
        <c:axId val="374873952"/>
      </c:barChart>
      <c:catAx>
        <c:axId val="37487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73952"/>
        <c:crosses val="autoZero"/>
        <c:auto val="1"/>
        <c:lblAlgn val="ctr"/>
        <c:lblOffset val="100"/>
        <c:noMultiLvlLbl val="0"/>
      </c:catAx>
      <c:valAx>
        <c:axId val="37487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7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FDF834-22C1-4F43-91E7-228A540D53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C82F3-31DD-49F3-9520-02A2CA7369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F978E-0AD8-4087-A593-BFAFA71E912E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FFC59-1BAB-4A73-A816-9A64DDE925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A8A42-418C-406E-B668-73F715C2F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7C24-9311-42EA-8CCA-9E2F1C1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887-641A-4308-9604-BAF26233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A45D-2975-4B18-AE0C-28870D5A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C464-268D-4D3D-9821-C1220DCF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DB44-735B-4BC9-B3C7-8E68C841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02FF-1C0C-46C7-8EF3-727BC7B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40A-CCB8-476A-A6CC-8ED1303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6AB6-981A-459D-967D-B477F228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D7E8-A4AD-43C7-A4EF-B781625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13DE-81DB-4C2A-B2EB-AEAAE136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AEE7-7311-47BE-9CB0-7BC45C3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F8D81-DA95-4D09-BA58-5EF4139F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BF8DF-8F60-4F5E-B34A-A0CADE7B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1908-74EF-4914-983C-7FB0DA5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B062-3A44-40C8-B97C-727C5DC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EE0E-204B-4995-BDFA-DCAA928B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4124-40E1-4C8D-99E4-D6F341A4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5A5B-CAE6-4338-89D9-DEB69E0B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6AC-767F-49D0-A111-4F81CBE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1D99-A25A-4926-8495-1076F2C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8C6F-96A0-4E88-A142-EC22121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A364-DF7D-4717-B20F-8D55449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FBDB-E44E-496F-AC40-9E1DECDF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7820-4968-4D4D-9183-4E3B550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21D6-B765-448B-AA51-629A358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ED09-97EB-4A74-8FC4-949D7DCC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6E3B-B13D-41F7-BE3A-19A91A60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FD6E-5656-4572-9D5D-111C72025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81A5-5086-4B97-9E2C-D193981E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DDD8-4752-448D-BFA1-CC76308A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AACB-B847-4029-A4BB-A0A9F9F4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1031A-D2FE-4B19-8856-EA4CBB4D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158-650C-4ED7-8DD4-2A14AEDD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26E5-11FC-4637-9A17-019A9FDC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4C4A-72E9-4DA7-9732-A206C7C4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E651-C5F8-445B-BE34-B68CB03F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F3830-6B7C-4695-BDFE-71E3EE5F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B5D3-11D5-478A-90AD-4CCC3D94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B7BDD-400A-4E96-B0A6-27C1146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4EE4-FEF4-4BC5-89F8-A02E54A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58B-C4F4-430F-A6D0-6BE020E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5D17-8C29-44C2-A050-7400F41C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97E2C-4660-46E6-A586-959845D6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090A-4128-4EF7-B3BE-C657586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C99-3E5F-4C07-8946-8E53EE7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F751E-6B20-4485-9C00-AF43D4A4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B3E5-2467-4D8A-943A-CCA718F1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0AE-4D5B-47C7-A1AD-5449274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F134-C303-42BA-BD7B-2F70F174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B205-E9C5-41F3-AAE5-9CDAC0561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D368-512F-4689-80B3-7FF265F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15BF-2AE0-41E0-8DB2-C44F25D7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8656-80FB-4D8A-844D-0EE6EEEE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610D-8413-4610-B62A-4AD3EBB4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3343-8559-4C29-A1FC-93EF8A3BE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B4B0-60DB-4D13-8F10-18029BAF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665D1-58BD-4ABA-AEBA-DFC658B6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F2D4-1D2E-485E-91D3-514F5FCF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653BE-1757-4BDE-A04E-EFBD312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14E6-FAD6-45FC-9496-A132AF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9A68-6BF5-4F9D-9F89-36EBDF2A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E9EB-7FB1-4E19-81A9-B7B5E118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ACDE-D335-4EE4-9A5F-8CDFB4284F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3EFE-7F2E-44CF-BDEE-2E52EF7C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42EF-5AB2-43C2-8CFD-E600A615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8ABE-5731-48C9-BC58-10AE9F76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3B74-DA24-49EF-9660-86E1A1FE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7730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High-Throughput Screening Assay and Animal-Based Assay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A383-0E46-4C78-88E2-1A10C6B0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890" y="4147323"/>
            <a:ext cx="9144000" cy="1892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Patra Volarath</a:t>
            </a:r>
          </a:p>
          <a:p>
            <a:r>
              <a:rPr lang="en-US"/>
              <a:t>Cheminformatics Scientist</a:t>
            </a:r>
            <a:endParaRPr lang="en-US" dirty="0"/>
          </a:p>
          <a:p>
            <a:r>
              <a:rPr lang="en-US" dirty="0"/>
              <a:t>Office of Food Additive Safety (OFAS) </a:t>
            </a:r>
          </a:p>
          <a:p>
            <a:r>
              <a:rPr lang="en-US" dirty="0"/>
              <a:t>Center for Food Safety and Applied Nutrition (CFSAN)</a:t>
            </a:r>
          </a:p>
          <a:p>
            <a:r>
              <a:rPr lang="en-US" dirty="0"/>
              <a:t>U.S. Food and Drug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E10A94-6F43-4F68-AA96-60DBE93A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59" y="3191653"/>
            <a:ext cx="8864704" cy="3429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BB9867-C687-4DF5-B18D-6C363C8126DF}"/>
              </a:ext>
            </a:extLst>
          </p:cNvPr>
          <p:cNvCxnSpPr/>
          <p:nvPr/>
        </p:nvCxnSpPr>
        <p:spPr>
          <a:xfrm>
            <a:off x="427839" y="3020037"/>
            <a:ext cx="1130835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6D208D-917E-4210-99FD-C0C2430F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81" y="237347"/>
            <a:ext cx="10508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69716-84FA-4256-9154-3DCD1A375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332604"/>
              </p:ext>
            </p:extLst>
          </p:nvPr>
        </p:nvGraphicFramePr>
        <p:xfrm>
          <a:off x="838200" y="407156"/>
          <a:ext cx="10515600" cy="23016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344509">
                <a:tc rowSpan="3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Original Datasets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445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EPA’s </a:t>
                      </a:r>
                      <a:r>
                        <a:rPr lang="en-US" sz="1600" dirty="0" err="1"/>
                        <a:t>ToxCast</a:t>
                      </a:r>
                      <a:r>
                        <a:rPr lang="en-US" sz="1600" dirty="0"/>
                        <a:t> Data (released 2015)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Computer Generated Data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445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HTS Assay Results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Chemical Information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Animal Test Outcomes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Chemical Features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44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44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1192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1045 outcomes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53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Concentrations </a:t>
                      </a:r>
                    </a:p>
                    <a:p>
                      <a:pPr algn="ctr"/>
                      <a:r>
                        <a:rPr lang="en-US" sz="1600" dirty="0"/>
                        <a:t>( continuous)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BEF77F1-7165-4101-9B7A-887C5F4B5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803593"/>
              </p:ext>
            </p:extLst>
          </p:nvPr>
        </p:nvGraphicFramePr>
        <p:xfrm>
          <a:off x="838200" y="2948308"/>
          <a:ext cx="10515600" cy="217736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767">
                  <a:extLst>
                    <a:ext uri="{9D8B030D-6E8A-4147-A177-3AD203B41FA5}">
                      <a16:colId xmlns:a16="http://schemas.microsoft.com/office/drawing/2014/main" val="4179673608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1125184696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625013362"/>
                    </a:ext>
                  </a:extLst>
                </a:gridCol>
                <a:gridCol w="2441197">
                  <a:extLst>
                    <a:ext uri="{9D8B030D-6E8A-4147-A177-3AD203B41FA5}">
                      <a16:colId xmlns:a16="http://schemas.microsoft.com/office/drawing/2014/main" val="3432769175"/>
                    </a:ext>
                  </a:extLst>
                </a:gridCol>
                <a:gridCol w="2687972">
                  <a:extLst>
                    <a:ext uri="{9D8B030D-6E8A-4147-A177-3AD203B41FA5}">
                      <a16:colId xmlns:a16="http://schemas.microsoft.com/office/drawing/2014/main" val="1873838905"/>
                    </a:ext>
                  </a:extLst>
                </a:gridCol>
              </a:tblGrid>
              <a:tr h="462208">
                <a:tc rowSpan="3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Datasets (after cleanup)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73708"/>
                  </a:ext>
                </a:extLst>
              </a:tr>
              <a:tr h="3430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 EPA’s </a:t>
                      </a:r>
                      <a:r>
                        <a:rPr lang="en-US" sz="1600" dirty="0" err="1"/>
                        <a:t>ToxCast</a:t>
                      </a:r>
                      <a:r>
                        <a:rPr lang="en-US" sz="1600" dirty="0"/>
                        <a:t> Data (released 2015)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Computer Generated Data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39629"/>
                  </a:ext>
                </a:extLst>
              </a:tr>
              <a:tr h="3430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HTS Assay Results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Chemical Information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Animal Test Outcomes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Chemical Features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31765"/>
                  </a:ext>
                </a:extLst>
              </a:tr>
              <a:tr h="3430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6576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883 chemicals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9011 chemicals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43092"/>
                  </a:ext>
                </a:extLst>
              </a:tr>
              <a:tr h="3430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Columns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985 results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identifiers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152 outcomes*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729 features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4733"/>
                  </a:ext>
                </a:extLst>
              </a:tr>
              <a:tr h="3430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Binary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Binary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818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D1D42-4F19-4383-B56B-12C294CA0E84}"/>
              </a:ext>
            </a:extLst>
          </p:cNvPr>
          <p:cNvSpPr txBox="1"/>
          <p:nvPr/>
        </p:nvSpPr>
        <p:spPr>
          <a:xfrm>
            <a:off x="838200" y="5281268"/>
            <a:ext cx="10671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baseline="30000" dirty="0"/>
              <a:t>$</a:t>
            </a:r>
            <a:r>
              <a:rPr lang="en-US" sz="1600" dirty="0">
                <a:solidFill>
                  <a:srgbClr val="FF0000"/>
                </a:solidFill>
              </a:rPr>
              <a:t>Chronic Rat Carcinogenicity endpoints = target variable (approach = supervised approach)</a:t>
            </a:r>
          </a:p>
          <a:p>
            <a:r>
              <a:rPr lang="en-US" sz="1600" b="1" u="sng" dirty="0"/>
              <a:t>Data Cleaning: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 Mapping across the datasets, converting continuous values to binary values (NA, 0 = inactivity, 1 = activity), selecting common chemicals across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new variable is created</a:t>
            </a:r>
          </a:p>
        </p:txBody>
      </p:sp>
    </p:spTree>
    <p:extLst>
      <p:ext uri="{BB962C8B-B14F-4D97-AF65-F5344CB8AC3E}">
        <p14:creationId xmlns:p14="http://schemas.microsoft.com/office/powerpoint/2010/main" val="97881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DBDF-E2E6-4143-95FC-B256EF9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3" y="82350"/>
            <a:ext cx="1188719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Distribution:  Chronic Rat Carcinogenicity endpoints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D4E1A-37CB-479E-B76E-25516503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277934"/>
              </p:ext>
            </p:extLst>
          </p:nvPr>
        </p:nvGraphicFramePr>
        <p:xfrm>
          <a:off x="922608" y="130960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7E9C8B-2571-488F-AA6B-8A2B95993EF2}"/>
              </a:ext>
            </a:extLst>
          </p:cNvPr>
          <p:cNvSpPr txBox="1"/>
          <p:nvPr/>
        </p:nvSpPr>
        <p:spPr>
          <a:xfrm>
            <a:off x="3263704" y="5880454"/>
            <a:ext cx="641486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Category A</a:t>
            </a:r>
            <a:r>
              <a:rPr lang="en-US" sz="1600" dirty="0"/>
              <a:t> = chemicals whose activities are undetermined (NA) in all assays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Category B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= chemicals that are </a:t>
            </a:r>
            <a:r>
              <a:rPr lang="en-US" sz="1600" b="1" i="1" dirty="0">
                <a:solidFill>
                  <a:schemeClr val="accent6"/>
                </a:solidFill>
              </a:rPr>
              <a:t>active</a:t>
            </a:r>
            <a:r>
              <a:rPr lang="en-US" sz="1600" dirty="0"/>
              <a:t> in at least one assay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Category C </a:t>
            </a:r>
            <a:r>
              <a:rPr lang="en-US" sz="1600" dirty="0"/>
              <a:t>= chemicals that are </a:t>
            </a:r>
            <a:r>
              <a:rPr lang="en-US" sz="1600" b="1" i="1" dirty="0">
                <a:solidFill>
                  <a:srgbClr val="FF0000"/>
                </a:solidFill>
              </a:rPr>
              <a:t>inactive</a:t>
            </a:r>
            <a:r>
              <a:rPr lang="en-US" sz="1600" dirty="0"/>
              <a:t> in all assays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89F0-CED9-454C-BE58-DB1D66AE4BDA}"/>
              </a:ext>
            </a:extLst>
          </p:cNvPr>
          <p:cNvSpPr txBox="1"/>
          <p:nvPr/>
        </p:nvSpPr>
        <p:spPr>
          <a:xfrm>
            <a:off x="8797771" y="1580225"/>
            <a:ext cx="2237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chemicals = 883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D2EC3-A2DB-4E9F-AE2B-67491033FB2A}"/>
              </a:ext>
            </a:extLst>
          </p:cNvPr>
          <p:cNvSpPr txBox="1"/>
          <p:nvPr/>
        </p:nvSpPr>
        <p:spPr>
          <a:xfrm rot="16200000">
            <a:off x="-537705" y="3220126"/>
            <a:ext cx="223717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Chemicals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FC283-7FB5-4627-A4E3-11E2039B248F}"/>
              </a:ext>
            </a:extLst>
          </p:cNvPr>
          <p:cNvSpPr txBox="1"/>
          <p:nvPr/>
        </p:nvSpPr>
        <p:spPr>
          <a:xfrm>
            <a:off x="7659149" y="2286205"/>
            <a:ext cx="3610243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Imbalanced Dataset!!!!</a:t>
            </a:r>
          </a:p>
        </p:txBody>
      </p:sp>
    </p:spTree>
    <p:extLst>
      <p:ext uri="{BB962C8B-B14F-4D97-AF65-F5344CB8AC3E}">
        <p14:creationId xmlns:p14="http://schemas.microsoft.com/office/powerpoint/2010/main" val="62209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AB67-7AA1-4968-B17C-F93B333E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79594"/>
            <a:ext cx="11777870" cy="1325563"/>
          </a:xfrm>
        </p:spPr>
        <p:txBody>
          <a:bodyPr/>
          <a:lstStyle/>
          <a:p>
            <a:r>
              <a:rPr lang="en-US" dirty="0"/>
              <a:t>Combining Mouse + Rat Carcinogenicity Endpoints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958702-7AB9-468E-A975-3477E2A5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4351338"/>
          </a:xfrm>
        </p:spPr>
        <p:txBody>
          <a:bodyPr/>
          <a:lstStyle/>
          <a:p>
            <a:r>
              <a:rPr lang="en-US" dirty="0"/>
              <a:t>Data types:  NA (not applicable), Active (1), Inactive (0)</a:t>
            </a:r>
          </a:p>
          <a:p>
            <a:r>
              <a:rPr lang="en-US" dirty="0"/>
              <a:t>Rules: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83CB68-5C75-416A-B3F7-0B3317591B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8069" y="3149382"/>
          <a:ext cx="8057322" cy="335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85774">
                  <a:extLst>
                    <a:ext uri="{9D8B030D-6E8A-4147-A177-3AD203B41FA5}">
                      <a16:colId xmlns:a16="http://schemas.microsoft.com/office/drawing/2014/main" val="1363442714"/>
                    </a:ext>
                  </a:extLst>
                </a:gridCol>
                <a:gridCol w="2685774">
                  <a:extLst>
                    <a:ext uri="{9D8B030D-6E8A-4147-A177-3AD203B41FA5}">
                      <a16:colId xmlns:a16="http://schemas.microsoft.com/office/drawing/2014/main" val="3180386423"/>
                    </a:ext>
                  </a:extLst>
                </a:gridCol>
                <a:gridCol w="2685774">
                  <a:extLst>
                    <a:ext uri="{9D8B030D-6E8A-4147-A177-3AD203B41FA5}">
                      <a16:colId xmlns:a16="http://schemas.microsoft.com/office/drawing/2014/main" val="1541058912"/>
                    </a:ext>
                  </a:extLst>
                </a:gridCol>
              </a:tblGrid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Final 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581916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18303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282977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370108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658090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610370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166829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570653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327567"/>
                  </a:ext>
                </a:extLst>
              </a:tr>
              <a:tr h="33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850C-B4E4-4F7B-9A99-19CEF412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Distribution:  Chronic Rat + Mouse Carcinogenicity Endpoints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CCD027-C253-4A40-AF4C-D977A8FE7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6552"/>
              </p:ext>
            </p:extLst>
          </p:nvPr>
        </p:nvGraphicFramePr>
        <p:xfrm>
          <a:off x="838200" y="2207491"/>
          <a:ext cx="10515600" cy="396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0F3146-456A-4933-B2CD-13B046DD83D9}"/>
              </a:ext>
            </a:extLst>
          </p:cNvPr>
          <p:cNvSpPr txBox="1"/>
          <p:nvPr/>
        </p:nvSpPr>
        <p:spPr>
          <a:xfrm>
            <a:off x="2733963" y="3429000"/>
            <a:ext cx="5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9AD67-3F2F-44AA-81DE-840ED2A3B23D}"/>
              </a:ext>
            </a:extLst>
          </p:cNvPr>
          <p:cNvSpPr txBox="1"/>
          <p:nvPr/>
        </p:nvSpPr>
        <p:spPr>
          <a:xfrm>
            <a:off x="9305634" y="5224398"/>
            <a:ext cx="5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E24D6-D0C5-41C2-AAEE-688FBD8D78F1}"/>
              </a:ext>
            </a:extLst>
          </p:cNvPr>
          <p:cNvSpPr txBox="1"/>
          <p:nvPr/>
        </p:nvSpPr>
        <p:spPr>
          <a:xfrm>
            <a:off x="5993266" y="2426436"/>
            <a:ext cx="5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998F-0472-469E-B6AB-169A8253F825}"/>
              </a:ext>
            </a:extLst>
          </p:cNvPr>
          <p:cNvSpPr txBox="1"/>
          <p:nvPr/>
        </p:nvSpPr>
        <p:spPr>
          <a:xfrm rot="16200000">
            <a:off x="-466376" y="3629883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Chemicals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CA24A-9FC0-4F23-A74D-D59B15071046}"/>
              </a:ext>
            </a:extLst>
          </p:cNvPr>
          <p:cNvSpPr txBox="1"/>
          <p:nvPr/>
        </p:nvSpPr>
        <p:spPr>
          <a:xfrm>
            <a:off x="7520180" y="3167390"/>
            <a:ext cx="3875714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Still Imbalance Dataset!!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469C2-5E63-4451-847C-174875A4E90C}"/>
              </a:ext>
            </a:extLst>
          </p:cNvPr>
          <p:cNvSpPr txBox="1"/>
          <p:nvPr/>
        </p:nvSpPr>
        <p:spPr>
          <a:xfrm>
            <a:off x="8554491" y="1970958"/>
            <a:ext cx="2237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chemicals = 883</a:t>
            </a:r>
          </a:p>
        </p:txBody>
      </p:sp>
    </p:spTree>
    <p:extLst>
      <p:ext uri="{BB962C8B-B14F-4D97-AF65-F5344CB8AC3E}">
        <p14:creationId xmlns:p14="http://schemas.microsoft.com/office/powerpoint/2010/main" val="318722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7599-33EA-4CC0-BF0C-B3BF138E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CFDD-3EB0-4AC7-A99F-140EB903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did your EDA &amp; problem inform your modeling approach? What new insights did you discover? What further modeling approaches do you wish to try? What new questions did this process uncover?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New insights/questions:  New approaches in slicing and dicing the data are needed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Model approach:  Classification methods</a:t>
            </a:r>
          </a:p>
          <a:p>
            <a:r>
              <a:rPr lang="en-US" dirty="0"/>
              <a:t>How can the directors/TAs be of assistance between now and Oct 11th? 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Evaluate/provide feedback on my approaches</a:t>
            </a:r>
          </a:p>
          <a:p>
            <a:r>
              <a:rPr lang="en-US" dirty="0"/>
              <a:t>What is your plan to get from now to Oct 11</a:t>
            </a:r>
            <a:r>
              <a:rPr lang="en-US" baseline="30000" dirty="0"/>
              <a:t>th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you hope your findings will inform your work?  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Gain a better understanding of these types of datasets and workflow development</a:t>
            </a:r>
          </a:p>
          <a:p>
            <a:pPr lvl="1"/>
            <a:r>
              <a:rPr lang="en-US" dirty="0"/>
              <a:t>What feedback have you received from your manager?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He agrees with my approach so far</a:t>
            </a:r>
          </a:p>
        </p:txBody>
      </p:sp>
    </p:spTree>
    <p:extLst>
      <p:ext uri="{BB962C8B-B14F-4D97-AF65-F5344CB8AC3E}">
        <p14:creationId xmlns:p14="http://schemas.microsoft.com/office/powerpoint/2010/main" val="139595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17607</TotalTime>
  <Words>452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High-Throughput Screening Assay and Animal-Based Assay Correlations</vt:lpstr>
      <vt:lpstr>PowerPoint Presentation</vt:lpstr>
      <vt:lpstr>PowerPoint Presentation</vt:lpstr>
      <vt:lpstr>Data Distribution:  Chronic Rat Carcinogenicity endpoints</vt:lpstr>
      <vt:lpstr>Combining Mouse + Rat Carcinogenicity Endpoints </vt:lpstr>
      <vt:lpstr>Data Distribution:  Chronic Rat + Mouse Carcinogenicity Endpoints</vt:lpstr>
      <vt:lpstr>New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HHS Data Science Capstone Project</dc:title>
  <dc:creator>Volarath, Patra</dc:creator>
  <cp:lastModifiedBy>Patra</cp:lastModifiedBy>
  <cp:revision>158</cp:revision>
  <cp:lastPrinted>2018-07-30T20:38:40Z</cp:lastPrinted>
  <dcterms:created xsi:type="dcterms:W3CDTF">2018-06-26T16:21:36Z</dcterms:created>
  <dcterms:modified xsi:type="dcterms:W3CDTF">2018-07-31T03:22:27Z</dcterms:modified>
</cp:coreProperties>
</file>