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a\Downloads\Data%20Science\HHS%20Data%20Science%20Program\DSCoLab-Spring-2018-Cohort-Material\data\m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my_data!$B$1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902-A3D3-65B80251673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CC-4902-A3D3-65B80251673C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-4.698891805191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CC-4902-A3D3-65B80251673C}"/>
                </c:ext>
              </c:extLst>
            </c:dLbl>
            <c:dLbl>
              <c:idx val="1"/>
              <c:layout>
                <c:manualLayout>
                  <c:x val="-1.0185067526415994E-16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CC-4902-A3D3-65B8025167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my_data!$A$2:$A$4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my_data!$B$2:$B$4</c:f>
              <c:numCache>
                <c:formatCode>General</c:formatCode>
                <c:ptCount val="3"/>
                <c:pt idx="0">
                  <c:v>386</c:v>
                </c:pt>
                <c:pt idx="1">
                  <c:v>482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C-4902-A3D3-65B8025167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514400"/>
        <c:axId val="440516368"/>
      </c:barChart>
      <c:catAx>
        <c:axId val="4405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6368"/>
        <c:crosses val="autoZero"/>
        <c:auto val="1"/>
        <c:lblAlgn val="ctr"/>
        <c:lblOffset val="100"/>
        <c:noMultiLvlLbl val="0"/>
      </c:catAx>
      <c:valAx>
        <c:axId val="4405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887-641A-4308-9604-BAF26233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A45D-2975-4B18-AE0C-28870D5A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C464-268D-4D3D-9821-C1220DCF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B44-735B-4BC9-B3C7-8E68C841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2FF-1C0C-46C7-8EF3-727BC7B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40A-CCB8-476A-A6CC-8ED1303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6AB6-981A-459D-967D-B477F22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D7E8-A4AD-43C7-A4EF-B781625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13DE-81DB-4C2A-B2EB-AEAAE13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EE7-7311-47BE-9CB0-7BC45C3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8D81-DA95-4D09-BA58-5EF4139F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F8DF-8F60-4F5E-B34A-A0CADE7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1908-74EF-4914-983C-7FB0DA5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B062-3A44-40C8-B97C-727C5DC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EE0E-204B-4995-BDFA-DCAA928B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124-40E1-4C8D-99E4-D6F341A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A5B-CAE6-4338-89D9-DEB69E0B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6AC-767F-49D0-A111-4F81CBE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D99-A25A-4926-8495-1076F2C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8C6F-96A0-4E88-A142-EC22121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364-DF7D-4717-B20F-8D55449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FBDB-E44E-496F-AC40-9E1DECDF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820-4968-4D4D-9183-4E3B550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21D6-B765-448B-AA51-629A358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D09-97EB-4A74-8FC4-949D7DC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E3B-B13D-41F7-BE3A-19A91A6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D6E-5656-4572-9D5D-111C7202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81A5-5086-4B97-9E2C-D193981E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DDD8-4752-448D-BFA1-CC76308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ACB-B847-4029-A4BB-A0A9F9F4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031A-D2FE-4B19-8856-EA4CBB4D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158-650C-4ED7-8DD4-2A14AED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26E5-11FC-4637-9A17-019A9FDC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C4A-72E9-4DA7-9732-A206C7C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E651-C5F8-445B-BE34-B68CB03F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3830-6B7C-4695-BDFE-71E3EE5F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B5D3-11D5-478A-90AD-4CCC3D9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7BDD-400A-4E96-B0A6-27C114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4EE4-FEF4-4BC5-89F8-A02E54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58B-C4F4-430F-A6D0-6BE020E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5D17-8C29-44C2-A050-7400F41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7E2C-4660-46E6-A586-959845D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090A-4128-4EF7-B3BE-C65758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C99-3E5F-4C07-8946-8E53EE7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751E-6B20-4485-9C00-AF43D4A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B3E5-2467-4D8A-943A-CCA718F1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0AE-4D5B-47C7-A1AD-5449274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F134-C303-42BA-BD7B-2F70F17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B205-E9C5-41F3-AAE5-9CDAC056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D368-512F-4689-80B3-7FF265F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15BF-2AE0-41E0-8DB2-C44F25D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656-80FB-4D8A-844D-0EE6EE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610D-8413-4610-B62A-4AD3EBB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3343-8559-4C29-A1FC-93EF8A3B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B4B0-60DB-4D13-8F10-18029BA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65D1-58BD-4ABA-AEBA-DFC658B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F2D4-1D2E-485E-91D3-514F5F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53BE-1757-4BDE-A04E-EFBD312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14E6-FAD6-45FC-9496-A132AF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9A68-6BF5-4F9D-9F89-36EBDF2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E9EB-7FB1-4E19-81A9-B7B5E118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3EFE-7F2E-44CF-BDEE-2E52EF7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42EF-5AB2-43C2-8CFD-E600A61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B74-DA24-49EF-9660-86E1A1FE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730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High-Throughput Screening Assay and Animal-Based Assay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A383-0E46-4C78-88E2-1A10C6B0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90" y="4147323"/>
            <a:ext cx="9144000" cy="18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Patra Volarath</a:t>
            </a:r>
          </a:p>
          <a:p>
            <a:r>
              <a:rPr lang="en-US"/>
              <a:t>Cheminformatics Scientist</a:t>
            </a:r>
            <a:endParaRPr lang="en-US" dirty="0"/>
          </a:p>
          <a:p>
            <a:r>
              <a:rPr lang="en-US" dirty="0"/>
              <a:t>Office of Food Additive Safety (OFAS) </a:t>
            </a:r>
          </a:p>
          <a:p>
            <a:r>
              <a:rPr lang="en-US" dirty="0"/>
              <a:t>Center for Food Safety and Applied Nutrition (CFSAN)</a:t>
            </a:r>
          </a:p>
          <a:p>
            <a:r>
              <a:rPr lang="en-US" dirty="0"/>
              <a:t>U.S. Food and Drug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1D0-1D56-4C95-AAEF-1C91E01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5EEB-A544-42A3-A56A-44CEB64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10" y="18595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interest in using high-throughput screening (HTS) assays</a:t>
            </a:r>
          </a:p>
          <a:p>
            <a:pPr lvl="1"/>
            <a:r>
              <a:rPr lang="en-US" dirty="0"/>
              <a:t>Reduce the number of animals used in research</a:t>
            </a:r>
          </a:p>
          <a:p>
            <a:pPr lvl="1"/>
            <a:r>
              <a:rPr lang="en-US" dirty="0"/>
              <a:t>Reduce cost and time spend on performing experiments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Massive HTS data has been generated and used to build predictive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Challenges in using existed models in OFAS:</a:t>
            </a:r>
          </a:p>
          <a:p>
            <a:pPr lvl="1"/>
            <a:r>
              <a:rPr lang="en-US" dirty="0"/>
              <a:t>OFAS performs pre-market safety evaluations of food ingredients</a:t>
            </a:r>
          </a:p>
          <a:p>
            <a:pPr lvl="2"/>
            <a:r>
              <a:rPr lang="en-US" dirty="0"/>
              <a:t>Submissions  on food ingredients with very little or no toxicity data</a:t>
            </a:r>
          </a:p>
          <a:p>
            <a:pPr lvl="1"/>
            <a:r>
              <a:rPr lang="en-US" dirty="0"/>
              <a:t>Existed models are well-performed, but cannot explain the relationships between the two assay types</a:t>
            </a:r>
          </a:p>
          <a:p>
            <a:pPr lvl="1"/>
            <a:r>
              <a:rPr lang="en-US" dirty="0"/>
              <a:t>“Black box” approaches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DE9-42F1-458F-B809-5A7B8E1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A Typical Chemical-Toxicity Prediction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C39F3-391C-4D8C-9EFE-C9A054E79257}"/>
              </a:ext>
            </a:extLst>
          </p:cNvPr>
          <p:cNvSpPr txBox="1"/>
          <p:nvPr/>
        </p:nvSpPr>
        <p:spPr>
          <a:xfrm>
            <a:off x="1526099" y="3433145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4EBD-909F-4163-939A-61AA3B40A9EE}"/>
              </a:ext>
            </a:extLst>
          </p:cNvPr>
          <p:cNvSpPr txBox="1"/>
          <p:nvPr/>
        </p:nvSpPr>
        <p:spPr>
          <a:xfrm>
            <a:off x="4005219" y="2853926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5F19-534D-4125-9378-B618CA5B2C40}"/>
              </a:ext>
            </a:extLst>
          </p:cNvPr>
          <p:cNvSpPr txBox="1"/>
          <p:nvPr/>
        </p:nvSpPr>
        <p:spPr>
          <a:xfrm>
            <a:off x="9044030" y="343314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D52BE-D059-4AF2-B334-707F9F07CAED}"/>
              </a:ext>
            </a:extLst>
          </p:cNvPr>
          <p:cNvCxnSpPr/>
          <p:nvPr/>
        </p:nvCxnSpPr>
        <p:spPr>
          <a:xfrm>
            <a:off x="3749879" y="3682767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623DC-A92A-4988-81D9-66B519E7C6FF}"/>
              </a:ext>
            </a:extLst>
          </p:cNvPr>
          <p:cNvSpPr txBox="1"/>
          <p:nvPr/>
        </p:nvSpPr>
        <p:spPr>
          <a:xfrm>
            <a:off x="5264459" y="3865278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6901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EB365-2B88-48EE-AF00-8AE71BF1A98F}"/>
              </a:ext>
            </a:extLst>
          </p:cNvPr>
          <p:cNvSpPr/>
          <p:nvPr/>
        </p:nvSpPr>
        <p:spPr>
          <a:xfrm>
            <a:off x="361429" y="1290104"/>
            <a:ext cx="11648049" cy="199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24485-D135-42FB-B4F2-E225EA54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966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Modified 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D857-F21F-4DC0-9121-7713E22ABF6E}"/>
              </a:ext>
            </a:extLst>
          </p:cNvPr>
          <p:cNvSpPr txBox="1"/>
          <p:nvPr/>
        </p:nvSpPr>
        <p:spPr>
          <a:xfrm>
            <a:off x="599822" y="230192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343D7-48DF-4728-B3EB-9F6CBCD1A877}"/>
              </a:ext>
            </a:extLst>
          </p:cNvPr>
          <p:cNvSpPr txBox="1"/>
          <p:nvPr/>
        </p:nvSpPr>
        <p:spPr>
          <a:xfrm>
            <a:off x="3766841" y="2308263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501A-7305-4949-82CB-EE5160D5A27D}"/>
              </a:ext>
            </a:extLst>
          </p:cNvPr>
          <p:cNvSpPr txBox="1"/>
          <p:nvPr/>
        </p:nvSpPr>
        <p:spPr>
          <a:xfrm>
            <a:off x="9535495" y="232241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EB444-9FE5-4C29-81B4-FE2AB5E3BF7C}"/>
              </a:ext>
            </a:extLst>
          </p:cNvPr>
          <p:cNvCxnSpPr/>
          <p:nvPr/>
        </p:nvCxnSpPr>
        <p:spPr>
          <a:xfrm>
            <a:off x="3562837" y="4639112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E587F-4ED6-4659-AE6B-94BFFA769DAC}"/>
              </a:ext>
            </a:extLst>
          </p:cNvPr>
          <p:cNvSpPr txBox="1"/>
          <p:nvPr/>
        </p:nvSpPr>
        <p:spPr>
          <a:xfrm>
            <a:off x="5149842" y="4783936"/>
            <a:ext cx="166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2F62081-24D1-4847-8F6A-6CA612F61C83}"/>
              </a:ext>
            </a:extLst>
          </p:cNvPr>
          <p:cNvSpPr/>
          <p:nvPr/>
        </p:nvSpPr>
        <p:spPr>
          <a:xfrm>
            <a:off x="2529987" y="2541485"/>
            <a:ext cx="102936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D5474-B5CC-4F63-8266-0B1F90603DA9}"/>
              </a:ext>
            </a:extLst>
          </p:cNvPr>
          <p:cNvSpPr/>
          <p:nvPr/>
        </p:nvSpPr>
        <p:spPr>
          <a:xfrm rot="5400000">
            <a:off x="5501137" y="3346568"/>
            <a:ext cx="803833" cy="3719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EF4A8-9126-4C7C-B39F-8EF432D11109}"/>
              </a:ext>
            </a:extLst>
          </p:cNvPr>
          <p:cNvSpPr txBox="1"/>
          <p:nvPr/>
        </p:nvSpPr>
        <p:spPr>
          <a:xfrm>
            <a:off x="4932427" y="4078876"/>
            <a:ext cx="188385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FFB40-AB0D-4640-AA9E-8E49A1A95D95}"/>
              </a:ext>
            </a:extLst>
          </p:cNvPr>
          <p:cNvSpPr txBox="1"/>
          <p:nvPr/>
        </p:nvSpPr>
        <p:spPr>
          <a:xfrm>
            <a:off x="1444043" y="432227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675C-AF7A-4504-ABA3-302F2D0A2C63}"/>
              </a:ext>
            </a:extLst>
          </p:cNvPr>
          <p:cNvSpPr txBox="1"/>
          <p:nvPr/>
        </p:nvSpPr>
        <p:spPr>
          <a:xfrm>
            <a:off x="8818415" y="4364661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A9B9D-F37D-4B6F-8492-38C1005732CE}"/>
              </a:ext>
            </a:extLst>
          </p:cNvPr>
          <p:cNvSpPr txBox="1"/>
          <p:nvPr/>
        </p:nvSpPr>
        <p:spPr>
          <a:xfrm>
            <a:off x="6074855" y="3386336"/>
            <a:ext cx="2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selections/engineer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E40C9-5D20-4BE9-9DD0-18F3F0A2EEC0}"/>
              </a:ext>
            </a:extLst>
          </p:cNvPr>
          <p:cNvSpPr txBox="1"/>
          <p:nvPr/>
        </p:nvSpPr>
        <p:spPr>
          <a:xfrm>
            <a:off x="3347208" y="5580907"/>
            <a:ext cx="5511567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Benefits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features used in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model’s applicability domains and limitations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51134C3-DD77-4508-B7A1-DFADE56EDC83}"/>
              </a:ext>
            </a:extLst>
          </p:cNvPr>
          <p:cNvSpPr/>
          <p:nvPr/>
        </p:nvSpPr>
        <p:spPr>
          <a:xfrm>
            <a:off x="8284007" y="2542883"/>
            <a:ext cx="106623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5055-ACFE-4EAB-B3D2-4DE467BC7C4C}"/>
              </a:ext>
            </a:extLst>
          </p:cNvPr>
          <p:cNvSpPr txBox="1"/>
          <p:nvPr/>
        </p:nvSpPr>
        <p:spPr>
          <a:xfrm>
            <a:off x="4850966" y="1537243"/>
            <a:ext cx="244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08160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69716-84FA-4256-9154-3DCD1A37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9250"/>
              </p:ext>
            </p:extLst>
          </p:nvPr>
        </p:nvGraphicFramePr>
        <p:xfrm>
          <a:off x="838200" y="407156"/>
          <a:ext cx="10515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Datasets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1192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1045 outcomes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Concentrations </a:t>
                      </a:r>
                    </a:p>
                    <a:p>
                      <a:pPr algn="ctr"/>
                      <a:r>
                        <a:rPr lang="en-US" dirty="0"/>
                        <a:t>( continuous)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F77F1-7165-4101-9B7A-887C5F4B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559859"/>
              </p:ext>
            </p:extLst>
          </p:nvPr>
        </p:nvGraphicFramePr>
        <p:xfrm>
          <a:off x="838200" y="3094808"/>
          <a:ext cx="10515600" cy="23538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499678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Datasets (after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cleanup)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985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 outcomes*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D1D42-4F19-4383-B56B-12C294CA0E84}"/>
              </a:ext>
            </a:extLst>
          </p:cNvPr>
          <p:cNvSpPr txBox="1"/>
          <p:nvPr/>
        </p:nvSpPr>
        <p:spPr>
          <a:xfrm>
            <a:off x="962697" y="5774580"/>
            <a:ext cx="106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aseline="30000" dirty="0"/>
              <a:t>$</a:t>
            </a:r>
            <a:r>
              <a:rPr lang="en-US" sz="1600" dirty="0">
                <a:solidFill>
                  <a:srgbClr val="FF0000"/>
                </a:solidFill>
              </a:rPr>
              <a:t>Chronic Rat Carcinogenicity endpoints = target variable (approach = supervised approach)</a:t>
            </a:r>
          </a:p>
          <a:p>
            <a:r>
              <a:rPr lang="en-US" sz="1600" baseline="30000" dirty="0"/>
              <a:t>$</a:t>
            </a:r>
            <a:r>
              <a:rPr lang="en-US" sz="1600" dirty="0"/>
              <a:t>The Delaney clause was a provision in the amendment which said that if a substance were found to cause cancer in man or animal, then it could not be used as a food additive.</a:t>
            </a:r>
          </a:p>
        </p:txBody>
      </p:sp>
    </p:spTree>
    <p:extLst>
      <p:ext uri="{BB962C8B-B14F-4D97-AF65-F5344CB8AC3E}">
        <p14:creationId xmlns:p14="http://schemas.microsoft.com/office/powerpoint/2010/main" val="978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BDF-E2E6-4143-95FC-B256EF9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3" y="82350"/>
            <a:ext cx="118871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Distribution:  Chronic Rat Carcinogenicity endpoints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D4E1A-37CB-479E-B76E-25516503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64945"/>
              </p:ext>
            </p:extLst>
          </p:nvPr>
        </p:nvGraphicFramePr>
        <p:xfrm>
          <a:off x="922608" y="13096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E9C8B-2571-488F-AA6B-8A2B95993EF2}"/>
              </a:ext>
            </a:extLst>
          </p:cNvPr>
          <p:cNvSpPr txBox="1"/>
          <p:nvPr/>
        </p:nvSpPr>
        <p:spPr>
          <a:xfrm>
            <a:off x="3263704" y="5880454"/>
            <a:ext cx="64148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Category A</a:t>
            </a:r>
            <a:r>
              <a:rPr lang="en-US" sz="1600" dirty="0"/>
              <a:t> = chemicals whose activities are undetermined (NA) in all assays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Category B </a:t>
            </a:r>
            <a:r>
              <a:rPr lang="en-US" sz="1600" dirty="0"/>
              <a:t>= chemicals that are active in at least one assay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Category C </a:t>
            </a:r>
            <a:r>
              <a:rPr lang="en-US" sz="1600" dirty="0"/>
              <a:t>= chemicals that are inactive in all assays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89F0-CED9-454C-BE58-DB1D66AE4BDA}"/>
              </a:ext>
            </a:extLst>
          </p:cNvPr>
          <p:cNvSpPr txBox="1"/>
          <p:nvPr/>
        </p:nvSpPr>
        <p:spPr>
          <a:xfrm>
            <a:off x="8797771" y="1580225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D2EC3-A2DB-4E9F-AE2B-67491033FB2A}"/>
              </a:ext>
            </a:extLst>
          </p:cNvPr>
          <p:cNvSpPr txBox="1"/>
          <p:nvPr/>
        </p:nvSpPr>
        <p:spPr>
          <a:xfrm rot="16200000">
            <a:off x="-537705" y="3220126"/>
            <a:ext cx="2237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DD6-16AF-4AB6-9982-4AA74277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Timeline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0EB7D-38E0-4E45-A441-0DD15E35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829"/>
              </p:ext>
            </p:extLst>
          </p:nvPr>
        </p:nvGraphicFramePr>
        <p:xfrm>
          <a:off x="670850" y="1992467"/>
          <a:ext cx="94497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980">
                  <a:extLst>
                    <a:ext uri="{9D8B030D-6E8A-4147-A177-3AD203B41FA5}">
                      <a16:colId xmlns:a16="http://schemas.microsoft.com/office/drawing/2014/main" val="4174309303"/>
                    </a:ext>
                  </a:extLst>
                </a:gridCol>
                <a:gridCol w="499672">
                  <a:extLst>
                    <a:ext uri="{9D8B030D-6E8A-4147-A177-3AD203B41FA5}">
                      <a16:colId xmlns:a16="http://schemas.microsoft.com/office/drawing/2014/main" val="3180797198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4091575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43224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1320168423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3480276111"/>
                    </a:ext>
                  </a:extLst>
                </a:gridCol>
                <a:gridCol w="684399">
                  <a:extLst>
                    <a:ext uri="{9D8B030D-6E8A-4147-A177-3AD203B41FA5}">
                      <a16:colId xmlns:a16="http://schemas.microsoft.com/office/drawing/2014/main" val="32978261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824189719"/>
                    </a:ext>
                  </a:extLst>
                </a:gridCol>
                <a:gridCol w="646544">
                  <a:extLst>
                    <a:ext uri="{9D8B030D-6E8A-4147-A177-3AD203B41FA5}">
                      <a16:colId xmlns:a16="http://schemas.microsoft.com/office/drawing/2014/main" val="1846726902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477804055"/>
                    </a:ext>
                  </a:extLst>
                </a:gridCol>
                <a:gridCol w="1089888">
                  <a:extLst>
                    <a:ext uri="{9D8B030D-6E8A-4147-A177-3AD203B41FA5}">
                      <a16:colId xmlns:a16="http://schemas.microsoft.com/office/drawing/2014/main" val="25073987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51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7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3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Visualization/analysis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modeling/analysis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671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640696-9560-4CA4-A0A1-D4F7563A3710}"/>
              </a:ext>
            </a:extLst>
          </p:cNvPr>
          <p:cNvSpPr/>
          <p:nvPr/>
        </p:nvSpPr>
        <p:spPr>
          <a:xfrm>
            <a:off x="5178194" y="2723294"/>
            <a:ext cx="286327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8973C-9272-4093-803A-3250D20FEFDF}"/>
              </a:ext>
            </a:extLst>
          </p:cNvPr>
          <p:cNvSpPr/>
          <p:nvPr/>
        </p:nvSpPr>
        <p:spPr>
          <a:xfrm>
            <a:off x="5464520" y="3101985"/>
            <a:ext cx="1365278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CF33F-EF1F-4B0B-A9BF-E22C9E04D749}"/>
              </a:ext>
            </a:extLst>
          </p:cNvPr>
          <p:cNvSpPr/>
          <p:nvPr/>
        </p:nvSpPr>
        <p:spPr>
          <a:xfrm>
            <a:off x="6829798" y="3480676"/>
            <a:ext cx="4356067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6713-FD3C-477F-A30D-ED76E09D23D7}"/>
              </a:ext>
            </a:extLst>
          </p:cNvPr>
          <p:cNvSpPr/>
          <p:nvPr/>
        </p:nvSpPr>
        <p:spPr>
          <a:xfrm>
            <a:off x="8965104" y="3850131"/>
            <a:ext cx="2220761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616A6-D7E9-4C9D-900C-33EBB44A6EEB}"/>
              </a:ext>
            </a:extLst>
          </p:cNvPr>
          <p:cNvCxnSpPr>
            <a:cxnSpLocks/>
          </p:cNvCxnSpPr>
          <p:nvPr/>
        </p:nvCxnSpPr>
        <p:spPr>
          <a:xfrm flipH="1">
            <a:off x="772449" y="2363076"/>
            <a:ext cx="10413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3AD2D-7645-460A-BF38-AC263EF226C5}"/>
              </a:ext>
            </a:extLst>
          </p:cNvPr>
          <p:cNvCxnSpPr>
            <a:cxnSpLocks/>
          </p:cNvCxnSpPr>
          <p:nvPr/>
        </p:nvCxnSpPr>
        <p:spPr>
          <a:xfrm flipH="1">
            <a:off x="767832" y="4233436"/>
            <a:ext cx="10418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ECB0C-A788-4A57-8684-0E9CEEA08FC4}"/>
              </a:ext>
            </a:extLst>
          </p:cNvPr>
          <p:cNvCxnSpPr>
            <a:cxnSpLocks/>
          </p:cNvCxnSpPr>
          <p:nvPr/>
        </p:nvCxnSpPr>
        <p:spPr>
          <a:xfrm flipH="1">
            <a:off x="783396" y="3101985"/>
            <a:ext cx="2754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5D765-5B98-4AB4-AA45-6766F70C5F74}"/>
              </a:ext>
            </a:extLst>
          </p:cNvPr>
          <p:cNvCxnSpPr>
            <a:cxnSpLocks/>
          </p:cNvCxnSpPr>
          <p:nvPr/>
        </p:nvCxnSpPr>
        <p:spPr>
          <a:xfrm flipH="1" flipV="1">
            <a:off x="770397" y="3475918"/>
            <a:ext cx="2767143" cy="47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C0C4CF-3877-4F83-9598-4E23F73D86A8}"/>
              </a:ext>
            </a:extLst>
          </p:cNvPr>
          <p:cNvCxnSpPr>
            <a:cxnSpLocks/>
          </p:cNvCxnSpPr>
          <p:nvPr/>
        </p:nvCxnSpPr>
        <p:spPr>
          <a:xfrm flipH="1">
            <a:off x="768049" y="3859367"/>
            <a:ext cx="2769491" cy="8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657D2E-99AA-4DC6-A65F-000A03164049}"/>
              </a:ext>
            </a:extLst>
          </p:cNvPr>
          <p:cNvSpPr/>
          <p:nvPr/>
        </p:nvSpPr>
        <p:spPr>
          <a:xfrm>
            <a:off x="6116716" y="3101985"/>
            <a:ext cx="713082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67BFF-E5C3-47D0-8B37-35334EC0CE21}"/>
              </a:ext>
            </a:extLst>
          </p:cNvPr>
          <p:cNvSpPr txBox="1"/>
          <p:nvPr/>
        </p:nvSpPr>
        <p:spPr>
          <a:xfrm>
            <a:off x="10120544" y="1978579"/>
            <a:ext cx="1065322" cy="370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going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D7535-BA55-4EA3-B7E0-7F3BA60918A1}"/>
              </a:ext>
            </a:extLst>
          </p:cNvPr>
          <p:cNvCxnSpPr/>
          <p:nvPr/>
        </p:nvCxnSpPr>
        <p:spPr>
          <a:xfrm>
            <a:off x="10120544" y="1992467"/>
            <a:ext cx="0" cy="22363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9FBBD-92C0-4ED8-8272-3FC52DA316DF}"/>
              </a:ext>
            </a:extLst>
          </p:cNvPr>
          <p:cNvSpPr txBox="1"/>
          <p:nvPr/>
        </p:nvSpPr>
        <p:spPr>
          <a:xfrm>
            <a:off x="8367204" y="4900474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applying the approach to food ingredients in the internal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C2417-950C-4637-9538-8797539EA7DC}"/>
              </a:ext>
            </a:extLst>
          </p:cNvPr>
          <p:cNvCxnSpPr/>
          <p:nvPr/>
        </p:nvCxnSpPr>
        <p:spPr>
          <a:xfrm flipV="1">
            <a:off x="10120544" y="4350058"/>
            <a:ext cx="0" cy="47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441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High-Throughput Screening Assay and Animal-Based Assay Correlations</vt:lpstr>
      <vt:lpstr>Background</vt:lpstr>
      <vt:lpstr>A Typical Chemical-Toxicity Prediction Workflow</vt:lpstr>
      <vt:lpstr>Modified  Approach</vt:lpstr>
      <vt:lpstr>PowerPoint Presentation</vt:lpstr>
      <vt:lpstr>Data Distribution:  Chronic Rat Carcinogenicity endpoints</vt:lpstr>
      <vt:lpstr>Timeline: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Data Science Capstone Project</dc:title>
  <dc:creator>Volarath, Patra</dc:creator>
  <cp:lastModifiedBy>Volarath, Patra</cp:lastModifiedBy>
  <cp:revision>127</cp:revision>
  <dcterms:created xsi:type="dcterms:W3CDTF">2018-06-26T16:21:36Z</dcterms:created>
  <dcterms:modified xsi:type="dcterms:W3CDTF">2018-06-28T15:28:18Z</dcterms:modified>
</cp:coreProperties>
</file>