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5"/>
  </p:sldMasterIdLst>
  <p:notesMasterIdLst>
    <p:notesMasterId r:id="rId13"/>
  </p:notesMasterIdLst>
  <p:sldIdLst>
    <p:sldId id="352" r:id="rId6"/>
    <p:sldId id="360" r:id="rId7"/>
    <p:sldId id="355" r:id="rId8"/>
    <p:sldId id="363" r:id="rId9"/>
    <p:sldId id="364" r:id="rId10"/>
    <p:sldId id="366" r:id="rId11"/>
    <p:sldId id="359" r:id="rId12"/>
  </p:sldIdLst>
  <p:sldSz cx="9144000" cy="6858000" type="screen4x3"/>
  <p:notesSz cx="7010400" cy="92964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0" userDrawn="1">
          <p15:clr>
            <a:srgbClr val="A4A3A4"/>
          </p15:clr>
        </p15:guide>
        <p15:guide id="4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ttinger, Alexandra (HRSA)" initials="HA(" lastIdx="1" clrIdx="0">
    <p:extLst>
      <p:ext uri="{19B8F6BF-5375-455C-9EA6-DF929625EA0E}">
        <p15:presenceInfo xmlns:p15="http://schemas.microsoft.com/office/powerpoint/2012/main" userId="S-1-5-21-1575576018-681398725-1848903544-50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D7B"/>
    <a:srgbClr val="D0E1F4"/>
    <a:srgbClr val="DEAD3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90299" autoAdjust="0"/>
  </p:normalViewPr>
  <p:slideViewPr>
    <p:cSldViewPr>
      <p:cViewPr varScale="1">
        <p:scale>
          <a:sx n="104" d="100"/>
          <a:sy n="104" d="100"/>
        </p:scale>
        <p:origin x="1446" y="102"/>
      </p:cViewPr>
      <p:guideLst>
        <p:guide orient="horz" pos="2160"/>
        <p:guide pos="2880"/>
        <p:guide orient="horz" pos="240"/>
        <p:guide pos="624"/>
      </p:guideLst>
    </p:cSldViewPr>
  </p:slideViewPr>
  <p:outlineViewPr>
    <p:cViewPr>
      <p:scale>
        <a:sx n="33" d="100"/>
        <a:sy n="33" d="100"/>
      </p:scale>
      <p:origin x="0" y="-305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792"/>
    </p:cViewPr>
  </p:sorterViewPr>
  <p:notesViewPr>
    <p:cSldViewPr>
      <p:cViewPr varScale="1">
        <p:scale>
          <a:sx n="81" d="100"/>
          <a:sy n="81" d="100"/>
        </p:scale>
        <p:origin x="2022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64A3378-E4C6-4D2F-8DF1-23C8EAE7B34A}" type="datetimeFigureOut">
              <a:rPr lang="en-US" smtClean="0"/>
              <a:t>7/30/2018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AA11B83-7453-4C63-9F24-B8D95A5E70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11B83-7453-4C63-9F24-B8D95A5E70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2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11B83-7453-4C63-9F24-B8D95A5E70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2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11B83-7453-4C63-9F24-B8D95A5E70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7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6074"/>
            <a:ext cx="7391400" cy="1371601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F4D7B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2475"/>
            <a:ext cx="73914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8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4054475"/>
            <a:ext cx="7391400" cy="365125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endParaRPr lang="en-CA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0" y="5729289"/>
            <a:ext cx="896112" cy="900111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543800" y="6206735"/>
            <a:ext cx="1481328" cy="411480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64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057400" cy="365125"/>
          </a:xfrm>
          <a:prstGeom prst="rect">
            <a:avLst/>
          </a:prstGeom>
        </p:spPr>
        <p:txBody>
          <a:bodyPr/>
          <a:lstStyle/>
          <a:p>
            <a:fld id="{F9ECA865-404D-4A57-9AC1-FD3038CC10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3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057400" cy="365125"/>
          </a:xfrm>
          <a:prstGeom prst="rect">
            <a:avLst/>
          </a:prstGeom>
        </p:spPr>
        <p:txBody>
          <a:bodyPr/>
          <a:lstStyle/>
          <a:p>
            <a:fld id="{F9ECA865-404D-4A57-9AC1-FD3038CC10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2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057400" cy="365125"/>
          </a:xfrm>
          <a:prstGeom prst="rect">
            <a:avLst/>
          </a:prstGeom>
        </p:spPr>
        <p:txBody>
          <a:bodyPr/>
          <a:lstStyle/>
          <a:p>
            <a:fld id="{F9ECA865-404D-4A57-9AC1-FD3038CC10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52400"/>
            <a:ext cx="78867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0F4D7B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8711"/>
            <a:ext cx="7886700" cy="336708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8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7886700" cy="7620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3689690"/>
            <a:ext cx="6934200" cy="0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7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057400" cy="365125"/>
          </a:xfrm>
          <a:prstGeom prst="rect">
            <a:avLst/>
          </a:prstGeom>
        </p:spPr>
        <p:txBody>
          <a:bodyPr/>
          <a:lstStyle/>
          <a:p>
            <a:fld id="{F9ECA865-404D-4A57-9AC1-FD3038CC10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553200"/>
            <a:ext cx="2057400" cy="365125"/>
          </a:xfrm>
          <a:prstGeom prst="rect">
            <a:avLst/>
          </a:prstGeom>
        </p:spPr>
        <p:txBody>
          <a:bodyPr/>
          <a:lstStyle/>
          <a:p>
            <a:fld id="{F9ECA865-404D-4A57-9AC1-FD3038CC10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8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057400" cy="365125"/>
          </a:xfrm>
          <a:prstGeom prst="rect">
            <a:avLst/>
          </a:prstGeom>
        </p:spPr>
        <p:txBody>
          <a:bodyPr/>
          <a:lstStyle/>
          <a:p>
            <a:fld id="{F9ECA865-404D-4A57-9AC1-FD3038CC10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569075"/>
            <a:ext cx="2057400" cy="365125"/>
          </a:xfrm>
          <a:prstGeom prst="rect">
            <a:avLst/>
          </a:prstGeom>
        </p:spPr>
        <p:txBody>
          <a:bodyPr/>
          <a:lstStyle/>
          <a:p>
            <a:fld id="{F9ECA865-404D-4A57-9AC1-FD3038CC100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6553200"/>
            <a:ext cx="6565392" cy="0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F4D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350" y="6168673"/>
            <a:ext cx="1480701" cy="407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9289"/>
            <a:ext cx="900111" cy="900111"/>
          </a:xfrm>
          <a:prstGeom prst="rect">
            <a:avLst/>
          </a:prstGeom>
        </p:spPr>
      </p:pic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50651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83691"/>
            <a:ext cx="7886700" cy="3367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72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rgbClr val="0F4D7B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b="1" kern="1200">
          <a:solidFill>
            <a:srgbClr val="0F4D7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llage of pictures showing various aspects of the Health Workforce:&#10;A rural clinic in a panormaic view with a majestic mountain in the back, a health worker with new parents who are adoringly looking at their new born, a smiling nurse, 2 health workers sitting at a table, laughing with a book open on the table in front of them, and a dentist showing a little girl how to use the toothbrush on a stuffed dinosaur toy.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/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45186" y="1613184"/>
            <a:ext cx="8679942" cy="2425415"/>
          </a:xfrm>
        </p:spPr>
        <p:txBody>
          <a:bodyPr>
            <a:normAutofit/>
          </a:bodyPr>
          <a:lstStyle/>
          <a:p>
            <a:r>
              <a:rPr lang="en-CA" sz="2400" dirty="0"/>
              <a:t>HHS CoLab Capstone </a:t>
            </a:r>
            <a:r>
              <a:rPr lang="en-CA" sz="2400" dirty="0" smtClean="0"/>
              <a:t>Presentation</a:t>
            </a:r>
            <a:br>
              <a:rPr lang="en-CA" sz="2400" dirty="0" smtClean="0"/>
            </a:b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3200" dirty="0" smtClean="0"/>
              <a:t>HRSA’s CHGME Participants:   Where are they?  </a:t>
            </a:r>
            <a:r>
              <a:rPr lang="en-CA" sz="3200" dirty="0"/>
              <a:t/>
            </a:r>
            <a:br>
              <a:rPr lang="en-CA" sz="3200" dirty="0"/>
            </a:br>
            <a:r>
              <a:rPr lang="en-CA" sz="2800" dirty="0"/>
              <a:t/>
            </a:r>
            <a:br>
              <a:rPr lang="en-CA" sz="2800" dirty="0"/>
            </a:br>
            <a:endParaRPr lang="en-CA" sz="2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001486" y="3823949"/>
            <a:ext cx="7391400" cy="1736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July 31, 2018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Robin Streeter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National Center for Health Workforce Analysis (NCHWA)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Bureau of Health Workforce (BHW)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Health Resources and Services Administration (HRSA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3" name="Picture Placeholder 12" descr="Logo of the U.S. Department of Health &amp; Human Services. 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" r="265"/>
          <a:stretch>
            <a:fillRect/>
          </a:stretch>
        </p:blipFill>
        <p:spPr/>
      </p:pic>
      <p:pic>
        <p:nvPicPr>
          <p:cNvPr id="14" name="Picture Placeholder 13" descr="Logo of the Health Resources and Services Administration (HRSA) Health Workforce. 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" r="339"/>
          <a:stretch>
            <a:fillRect/>
          </a:stretch>
        </p:blipFill>
        <p:spPr>
          <a:xfrm>
            <a:off x="7543800" y="6172200"/>
            <a:ext cx="1481328" cy="411480"/>
          </a:xfrm>
        </p:spPr>
      </p:pic>
    </p:spTree>
    <p:extLst>
      <p:ext uri="{BB962C8B-B14F-4D97-AF65-F5344CB8AC3E}">
        <p14:creationId xmlns:p14="http://schemas.microsoft.com/office/powerpoint/2010/main" val="4712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HHS CoLab Capstone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28711"/>
            <a:ext cx="8379401" cy="5272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Motivation:  HRSA leadership seeks insight into whether HRSA-funded trainees practice in areas of geographic, economic, or medical vulnerability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Objective:  Pilot a set of tools to examine the “where”</a:t>
            </a:r>
          </a:p>
          <a:p>
            <a:pPr lvl="1"/>
            <a:r>
              <a:rPr lang="en-US" dirty="0" smtClean="0"/>
              <a:t>Children’s Hospitals Graduate Medical Education (CHGME) program</a:t>
            </a:r>
          </a:p>
          <a:p>
            <a:pPr lvl="1"/>
            <a:r>
              <a:rPr lang="en-US" dirty="0" smtClean="0"/>
              <a:t>CHGME funding supports pediatric residencies</a:t>
            </a:r>
          </a:p>
          <a:p>
            <a:pPr marL="0" indent="0">
              <a:buNone/>
            </a:pPr>
            <a:r>
              <a:rPr lang="en-US" dirty="0" smtClean="0"/>
              <a:t>Capstone questions:</a:t>
            </a:r>
          </a:p>
          <a:p>
            <a:r>
              <a:rPr lang="en-US" dirty="0" smtClean="0"/>
              <a:t>In what counties are AY 2016-2017 CHGME participants practicing?</a:t>
            </a:r>
          </a:p>
          <a:p>
            <a:r>
              <a:rPr lang="en-US" dirty="0" smtClean="0"/>
              <a:t>What are the characteristics of populations in these counties?</a:t>
            </a:r>
          </a:p>
          <a:p>
            <a:pPr lvl="1"/>
            <a:r>
              <a:rPr lang="en-US" dirty="0" smtClean="0"/>
              <a:t>Socio-economic characteristics</a:t>
            </a:r>
          </a:p>
          <a:p>
            <a:pPr lvl="1"/>
            <a:r>
              <a:rPr lang="en-US" dirty="0" smtClean="0"/>
              <a:t>Provider-to-population ratios</a:t>
            </a:r>
          </a:p>
          <a:p>
            <a:pPr lvl="1"/>
            <a:r>
              <a:rPr lang="en-US" dirty="0" smtClean="0"/>
              <a:t>HRSA designated shortage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28711"/>
            <a:ext cx="8379401" cy="4814889"/>
          </a:xfrm>
        </p:spPr>
        <p:txBody>
          <a:bodyPr>
            <a:normAutofit/>
          </a:bodyPr>
          <a:lstStyle/>
          <a:p>
            <a:r>
              <a:rPr lang="en-US" dirty="0" smtClean="0"/>
              <a:t>HRSA:  National Provider Identifiers (NPIs) for CHGME participants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 </a:t>
            </a:r>
            <a:r>
              <a:rPr lang="en-US" dirty="0" smtClean="0"/>
              <a:t>= 12,280 (Academic Year 2016 – 2017; approx. 85 </a:t>
            </a:r>
            <a:r>
              <a:rPr lang="en-US" dirty="0" smtClean="0"/>
              <a:t>percent </a:t>
            </a:r>
            <a:r>
              <a:rPr lang="en-US" dirty="0" smtClean="0"/>
              <a:t>complete)</a:t>
            </a:r>
          </a:p>
          <a:p>
            <a:r>
              <a:rPr lang="en-US" dirty="0" smtClean="0"/>
              <a:t>CMS:  Provider practice locations from National Plan and Provider Enumeration System (NPPES) 		[publicly available]</a:t>
            </a:r>
          </a:p>
          <a:p>
            <a:pPr lvl="1"/>
            <a:r>
              <a:rPr lang="en-US" dirty="0" smtClean="0"/>
              <a:t>Provider level data (June 2018)</a:t>
            </a:r>
            <a:endParaRPr lang="en-US" dirty="0" smtClean="0"/>
          </a:p>
          <a:p>
            <a:r>
              <a:rPr lang="en-US" dirty="0" smtClean="0"/>
              <a:t>HRSA:  Area </a:t>
            </a:r>
            <a:r>
              <a:rPr lang="en-US" dirty="0"/>
              <a:t>Health Resources </a:t>
            </a:r>
            <a:r>
              <a:rPr lang="en-US" dirty="0" smtClean="0"/>
              <a:t>Files (AHRF)	[publicly available]</a:t>
            </a:r>
          </a:p>
          <a:p>
            <a:pPr lvl="1"/>
            <a:r>
              <a:rPr lang="en-US" dirty="0" smtClean="0"/>
              <a:t>County level </a:t>
            </a:r>
            <a:r>
              <a:rPr lang="en-US" dirty="0"/>
              <a:t>d</a:t>
            </a:r>
            <a:r>
              <a:rPr lang="en-US" dirty="0" smtClean="0"/>
              <a:t>ata (2015)</a:t>
            </a:r>
          </a:p>
          <a:p>
            <a:pPr lvl="2"/>
            <a:r>
              <a:rPr lang="en-US" dirty="0" smtClean="0"/>
              <a:t>Number of pediatricians, total population, population demographics</a:t>
            </a:r>
          </a:p>
          <a:p>
            <a:pPr lvl="2"/>
            <a:r>
              <a:rPr lang="en-US" dirty="0" smtClean="0"/>
              <a:t>Create indicators of </a:t>
            </a:r>
            <a:r>
              <a:rPr lang="en-US" dirty="0" smtClean="0"/>
              <a:t>health </a:t>
            </a:r>
            <a:r>
              <a:rPr lang="en-US" dirty="0" smtClean="0"/>
              <a:t>care vulnerability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 smtClean="0"/>
              <a:t>Additional data </a:t>
            </a:r>
            <a:r>
              <a:rPr lang="en-US" i="1" dirty="0"/>
              <a:t>s</a:t>
            </a:r>
            <a:r>
              <a:rPr lang="en-US" i="1" dirty="0" smtClean="0"/>
              <a:t>ets (Fall 2018)</a:t>
            </a:r>
          </a:p>
          <a:p>
            <a:pPr lvl="1"/>
            <a:r>
              <a:rPr lang="en-US" i="1" dirty="0" smtClean="0"/>
              <a:t>American Medical Association:  Physician Master File</a:t>
            </a:r>
          </a:p>
          <a:p>
            <a:pPr lvl="1"/>
            <a:r>
              <a:rPr lang="en-US" i="1" dirty="0" smtClean="0"/>
              <a:t>IQVIA:  OneKey (</a:t>
            </a:r>
            <a:r>
              <a:rPr lang="en-US" i="1" dirty="0"/>
              <a:t>c</a:t>
            </a:r>
            <a:r>
              <a:rPr lang="en-US" i="1" dirty="0" smtClean="0"/>
              <a:t>ommercial dataset with health provider information)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351775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0" y="4953000"/>
            <a:ext cx="3124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86 percent of counties are whole county or partial county primary care </a:t>
            </a:r>
            <a:r>
              <a:rPr lang="en-US" b="1" dirty="0" smtClean="0"/>
              <a:t>HPSAs</a:t>
            </a:r>
            <a:br>
              <a:rPr lang="en-US" b="1" dirty="0" smtClean="0"/>
            </a:br>
            <a:r>
              <a:rPr lang="en-US" sz="1400" b="1" dirty="0" smtClean="0"/>
              <a:t>Not shown:  Alaska, Hawaii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2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351775" cy="6126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0" y="4953000"/>
            <a:ext cx="3124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CHGME participants practice in 519 US counties, including Alaska and Hawaii </a:t>
            </a:r>
            <a:r>
              <a:rPr lang="en-US" sz="1400" b="1" dirty="0" smtClean="0"/>
              <a:t>(not shown)</a:t>
            </a:r>
          </a:p>
          <a:p>
            <a:r>
              <a:rPr lang="en-US" sz="1400" b="1" dirty="0" smtClean="0"/>
              <a:t>Total US </a:t>
            </a:r>
            <a:r>
              <a:rPr lang="en-US" sz="1400" b="1" dirty="0" smtClean="0"/>
              <a:t>counties</a:t>
            </a:r>
            <a:r>
              <a:rPr lang="en-US" sz="1400" b="1" dirty="0" smtClean="0"/>
              <a:t>:  3,142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92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findings </a:t>
            </a:r>
            <a:r>
              <a:rPr lang="en-US" sz="2400" dirty="0" smtClean="0"/>
              <a:t>(519 </a:t>
            </a:r>
            <a:r>
              <a:rPr lang="en-US" sz="2400" dirty="0" smtClean="0"/>
              <a:t>CHGME practice counties)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81283"/>
              </p:ext>
            </p:extLst>
          </p:nvPr>
        </p:nvGraphicFramePr>
        <p:xfrm>
          <a:off x="285865" y="1097280"/>
          <a:ext cx="8412480" cy="3931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59880">
                  <a:extLst>
                    <a:ext uri="{9D8B030D-6E8A-4147-A177-3AD203B41FA5}">
                      <a16:colId xmlns:a16="http://schemas.microsoft.com/office/drawing/2014/main" val="12336121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32096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Vulnerability</a:t>
                      </a:r>
                      <a:r>
                        <a:rPr lang="en-US" baseline="0" dirty="0" smtClean="0"/>
                        <a:t> Characteristic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CHGME</a:t>
                      </a:r>
                      <a:r>
                        <a:rPr lang="en-US" baseline="0" dirty="0" smtClean="0"/>
                        <a:t> Practice </a:t>
                      </a:r>
                      <a:r>
                        <a:rPr lang="en-US" baseline="0" dirty="0" smtClean="0"/>
                        <a:t>Counties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5628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</a:t>
                      </a:r>
                      <a:r>
                        <a:rPr lang="en-US" dirty="0" smtClean="0"/>
                        <a:t>household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income &lt; national household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341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Low employment indicator (</a:t>
                      </a:r>
                      <a:r>
                        <a:rPr lang="en-US" dirty="0" smtClean="0"/>
                        <a:t>ERS; &lt;</a:t>
                      </a:r>
                      <a:r>
                        <a:rPr lang="en-US" baseline="0" dirty="0" smtClean="0"/>
                        <a:t> 65 % adults employed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0907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SNAP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enrollment &gt; national county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Low education indicator (</a:t>
                      </a:r>
                      <a:r>
                        <a:rPr lang="en-US" dirty="0" smtClean="0"/>
                        <a:t>ERS; &gt; 20 % adults lack high school diploma)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401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Rurality (</a:t>
                      </a:r>
                      <a:r>
                        <a:rPr lang="en-US" dirty="0" smtClean="0"/>
                        <a:t>ERS</a:t>
                      </a:r>
                      <a:r>
                        <a:rPr lang="en-US" baseline="0" dirty="0" smtClean="0"/>
                        <a:t>; RUCA </a:t>
                      </a:r>
                      <a:r>
                        <a:rPr lang="en-US" baseline="0" dirty="0" smtClean="0"/>
                        <a:t>code = 7, 8, </a:t>
                      </a:r>
                      <a:r>
                        <a:rPr lang="en-US" baseline="0" dirty="0" smtClean="0"/>
                        <a:t>9; small town or rural area)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981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Diversity (majority minority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counties; percent white &lt; 50 %)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157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 </a:t>
                      </a:r>
                      <a:r>
                        <a:rPr lang="en-US" dirty="0" smtClean="0"/>
                        <a:t>HPSA (whole</a:t>
                      </a:r>
                      <a:r>
                        <a:rPr lang="en-US" baseline="0" dirty="0" smtClean="0"/>
                        <a:t> or partial county)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45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Pediatricians:Medicaid</a:t>
                      </a:r>
                      <a:r>
                        <a:rPr lang="en-US" baseline="0" dirty="0" smtClean="0"/>
                        <a:t>-eligible </a:t>
                      </a:r>
                      <a:r>
                        <a:rPr lang="en-US" baseline="0" dirty="0" smtClean="0"/>
                        <a:t>children &lt; national county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525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One or more vulnerability</a:t>
                      </a:r>
                      <a:r>
                        <a:rPr lang="en-US" b="1" baseline="0" dirty="0" smtClean="0"/>
                        <a:t> characteristic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93 %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4061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382000" y="6629400"/>
            <a:ext cx="609600" cy="365125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sz="1200" dirty="0" smtClean="0">
                <a:solidFill>
                  <a:prstClr val="white"/>
                </a:solidFill>
              </a:rPr>
              <a:t>         </a:t>
            </a:r>
            <a:fld id="{F9ECA865-404D-4A57-9AC1-FD3038CC100D}" type="slidenum">
              <a:rPr lang="en-US" sz="1200" b="1" smtClean="0">
                <a:solidFill>
                  <a:prstClr val="white"/>
                </a:solidFill>
              </a:rPr>
              <a:pPr algn="just"/>
              <a:t>6</a:t>
            </a:fld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984284"/>
            <a:ext cx="76962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Curse of dimensionality: </a:t>
            </a:r>
            <a:r>
              <a:rPr lang="en-US" sz="1300" dirty="0" smtClean="0"/>
              <a:t>Indicators </a:t>
            </a:r>
            <a:r>
              <a:rPr lang="en-US" sz="1300" dirty="0" smtClean="0"/>
              <a:t>reflect </a:t>
            </a:r>
            <a:r>
              <a:rPr lang="en-US" sz="1300" dirty="0" smtClean="0"/>
              <a:t>inter-related </a:t>
            </a:r>
            <a:r>
              <a:rPr lang="en-US" sz="1300" dirty="0" smtClean="0"/>
              <a:t>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Fix:  Deeper dives with new coLab tools </a:t>
            </a:r>
            <a:r>
              <a:rPr lang="en-US" sz="1300" dirty="0" smtClean="0">
                <a:sym typeface="Wingdings" panose="05000000000000000000" pitchFamily="2" charset="2"/>
              </a:rPr>
              <a:t> </a:t>
            </a:r>
            <a:endParaRPr lang="en-US" sz="13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NPI data: Limited collection by </a:t>
            </a:r>
            <a:r>
              <a:rPr lang="en-US" sz="1300" dirty="0" smtClean="0"/>
              <a:t>HRSA; quality </a:t>
            </a:r>
            <a:r>
              <a:rPr lang="en-US" sz="1300" dirty="0" smtClean="0"/>
              <a:t>of reporting to NPPES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Fix:  </a:t>
            </a:r>
            <a:r>
              <a:rPr lang="en-US" sz="1300" dirty="0" smtClean="0"/>
              <a:t>HRSA’s </a:t>
            </a:r>
            <a:r>
              <a:rPr lang="en-US" sz="1300" dirty="0" smtClean="0"/>
              <a:t>data collection is improving; link to other data sources to augment NPPES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Geocoding:  Incorrect or missing zip </a:t>
            </a:r>
            <a:r>
              <a:rPr lang="en-US" sz="1300" dirty="0" smtClean="0"/>
              <a:t>codes; non-unique geographies; appropriate </a:t>
            </a:r>
            <a:r>
              <a:rPr lang="en-US" sz="1300" dirty="0" smtClean="0"/>
              <a:t>unit of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Fix:  Refine </a:t>
            </a:r>
            <a:r>
              <a:rPr lang="en-US" sz="1300" dirty="0" smtClean="0"/>
              <a:t>geocoding; develop </a:t>
            </a:r>
            <a:r>
              <a:rPr lang="en-US" sz="1300" dirty="0" smtClean="0"/>
              <a:t>service area models</a:t>
            </a:r>
          </a:p>
        </p:txBody>
      </p:sp>
    </p:spTree>
    <p:extLst>
      <p:ext uri="{BB962C8B-B14F-4D97-AF65-F5344CB8AC3E}">
        <p14:creationId xmlns:p14="http://schemas.microsoft.com/office/powerpoint/2010/main" val="25516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8711"/>
            <a:ext cx="8286750" cy="50434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 methods to examine care delivery areas by census tract</a:t>
            </a:r>
          </a:p>
          <a:p>
            <a:pPr lvl="1"/>
            <a:r>
              <a:rPr lang="en-US" dirty="0" smtClean="0"/>
              <a:t>Link and characterize contiguous census tracts</a:t>
            </a:r>
          </a:p>
          <a:p>
            <a:r>
              <a:rPr lang="en-US" dirty="0" smtClean="0"/>
              <a:t>Explore, using new tools:</a:t>
            </a:r>
          </a:p>
          <a:p>
            <a:pPr lvl="1"/>
            <a:r>
              <a:rPr lang="en-US" dirty="0" smtClean="0"/>
              <a:t>Participant clustering, adjusting for underlying likelihood</a:t>
            </a:r>
          </a:p>
          <a:p>
            <a:pPr lvl="1"/>
            <a:r>
              <a:rPr lang="en-US" dirty="0" smtClean="0"/>
              <a:t>Principal component analyses, using underlying measures </a:t>
            </a:r>
            <a:r>
              <a:rPr lang="en-US" sz="1400" dirty="0" smtClean="0"/>
              <a:t>(not indicators)</a:t>
            </a:r>
          </a:p>
          <a:p>
            <a:pPr lvl="1"/>
            <a:r>
              <a:rPr lang="en-US" dirty="0" smtClean="0"/>
              <a:t>Decision trees</a:t>
            </a:r>
          </a:p>
          <a:p>
            <a:r>
              <a:rPr lang="en-US" dirty="0"/>
              <a:t>Expand to include AY 2017-2018 CHGME data when available</a:t>
            </a:r>
          </a:p>
          <a:p>
            <a:pPr lvl="1"/>
            <a:r>
              <a:rPr lang="en-US" dirty="0"/>
              <a:t>Include participant characteristics from HRSA and commercial datasets</a:t>
            </a:r>
          </a:p>
          <a:p>
            <a:r>
              <a:rPr lang="en-US" dirty="0" smtClean="0"/>
              <a:t>Expand to other HRSA workforce programs</a:t>
            </a:r>
          </a:p>
          <a:p>
            <a:pPr marL="0" indent="0">
              <a:buNone/>
            </a:pPr>
            <a:r>
              <a:rPr lang="en-US" dirty="0" smtClean="0"/>
              <a:t>**************</a:t>
            </a:r>
          </a:p>
          <a:p>
            <a:r>
              <a:rPr lang="en-US" dirty="0" smtClean="0"/>
              <a:t>Do </a:t>
            </a:r>
            <a:r>
              <a:rPr lang="en-US" dirty="0"/>
              <a:t>these findings suggest different ways of identifying underserved </a:t>
            </a:r>
            <a:r>
              <a:rPr lang="en-US" dirty="0" smtClean="0"/>
              <a:t>areas or areas </a:t>
            </a:r>
            <a:r>
              <a:rPr lang="en-US" dirty="0"/>
              <a:t>with vulnerable </a:t>
            </a:r>
            <a:r>
              <a:rPr lang="en-US" dirty="0" smtClean="0"/>
              <a:t>populations?  </a:t>
            </a:r>
          </a:p>
          <a:p>
            <a:pPr lvl="1"/>
            <a:r>
              <a:rPr lang="en-US" dirty="0" smtClean="0"/>
              <a:t>Classify </a:t>
            </a:r>
            <a:r>
              <a:rPr lang="en-US" dirty="0"/>
              <a:t>county features to assess underserved areas and areas with vulnerable populations (</a:t>
            </a:r>
            <a:r>
              <a:rPr lang="en-US" dirty="0" smtClean="0"/>
              <a:t>older/younger, </a:t>
            </a:r>
            <a:r>
              <a:rPr lang="en-US" dirty="0"/>
              <a:t>poorer, more </a:t>
            </a:r>
            <a:r>
              <a:rPr lang="en-US" dirty="0" smtClean="0"/>
              <a:t>ethnically/racially </a:t>
            </a:r>
            <a:r>
              <a:rPr lang="en-US" dirty="0"/>
              <a:t>diverse, … 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F20687-8C2F-45F2-8C04-148716130996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8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[Presentation Title]&amp;#x0D;&amp;#x0A;[Date]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[Slide Header]&amp;#x0D;&amp;#x0A;[Subheading] &amp;quot;&quot;/&gt;&lt;property id=&quot;20307&quot; value=&quot;262&quot;/&gt;&lt;/object&gt;&lt;object type=&quot;3&quot; unique_id=&quot;10023&quot;&gt;&lt;property id=&quot;20148&quot; value=&quot;5&quot;/&gt;&lt;property id=&quot;20300&quot; value=&quot;Slide 3 - &amp;quot;Contact Information (last slide)&amp;#x0D;&amp;#x0A;&amp;quot;&quot;/&gt;&lt;property id=&quot;20307&quot; value=&quot;263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7C9EA408496449C879B0DD282B265" ma:contentTypeVersion="7" ma:contentTypeDescription="Create a new document." ma:contentTypeScope="" ma:versionID="8f22a8e9d076fde3b24ea43789042da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13a9db72115275f3a550ea8710c5e05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7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8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SharedContentType xmlns="Microsoft.SharePoint.Taxonomy.ContentTypeSync" SourceId="13ff120d-8bd5-4291-a148-70db8d7e9204" ContentTypeId="0x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D9853-D46A-42CA-B6C3-208137247D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0C35E3-6FC8-4414-A5D7-CCF0BFB31297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7CA7383-528F-43A7-83CE-0F4D8BA6821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74A5C1B-39E7-425C-9836-71A60D5B13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17418</TotalTime>
  <Words>479</Words>
  <Application>Microsoft Office PowerPoint</Application>
  <PresentationFormat>On-screen Show (4:3)</PresentationFormat>
  <Paragraphs>81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1_Office Theme</vt:lpstr>
      <vt:lpstr>HHS CoLab Capstone Presentation  HRSA’s CHGME Participants:   Where are they?    </vt:lpstr>
      <vt:lpstr>HHS CoLab Capstone Project</vt:lpstr>
      <vt:lpstr>Data Sources</vt:lpstr>
      <vt:lpstr>PowerPoint Presentation</vt:lpstr>
      <vt:lpstr>PowerPoint Presentation</vt:lpstr>
      <vt:lpstr>Preliminary findings (519 CHGME practice counties)</vt:lpstr>
      <vt:lpstr>Next steps</vt:lpstr>
    </vt:vector>
  </TitlesOfParts>
  <Company>HRSA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of Health Workforce 101 Update 8_24_16_FINAL_Remediated</dc:title>
  <dc:subject>Bureau of Health Workforce</dc:subject>
  <dc:creator>US Department of Health and Human Services;Health Resources and Services Administration (HRSA) Health Workforce</dc:creator>
  <cp:keywords>US Department of Health and Human Services; Health Resources and Services Administration; Health Workforce; HRSA; Bureau of Health Workforce; Goals; Vision; Mission; Distribution; Health Care Delivery; BHW Programs; BHW Program Spending; Health Workforce Research and Resources; BHW Grant Program; National Health Service Corps ; NHSC; Nurse Corps; Nursing and Public Health; Rising Model of Care; Rural Health; Advisory Councils;</cp:keywords>
  <cp:lastModifiedBy>Streeter, Robin (HRSA)</cp:lastModifiedBy>
  <cp:revision>473</cp:revision>
  <cp:lastPrinted>2017-06-26T17:18:08Z</cp:lastPrinted>
  <dcterms:created xsi:type="dcterms:W3CDTF">2015-04-01T01:31:28Z</dcterms:created>
  <dcterms:modified xsi:type="dcterms:W3CDTF">2018-07-30T19:45:05Z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0x010100BF27C9EA408496449C879B0DD282B265</vt:lpwstr>
  </property>
</Properties>
</file>