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4"/>
  </p:notesMasterIdLst>
  <p:handoutMasterIdLst>
    <p:handoutMasterId r:id="rId15"/>
  </p:handoutMasterIdLst>
  <p:sldIdLst>
    <p:sldId id="1177" r:id="rId5"/>
    <p:sldId id="1187" r:id="rId6"/>
    <p:sldId id="1179" r:id="rId7"/>
    <p:sldId id="829" r:id="rId8"/>
    <p:sldId id="1181" r:id="rId9"/>
    <p:sldId id="1188" r:id="rId10"/>
    <p:sldId id="1184" r:id="rId11"/>
    <p:sldId id="1185" r:id="rId12"/>
    <p:sldId id="1186" r:id="rId13"/>
  </p:sldIdLst>
  <p:sldSz cx="12192000" cy="6858000"/>
  <p:notesSz cx="7010400" cy="12039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amilton, Sandra (ACF)" initials="HS(" lastIdx="2" clrIdx="6">
    <p:extLst>
      <p:ext uri="{19B8F6BF-5375-455C-9EA6-DF929625EA0E}">
        <p15:presenceInfo xmlns:p15="http://schemas.microsoft.com/office/powerpoint/2012/main" userId="S-1-5-21-1747495209-1248221918-2216747781-218987" providerId="AD"/>
      </p:ext>
    </p:extLst>
  </p:cmAuthor>
  <p:cmAuthor id="1" name="Brown, Cindy (ACF) (CTR)" initials="BC((" lastIdx="1" clrIdx="0">
    <p:extLst>
      <p:ext uri="{19B8F6BF-5375-455C-9EA6-DF929625EA0E}">
        <p15:presenceInfo xmlns:p15="http://schemas.microsoft.com/office/powerpoint/2012/main" userId="S-1-5-21-1747495209-1248221918-2216747781-195999" providerId="AD"/>
      </p:ext>
    </p:extLst>
  </p:cmAuthor>
  <p:cmAuthor id="8" name="Lisa Fristrom" initials="LF" lastIdx="1" clrIdx="7">
    <p:extLst>
      <p:ext uri="{19B8F6BF-5375-455C-9EA6-DF929625EA0E}">
        <p15:presenceInfo xmlns:p15="http://schemas.microsoft.com/office/powerpoint/2012/main" userId="aab9d118154b6ae6" providerId="Windows Live"/>
      </p:ext>
    </p:extLst>
  </p:cmAuthor>
  <p:cmAuthor id="2" name="Shelton, Dakota" initials="SD" lastIdx="1" clrIdx="1">
    <p:extLst>
      <p:ext uri="{19B8F6BF-5375-455C-9EA6-DF929625EA0E}">
        <p15:presenceInfo xmlns:p15="http://schemas.microsoft.com/office/powerpoint/2012/main" userId="S::CESHELTON@MITRE.ORG::6463dafb-7a85-4326-bf44-b331d5b4f714" providerId="AD"/>
      </p:ext>
    </p:extLst>
  </p:cmAuthor>
  <p:cmAuthor id="9" name="Kalantar, Reza (ACF) (CTR)" initials="KR((" lastIdx="1" clrIdx="8">
    <p:extLst>
      <p:ext uri="{19B8F6BF-5375-455C-9EA6-DF929625EA0E}">
        <p15:presenceInfo xmlns:p15="http://schemas.microsoft.com/office/powerpoint/2012/main" userId="S::Reza.Kalantar@acf.hhs.gov::64fd0c83-010e-465d-8c36-c98234bc5e9a" providerId="AD"/>
      </p:ext>
    </p:extLst>
  </p:cmAuthor>
  <p:cmAuthor id="3" name="Smith, Allyson (ACF) (CTR)" initials="SA((" lastIdx="2" clrIdx="2">
    <p:extLst>
      <p:ext uri="{19B8F6BF-5375-455C-9EA6-DF929625EA0E}">
        <p15:presenceInfo xmlns:p15="http://schemas.microsoft.com/office/powerpoint/2012/main" userId="S-1-5-21-1747495209-1248221918-2216747781-227269" providerId="AD"/>
      </p:ext>
    </p:extLst>
  </p:cmAuthor>
  <p:cmAuthor id="4" name="Brenda A Klafter" initials="BAK" lastIdx="2" clrIdx="3">
    <p:extLst>
      <p:ext uri="{19B8F6BF-5375-455C-9EA6-DF929625EA0E}">
        <p15:presenceInfo xmlns:p15="http://schemas.microsoft.com/office/powerpoint/2012/main" userId="S::BKLAFTER@MITRE.ORG::ea660a86-4d10-4226-b9b0-b8588c72b145" providerId="AD"/>
      </p:ext>
    </p:extLst>
  </p:cmAuthor>
  <p:cmAuthor id="5" name="Blake, Sebrina (ACF)" initials="BS(" lastIdx="13" clrIdx="4">
    <p:extLst>
      <p:ext uri="{19B8F6BF-5375-455C-9EA6-DF929625EA0E}">
        <p15:presenceInfo xmlns:p15="http://schemas.microsoft.com/office/powerpoint/2012/main" userId="S::Sebrina.Blake@acf.hhs.gov::238934b7-68b4-4f23-9f37-c08eb86f401e" providerId="AD"/>
      </p:ext>
    </p:extLst>
  </p:cmAuthor>
  <p:cmAuthor id="6" name="Sierra, Alba (ACF)" initials="SA(" lastIdx="15" clrIdx="5">
    <p:extLst>
      <p:ext uri="{19B8F6BF-5375-455C-9EA6-DF929625EA0E}">
        <p15:presenceInfo xmlns:p15="http://schemas.microsoft.com/office/powerpoint/2012/main" userId="S-1-5-21-1747495209-1248221918-2216747781-621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BEE"/>
    <a:srgbClr val="FF0000"/>
    <a:srgbClr val="92D050"/>
    <a:srgbClr val="21272D"/>
    <a:srgbClr val="CDD4DB"/>
    <a:srgbClr val="DA9593"/>
    <a:srgbClr val="00B050"/>
    <a:srgbClr val="C4D69B"/>
    <a:srgbClr val="FFC000"/>
    <a:srgbClr val="C6E1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8" autoAdjust="0"/>
    <p:restoredTop sz="92697" autoAdjust="0"/>
  </p:normalViewPr>
  <p:slideViewPr>
    <p:cSldViewPr snapToGrid="0">
      <p:cViewPr>
        <p:scale>
          <a:sx n="75" d="100"/>
          <a:sy n="75" d="100"/>
        </p:scale>
        <p:origin x="496" y="-24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604072"/>
          </a:xfrm>
          <a:prstGeom prst="rect">
            <a:avLst/>
          </a:prstGeom>
        </p:spPr>
        <p:txBody>
          <a:bodyPr vert="horz" lIns="108850" tIns="54425" rIns="108850" bIns="54425" rtlCol="0"/>
          <a:lstStyle>
            <a:lvl1pPr algn="l">
              <a:defRPr sz="1400"/>
            </a:lvl1pPr>
          </a:lstStyle>
          <a:p>
            <a:endParaRPr lang="en-US" dirty="0"/>
          </a:p>
        </p:txBody>
      </p:sp>
      <p:sp>
        <p:nvSpPr>
          <p:cNvPr id="3" name="Date Placeholder 2"/>
          <p:cNvSpPr>
            <a:spLocks noGrp="1"/>
          </p:cNvSpPr>
          <p:nvPr>
            <p:ph type="dt" sz="quarter" idx="1"/>
          </p:nvPr>
        </p:nvSpPr>
        <p:spPr>
          <a:xfrm>
            <a:off x="3970938" y="0"/>
            <a:ext cx="3037840" cy="604072"/>
          </a:xfrm>
          <a:prstGeom prst="rect">
            <a:avLst/>
          </a:prstGeom>
        </p:spPr>
        <p:txBody>
          <a:bodyPr vert="horz" lIns="108850" tIns="54425" rIns="108850" bIns="54425" rtlCol="0"/>
          <a:lstStyle>
            <a:lvl1pPr algn="r">
              <a:defRPr sz="1400"/>
            </a:lvl1pPr>
          </a:lstStyle>
          <a:p>
            <a:fld id="{42CD5BE6-9445-4E08-B82B-3EBF9316A186}" type="datetimeFigureOut">
              <a:rPr lang="en-US" smtClean="0"/>
              <a:t>6/16/2021</a:t>
            </a:fld>
            <a:endParaRPr lang="en-US" dirty="0"/>
          </a:p>
        </p:txBody>
      </p:sp>
      <p:sp>
        <p:nvSpPr>
          <p:cNvPr id="4" name="Footer Placeholder 3"/>
          <p:cNvSpPr>
            <a:spLocks noGrp="1"/>
          </p:cNvSpPr>
          <p:nvPr>
            <p:ph type="ftr" sz="quarter" idx="2"/>
          </p:nvPr>
        </p:nvSpPr>
        <p:spPr>
          <a:xfrm>
            <a:off x="0" y="11435531"/>
            <a:ext cx="3037840" cy="604070"/>
          </a:xfrm>
          <a:prstGeom prst="rect">
            <a:avLst/>
          </a:prstGeom>
        </p:spPr>
        <p:txBody>
          <a:bodyPr vert="horz" lIns="108850" tIns="54425" rIns="108850" bIns="54425" rtlCol="0" anchor="b"/>
          <a:lstStyle>
            <a:lvl1pPr algn="l">
              <a:defRPr sz="1400"/>
            </a:lvl1pPr>
          </a:lstStyle>
          <a:p>
            <a:endParaRPr lang="en-US" dirty="0"/>
          </a:p>
        </p:txBody>
      </p:sp>
      <p:sp>
        <p:nvSpPr>
          <p:cNvPr id="5" name="Slide Number Placeholder 4"/>
          <p:cNvSpPr>
            <a:spLocks noGrp="1"/>
          </p:cNvSpPr>
          <p:nvPr>
            <p:ph type="sldNum" sz="quarter" idx="3"/>
          </p:nvPr>
        </p:nvSpPr>
        <p:spPr>
          <a:xfrm>
            <a:off x="3970938" y="11435531"/>
            <a:ext cx="3037840" cy="604070"/>
          </a:xfrm>
          <a:prstGeom prst="rect">
            <a:avLst/>
          </a:prstGeom>
        </p:spPr>
        <p:txBody>
          <a:bodyPr vert="horz" lIns="108850" tIns="54425" rIns="108850" bIns="54425" rtlCol="0" anchor="b"/>
          <a:lstStyle>
            <a:lvl1pPr algn="r">
              <a:defRPr sz="1400"/>
            </a:lvl1pPr>
          </a:lstStyle>
          <a:p>
            <a:fld id="{6126922B-A83E-4543-8B1F-F40FAA82027E}" type="slidenum">
              <a:rPr lang="en-US" smtClean="0"/>
              <a:t>‹#›</a:t>
            </a:fld>
            <a:endParaRPr lang="en-US" dirty="0"/>
          </a:p>
        </p:txBody>
      </p:sp>
    </p:spTree>
    <p:extLst>
      <p:ext uri="{BB962C8B-B14F-4D97-AF65-F5344CB8AC3E}">
        <p14:creationId xmlns:p14="http://schemas.microsoft.com/office/powerpoint/2010/main" val="3262802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604072"/>
          </a:xfrm>
          <a:prstGeom prst="rect">
            <a:avLst/>
          </a:prstGeom>
        </p:spPr>
        <p:txBody>
          <a:bodyPr vert="horz" lIns="108850" tIns="54425" rIns="108850" bIns="54425" rtlCol="0"/>
          <a:lstStyle>
            <a:lvl1pPr algn="l">
              <a:defRPr sz="1400"/>
            </a:lvl1pPr>
          </a:lstStyle>
          <a:p>
            <a:endParaRPr lang="en-US" dirty="0"/>
          </a:p>
        </p:txBody>
      </p:sp>
      <p:sp>
        <p:nvSpPr>
          <p:cNvPr id="3" name="Date Placeholder 2"/>
          <p:cNvSpPr>
            <a:spLocks noGrp="1"/>
          </p:cNvSpPr>
          <p:nvPr>
            <p:ph type="dt" idx="1"/>
          </p:nvPr>
        </p:nvSpPr>
        <p:spPr>
          <a:xfrm>
            <a:off x="3970938" y="0"/>
            <a:ext cx="3037840" cy="604072"/>
          </a:xfrm>
          <a:prstGeom prst="rect">
            <a:avLst/>
          </a:prstGeom>
        </p:spPr>
        <p:txBody>
          <a:bodyPr vert="horz" lIns="108850" tIns="54425" rIns="108850" bIns="54425" rtlCol="0"/>
          <a:lstStyle>
            <a:lvl1pPr algn="r">
              <a:defRPr sz="1400"/>
            </a:lvl1pPr>
          </a:lstStyle>
          <a:p>
            <a:fld id="{D9DA4926-6793-4FEF-8CEC-DB29810AB736}" type="datetimeFigureOut">
              <a:rPr lang="en-US" smtClean="0"/>
              <a:t>6/16/2021</a:t>
            </a:fld>
            <a:endParaRPr lang="en-US" dirty="0"/>
          </a:p>
        </p:txBody>
      </p:sp>
      <p:sp>
        <p:nvSpPr>
          <p:cNvPr id="4" name="Slide Image Placeholder 3"/>
          <p:cNvSpPr>
            <a:spLocks noGrp="1" noRot="1" noChangeAspect="1"/>
          </p:cNvSpPr>
          <p:nvPr>
            <p:ph type="sldImg" idx="2"/>
          </p:nvPr>
        </p:nvSpPr>
        <p:spPr>
          <a:xfrm>
            <a:off x="-106363" y="1504950"/>
            <a:ext cx="7223126" cy="4064000"/>
          </a:xfrm>
          <a:prstGeom prst="rect">
            <a:avLst/>
          </a:prstGeom>
          <a:noFill/>
          <a:ln w="12700">
            <a:solidFill>
              <a:prstClr val="black"/>
            </a:solidFill>
          </a:ln>
        </p:spPr>
        <p:txBody>
          <a:bodyPr vert="horz" lIns="108850" tIns="54425" rIns="108850" bIns="54425" rtlCol="0" anchor="ctr"/>
          <a:lstStyle/>
          <a:p>
            <a:endParaRPr lang="en-US" dirty="0"/>
          </a:p>
        </p:txBody>
      </p:sp>
      <p:sp>
        <p:nvSpPr>
          <p:cNvPr id="5" name="Notes Placeholder 4"/>
          <p:cNvSpPr>
            <a:spLocks noGrp="1"/>
          </p:cNvSpPr>
          <p:nvPr>
            <p:ph type="body" sz="quarter" idx="3"/>
          </p:nvPr>
        </p:nvSpPr>
        <p:spPr>
          <a:xfrm>
            <a:off x="701040" y="5794057"/>
            <a:ext cx="5608320" cy="4740593"/>
          </a:xfrm>
          <a:prstGeom prst="rect">
            <a:avLst/>
          </a:prstGeom>
        </p:spPr>
        <p:txBody>
          <a:bodyPr vert="horz" lIns="108850" tIns="54425" rIns="108850" bIns="544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435531"/>
            <a:ext cx="3037840" cy="604070"/>
          </a:xfrm>
          <a:prstGeom prst="rect">
            <a:avLst/>
          </a:prstGeom>
        </p:spPr>
        <p:txBody>
          <a:bodyPr vert="horz" lIns="108850" tIns="54425" rIns="108850" bIns="54425"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70938" y="11435531"/>
            <a:ext cx="3037840" cy="604070"/>
          </a:xfrm>
          <a:prstGeom prst="rect">
            <a:avLst/>
          </a:prstGeom>
        </p:spPr>
        <p:txBody>
          <a:bodyPr vert="horz" lIns="108850" tIns="54425" rIns="108850" bIns="54425" rtlCol="0" anchor="b"/>
          <a:lstStyle>
            <a:lvl1pPr algn="r">
              <a:defRPr sz="1400"/>
            </a:lvl1pPr>
          </a:lstStyle>
          <a:p>
            <a:fld id="{7540DE33-7926-4E6E-907E-6EC08853FFD7}" type="slidenum">
              <a:rPr lang="en-US" smtClean="0"/>
              <a:t>‹#›</a:t>
            </a:fld>
            <a:endParaRPr lang="en-US" dirty="0"/>
          </a:p>
        </p:txBody>
      </p:sp>
    </p:spTree>
    <p:extLst>
      <p:ext uri="{BB962C8B-B14F-4D97-AF65-F5344CB8AC3E}">
        <p14:creationId xmlns:p14="http://schemas.microsoft.com/office/powerpoint/2010/main" val="3366794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40DE33-7926-4E6E-907E-6EC08853FFD7}" type="slidenum">
              <a:rPr lang="en-US" smtClean="0"/>
              <a:t>1</a:t>
            </a:fld>
            <a:endParaRPr lang="en-US" dirty="0"/>
          </a:p>
        </p:txBody>
      </p:sp>
    </p:spTree>
    <p:extLst>
      <p:ext uri="{BB962C8B-B14F-4D97-AF65-F5344CB8AC3E}">
        <p14:creationId xmlns:p14="http://schemas.microsoft.com/office/powerpoint/2010/main" val="3401577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540DE33-7926-4E6E-907E-6EC08853FFD7}"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4334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0DE33-7926-4E6E-907E-6EC08853FFD7}" type="slidenum">
              <a:rPr lang="en-US" smtClean="0"/>
              <a:t>4</a:t>
            </a:fld>
            <a:endParaRPr lang="en-US" dirty="0"/>
          </a:p>
        </p:txBody>
      </p:sp>
    </p:spTree>
    <p:extLst>
      <p:ext uri="{BB962C8B-B14F-4D97-AF65-F5344CB8AC3E}">
        <p14:creationId xmlns:p14="http://schemas.microsoft.com/office/powerpoint/2010/main" val="2336259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0DE33-7926-4E6E-907E-6EC08853FFD7}" type="slidenum">
              <a:rPr lang="en-US" smtClean="0"/>
              <a:t>5</a:t>
            </a:fld>
            <a:endParaRPr lang="en-US" dirty="0"/>
          </a:p>
        </p:txBody>
      </p:sp>
    </p:spTree>
    <p:extLst>
      <p:ext uri="{BB962C8B-B14F-4D97-AF65-F5344CB8AC3E}">
        <p14:creationId xmlns:p14="http://schemas.microsoft.com/office/powerpoint/2010/main" val="3718095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Includes licenses &amp; Subscription costs for the SQL Server; </a:t>
            </a:r>
            <a:r>
              <a:rPr lang="en-US" b="1" dirty="0"/>
              <a:t>Does not include </a:t>
            </a:r>
            <a:r>
              <a:rPr lang="en-US" dirty="0"/>
              <a:t>hosting, data center or Development of the front end</a:t>
            </a:r>
          </a:p>
          <a:p>
            <a:pPr marL="171450" indent="-171450">
              <a:buFontTx/>
              <a:buChar char="-"/>
            </a:pPr>
            <a:r>
              <a:rPr lang="en-US" dirty="0"/>
              <a:t>3% escalation rate over the years</a:t>
            </a:r>
          </a:p>
        </p:txBody>
      </p:sp>
      <p:sp>
        <p:nvSpPr>
          <p:cNvPr id="4" name="Slide Number Placeholder 3"/>
          <p:cNvSpPr>
            <a:spLocks noGrp="1"/>
          </p:cNvSpPr>
          <p:nvPr>
            <p:ph type="sldNum" sz="quarter" idx="5"/>
          </p:nvPr>
        </p:nvSpPr>
        <p:spPr/>
        <p:txBody>
          <a:bodyPr/>
          <a:lstStyle/>
          <a:p>
            <a:fld id="{7540DE33-7926-4E6E-907E-6EC08853FFD7}" type="slidenum">
              <a:rPr lang="en-US" smtClean="0"/>
              <a:t>6</a:t>
            </a:fld>
            <a:endParaRPr lang="en-US" dirty="0"/>
          </a:p>
        </p:txBody>
      </p:sp>
    </p:spTree>
    <p:extLst>
      <p:ext uri="{BB962C8B-B14F-4D97-AF65-F5344CB8AC3E}">
        <p14:creationId xmlns:p14="http://schemas.microsoft.com/office/powerpoint/2010/main" val="1942543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0DE33-7926-4E6E-907E-6EC08853FFD7}" type="slidenum">
              <a:rPr lang="en-US" smtClean="0"/>
              <a:t>7</a:t>
            </a:fld>
            <a:endParaRPr lang="en-US" dirty="0"/>
          </a:p>
        </p:txBody>
      </p:sp>
    </p:spTree>
    <p:extLst>
      <p:ext uri="{BB962C8B-B14F-4D97-AF65-F5344CB8AC3E}">
        <p14:creationId xmlns:p14="http://schemas.microsoft.com/office/powerpoint/2010/main" val="2771003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97280" y="758952"/>
            <a:ext cx="10058400" cy="3566160"/>
          </a:xfrm>
        </p:spPr>
        <p:txBody>
          <a:bodyPr anchor="b">
            <a:noAutofit/>
          </a:bodyPr>
          <a:lstStyle>
            <a:lvl1pPr algn="l">
              <a:lnSpc>
                <a:spcPct val="85000"/>
              </a:lnSpc>
              <a:defRPr sz="6000" spc="-50" baseline="0">
                <a:solidFill>
                  <a:schemeClr val="accent2"/>
                </a:solidFill>
              </a:defRPr>
            </a:lvl1pPr>
          </a:lstStyle>
          <a:p>
            <a:r>
              <a:rPr lang="en-US"/>
              <a:t>Administration for Children and Families Simple Slide Layout</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176"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448" y="6391403"/>
            <a:ext cx="1839751" cy="407635"/>
          </a:xfrm>
          <a:prstGeom prst="rect">
            <a:avLst/>
          </a:prstGeom>
        </p:spPr>
      </p:pic>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54805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
        <p:nvSpPr>
          <p:cNvPr id="6" name="Title 5">
            <a:extLst>
              <a:ext uri="{FF2B5EF4-FFF2-40B4-BE49-F238E27FC236}">
                <a16:creationId xmlns:a16="http://schemas.microsoft.com/office/drawing/2014/main" id="{C6109717-E043-074D-81BD-5E68E6B2D4B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741614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97280" y="758952"/>
            <a:ext cx="10058400" cy="3566160"/>
          </a:xfrm>
        </p:spPr>
        <p:txBody>
          <a:bodyPr anchor="b" anchorCtr="0">
            <a:normAutofit/>
          </a:bodyPr>
          <a:lstStyle>
            <a:lvl1pPr>
              <a:lnSpc>
                <a:spcPct val="85000"/>
              </a:lnSpc>
              <a:defRPr sz="6000" b="0">
                <a:solidFill>
                  <a:schemeClr val="accent2"/>
                </a:solidFill>
              </a:defRPr>
            </a:lvl1pPr>
          </a:lstStyle>
          <a:p>
            <a:r>
              <a:rPr lang="en-US"/>
              <a:t>Section Header Title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2"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448" y="6391403"/>
            <a:ext cx="1839751" cy="407635"/>
          </a:xfrm>
          <a:prstGeom prst="rect">
            <a:avLst/>
          </a:prstGeom>
        </p:spPr>
      </p:pic>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24354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609600" y="91440"/>
            <a:ext cx="10972800" cy="986718"/>
          </a:xfrm>
        </p:spPr>
        <p:txBody>
          <a:bodyPr/>
          <a:lstStyle/>
          <a:p>
            <a:r>
              <a:rPr lang="en-US"/>
              <a:t>Click to edit Master title style</a:t>
            </a:r>
          </a:p>
        </p:txBody>
      </p:sp>
      <p:sp>
        <p:nvSpPr>
          <p:cNvPr id="3" name="Content Placeholder 2"/>
          <p:cNvSpPr>
            <a:spLocks noGrp="1"/>
          </p:cNvSpPr>
          <p:nvPr>
            <p:ph sz="half" idx="1"/>
          </p:nvPr>
        </p:nvSpPr>
        <p:spPr>
          <a:xfrm>
            <a:off x="1097280" y="1427148"/>
            <a:ext cx="4937760" cy="4648912"/>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427153"/>
            <a:ext cx="4937760" cy="4648911"/>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1106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609600" y="91440"/>
            <a:ext cx="10972800" cy="986718"/>
          </a:xfrm>
        </p:spPr>
        <p:txBody>
          <a:bodyPr/>
          <a:lstStyle/>
          <a:p>
            <a:r>
              <a:rPr lang="en-US"/>
              <a:t>Click to edit Master title style</a:t>
            </a:r>
          </a:p>
        </p:txBody>
      </p:sp>
      <p:sp>
        <p:nvSpPr>
          <p:cNvPr id="3" name="Text Placeholder 2"/>
          <p:cNvSpPr>
            <a:spLocks noGrp="1"/>
          </p:cNvSpPr>
          <p:nvPr>
            <p:ph type="body" idx="1"/>
          </p:nvPr>
        </p:nvSpPr>
        <p:spPr>
          <a:xfrm>
            <a:off x="1097280" y="1427148"/>
            <a:ext cx="4937760" cy="702258"/>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129406"/>
            <a:ext cx="4937760" cy="3963746"/>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427148"/>
            <a:ext cx="4937760" cy="702258"/>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129406"/>
            <a:ext cx="4937760" cy="3963746"/>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109719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A7810F5-6BD7-4DEC-8279-05EEC2D26A11}" type="slidenum">
              <a:rPr lang="en-US" smtClean="0"/>
              <a:t>‹#›</a:t>
            </a:fld>
            <a:endParaRPr lang="en-US" dirty="0"/>
          </a:p>
        </p:txBody>
      </p:sp>
      <p:sp>
        <p:nvSpPr>
          <p:cNvPr id="5" name="Title 4">
            <a:extLst>
              <a:ext uri="{FF2B5EF4-FFF2-40B4-BE49-F238E27FC236}">
                <a16:creationId xmlns:a16="http://schemas.microsoft.com/office/drawing/2014/main" id="{82B11E0C-7156-2244-B697-A019C1DB6586}"/>
              </a:ext>
            </a:extLst>
          </p:cNvPr>
          <p:cNvSpPr>
            <a:spLocks noGrp="1"/>
          </p:cNvSpPr>
          <p:nvPr>
            <p:ph type="title"/>
          </p:nvPr>
        </p:nvSpPr>
        <p:spPr>
          <a:xfrm>
            <a:off x="609600" y="91440"/>
            <a:ext cx="10972800" cy="986019"/>
          </a:xfrm>
        </p:spPr>
        <p:txBody>
          <a:bodyPr/>
          <a:lstStyle/>
          <a:p>
            <a:r>
              <a:rPr lang="en-US"/>
              <a:t>Click to edit Master title style</a:t>
            </a:r>
          </a:p>
        </p:txBody>
      </p:sp>
    </p:spTree>
    <p:extLst>
      <p:ext uri="{BB962C8B-B14F-4D97-AF65-F5344CB8AC3E}">
        <p14:creationId xmlns:p14="http://schemas.microsoft.com/office/powerpoint/2010/main" val="398021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613661" y="731520"/>
            <a:ext cx="6679191" cy="5573684"/>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4"/>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25962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12"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8"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Picture Placeholder 15"/>
          <p:cNvSpPr>
            <a:spLocks noGrp="1" noChangeAspect="1"/>
          </p:cNvSpPr>
          <p:nvPr>
            <p:ph type="pic" sz="quarter" idx="10" hasCustomPrompt="1"/>
          </p:nvPr>
        </p:nvSpPr>
        <p:spPr>
          <a:xfrm>
            <a:off x="3" y="0"/>
            <a:ext cx="12189884" cy="4914900"/>
          </a:xfrm>
          <a:noFill/>
        </p:spPr>
        <p:txBody>
          <a:bodyPr/>
          <a:lstStyle>
            <a:lvl1pPr>
              <a:defRPr baseline="0"/>
            </a:lvl1pPr>
          </a:lstStyle>
          <a:p>
            <a:r>
              <a:rPr lang="en-US" dirty="0"/>
              <a:t>Click icon to insert picture</a:t>
            </a:r>
          </a:p>
        </p:txBody>
      </p:sp>
      <p:sp>
        <p:nvSpPr>
          <p:cNvPr id="3" name="Slide Number Placeholder 2"/>
          <p:cNvSpPr>
            <a:spLocks noGrp="1"/>
          </p:cNvSpPr>
          <p:nvPr>
            <p:ph type="sldNum" sz="quarter" idx="11"/>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08512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2"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9600" y="91440"/>
            <a:ext cx="10972800" cy="986019"/>
          </a:xfrm>
          <a:prstGeom prst="rect">
            <a:avLst/>
          </a:prstGeom>
        </p:spPr>
        <p:txBody>
          <a:bodyPr vert="horz" lIns="91440" tIns="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79" y="1444241"/>
            <a:ext cx="10058401" cy="4589093"/>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1134157" y="101994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73656" y="6391403"/>
            <a:ext cx="1839751" cy="407635"/>
          </a:xfrm>
          <a:prstGeom prst="rect">
            <a:avLst/>
          </a:prstGeom>
        </p:spPr>
      </p:pic>
      <p:sp>
        <p:nvSpPr>
          <p:cNvPr id="4" name="Slide Number Placeholder 3"/>
          <p:cNvSpPr>
            <a:spLocks noGrp="1"/>
          </p:cNvSpPr>
          <p:nvPr>
            <p:ph type="sldNum" sz="quarter" idx="4"/>
          </p:nvPr>
        </p:nvSpPr>
        <p:spPr>
          <a:xfrm>
            <a:off x="9340442" y="6391403"/>
            <a:ext cx="2743200" cy="365125"/>
          </a:xfrm>
          <a:prstGeom prst="rect">
            <a:avLst/>
          </a:prstGeom>
        </p:spPr>
        <p:txBody>
          <a:bodyPr vert="horz" lIns="91440" tIns="45720" rIns="91440" bIns="45720" rtlCol="0" anchor="ctr"/>
          <a:lstStyle>
            <a:lvl1pPr algn="r">
              <a:defRPr sz="1200">
                <a:solidFill>
                  <a:schemeClr val="bg1"/>
                </a:solidFill>
              </a:defRPr>
            </a:lvl1pPr>
          </a:lstStyle>
          <a:p>
            <a:fld id="{FA7810F5-6BD7-4DEC-8279-05EEC2D26A11}" type="slidenum">
              <a:rPr lang="en-US" smtClean="0"/>
              <a:pPr/>
              <a:t>‹#›</a:t>
            </a:fld>
            <a:endParaRPr lang="en-US" dirty="0"/>
          </a:p>
        </p:txBody>
      </p:sp>
    </p:spTree>
    <p:extLst>
      <p:ext uri="{BB962C8B-B14F-4D97-AF65-F5344CB8AC3E}">
        <p14:creationId xmlns:p14="http://schemas.microsoft.com/office/powerpoint/2010/main" val="382437220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8" r:id="rId7"/>
    <p:sldLayoutId id="2147483679" r:id="rId8"/>
  </p:sldLayoutIdLst>
  <p:hf hdr="0" ftr="0" dt="0"/>
  <p:txStyles>
    <p:titleStyle>
      <a:lvl1pPr algn="l" defTabSz="914400" rtl="0" eaLnBrk="1" latinLnBrk="0" hangingPunct="1">
        <a:lnSpc>
          <a:spcPct val="100000"/>
        </a:lnSpc>
        <a:spcBef>
          <a:spcPct val="0"/>
        </a:spcBef>
        <a:spcAft>
          <a:spcPts val="0"/>
        </a:spcAft>
        <a:buNone/>
        <a:defRPr lang="en-US" sz="4000" kern="1200" spc="-50" baseline="0" dirty="0">
          <a:solidFill>
            <a:schemeClr val="accent2"/>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mailto:Alba.Sierra@acf.hhs.gov" TargetMode="External"/><Relationship Id="rId2" Type="http://schemas.openxmlformats.org/officeDocument/2006/relationships/hyperlink" Target="mailto:Sandra.Hamilton@acf.hhs.gov"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4953" y="1151479"/>
            <a:ext cx="11380424" cy="3566160"/>
          </a:xfrm>
        </p:spPr>
        <p:txBody>
          <a:bodyPr anchor="ctr"/>
          <a:lstStyle/>
          <a:p>
            <a:pPr algn="ctr"/>
            <a:r>
              <a:rPr lang="en-US" sz="4400" dirty="0"/>
              <a:t>Executive Secretariate (Exec Sec)</a:t>
            </a:r>
            <a:br>
              <a:rPr lang="en-US" sz="4400" dirty="0"/>
            </a:br>
            <a:r>
              <a:rPr lang="en-US" sz="4400" dirty="0"/>
              <a:t>Digital Mail Solution</a:t>
            </a:r>
            <a:br>
              <a:rPr lang="en-US" sz="4800" dirty="0"/>
            </a:br>
            <a:r>
              <a:rPr lang="en-US" sz="4400" dirty="0"/>
              <a:t>Business Case</a:t>
            </a:r>
          </a:p>
        </p:txBody>
      </p:sp>
      <p:sp>
        <p:nvSpPr>
          <p:cNvPr id="4" name="Subtitle 3"/>
          <p:cNvSpPr>
            <a:spLocks noGrp="1"/>
          </p:cNvSpPr>
          <p:nvPr>
            <p:ph type="subTitle" idx="1"/>
          </p:nvPr>
        </p:nvSpPr>
        <p:spPr>
          <a:xfrm>
            <a:off x="1100051" y="4717639"/>
            <a:ext cx="10058400" cy="1143000"/>
          </a:xfrm>
        </p:spPr>
        <p:txBody>
          <a:bodyPr>
            <a:normAutofit/>
          </a:bodyPr>
          <a:lstStyle/>
          <a:p>
            <a:pPr algn="ctr"/>
            <a:r>
              <a:rPr lang="en-US" b="1" dirty="0">
                <a:cs typeface="Arial" panose="020B0604020202020204" pitchFamily="34" charset="0"/>
              </a:rPr>
              <a:t>ACF OCIO</a:t>
            </a:r>
          </a:p>
          <a:p>
            <a:pPr algn="ctr"/>
            <a:r>
              <a:rPr lang="en-US" b="1" dirty="0">
                <a:cs typeface="Arial" panose="020B0604020202020204" pitchFamily="34" charset="0"/>
              </a:rPr>
              <a:t>June XX, 2021</a:t>
            </a:r>
          </a:p>
        </p:txBody>
      </p:sp>
    </p:spTree>
    <p:extLst>
      <p:ext uri="{BB962C8B-B14F-4D97-AF65-F5344CB8AC3E}">
        <p14:creationId xmlns:p14="http://schemas.microsoft.com/office/powerpoint/2010/main" val="79154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AA7CBA-141D-422C-BC7D-E2B3F5828588}"/>
              </a:ext>
            </a:extLst>
          </p:cNvPr>
          <p:cNvSpPr>
            <a:spLocks noGrp="1"/>
          </p:cNvSpPr>
          <p:nvPr>
            <p:ph type="sldNum" sz="quarter" idx="10"/>
          </p:nvPr>
        </p:nvSpPr>
        <p:spPr/>
        <p:txBody>
          <a:bodyPr/>
          <a:lstStyle/>
          <a:p>
            <a:fld id="{FA7810F5-6BD7-4DEC-8279-05EEC2D26A11}" type="slidenum">
              <a:rPr lang="en-US" smtClean="0"/>
              <a:t>2</a:t>
            </a:fld>
            <a:endParaRPr lang="en-US" dirty="0"/>
          </a:p>
        </p:txBody>
      </p:sp>
      <p:sp>
        <p:nvSpPr>
          <p:cNvPr id="10" name="Title 3">
            <a:extLst>
              <a:ext uri="{FF2B5EF4-FFF2-40B4-BE49-F238E27FC236}">
                <a16:creationId xmlns:a16="http://schemas.microsoft.com/office/drawing/2014/main" id="{75001085-2A02-443B-BEEC-17D5EF53C4BE}"/>
              </a:ext>
            </a:extLst>
          </p:cNvPr>
          <p:cNvSpPr>
            <a:spLocks noGrp="1"/>
          </p:cNvSpPr>
          <p:nvPr>
            <p:ph type="title"/>
          </p:nvPr>
        </p:nvSpPr>
        <p:spPr>
          <a:xfrm>
            <a:off x="1110842" y="372814"/>
            <a:ext cx="10972800" cy="625107"/>
          </a:xfrm>
        </p:spPr>
        <p:txBody>
          <a:bodyPr>
            <a:normAutofit/>
          </a:bodyPr>
          <a:lstStyle/>
          <a:p>
            <a:r>
              <a:rPr lang="en-US" sz="3200" dirty="0"/>
              <a:t>Background</a:t>
            </a:r>
          </a:p>
        </p:txBody>
      </p:sp>
      <p:sp>
        <p:nvSpPr>
          <p:cNvPr id="7" name="Rectangle 6"/>
          <p:cNvSpPr/>
          <p:nvPr/>
        </p:nvSpPr>
        <p:spPr>
          <a:xfrm>
            <a:off x="632617" y="1051681"/>
            <a:ext cx="11451025" cy="5293757"/>
          </a:xfrm>
          <a:prstGeom prst="rect">
            <a:avLst/>
          </a:prstGeom>
        </p:spPr>
        <p:txBody>
          <a:bodyPr wrap="square">
            <a:spAutoFit/>
          </a:bodyPr>
          <a:lstStyle/>
          <a:p>
            <a:pPr marL="342900" indent="-342900">
              <a:buFont typeface="Wingdings" panose="05000000000000000000" pitchFamily="2" charset="2"/>
              <a:buChar char="Ø"/>
            </a:pPr>
            <a:r>
              <a:rPr lang="en-US" sz="2000" dirty="0"/>
              <a:t> Exec Sec is requesting guidance to identify a solution to scan/digitize all mail/correspondence received at ACF Central Office.</a:t>
            </a:r>
          </a:p>
          <a:p>
            <a:pPr marL="342900" lvl="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Currently, mails are physically distributed by Program Support Center (PSC) to Exec Sec and all program offices throughout ACF, requiring staff to physically scan the mail, send to their computers, then pull into the SWIFT system for processing; or to physically deliver the mail to the appropriate office (walking it from floor to floor, as needed).  </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pandemic demonstrated a need to explore an electronic solution, not only to address the needs created during the telework scenario, but also to streamline the process moving forward. </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current process has caused:</a:t>
            </a:r>
          </a:p>
          <a:p>
            <a:pPr marL="925830" lvl="2" indent="-285750">
              <a:buFont typeface="Wingdings" panose="05000000000000000000" pitchFamily="2" charset="2"/>
              <a:buChar char="v"/>
            </a:pPr>
            <a:r>
              <a:rPr lang="en-US" sz="2000" dirty="0"/>
              <a:t>Mail displacements</a:t>
            </a:r>
          </a:p>
          <a:p>
            <a:pPr marL="925830" lvl="2" indent="-285750">
              <a:buFont typeface="Wingdings" panose="05000000000000000000" pitchFamily="2" charset="2"/>
              <a:buChar char="v"/>
            </a:pPr>
            <a:r>
              <a:rPr lang="en-US" sz="2000" dirty="0"/>
              <a:t>Lost mails</a:t>
            </a:r>
          </a:p>
          <a:p>
            <a:pPr marL="925830" lvl="2" indent="-285750">
              <a:buFont typeface="Wingdings" panose="05000000000000000000" pitchFamily="2" charset="2"/>
              <a:buChar char="v"/>
            </a:pPr>
            <a:r>
              <a:rPr lang="en-US" sz="2000" dirty="0"/>
              <a:t>Delays in mail delivery</a:t>
            </a:r>
          </a:p>
          <a:p>
            <a:pPr marL="925830" lvl="2" indent="-285750">
              <a:buFont typeface="Wingdings" panose="05000000000000000000" pitchFamily="2" charset="2"/>
              <a:buChar char="v"/>
            </a:pPr>
            <a:r>
              <a:rPr lang="en-US" sz="2000" dirty="0"/>
              <a:t>Delays in ACF staff responses to direct inquiries</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166699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076789C-91BA-44D3-B98C-CD1E63DCA14A}"/>
              </a:ext>
            </a:extLst>
          </p:cNvPr>
          <p:cNvSpPr/>
          <p:nvPr/>
        </p:nvSpPr>
        <p:spPr>
          <a:xfrm>
            <a:off x="-9956" y="908945"/>
            <a:ext cx="12211911" cy="2333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F4A31849-44EE-472D-9215-080C91C2EA57}"/>
              </a:ext>
            </a:extLst>
          </p:cNvPr>
          <p:cNvGrpSpPr/>
          <p:nvPr/>
        </p:nvGrpSpPr>
        <p:grpSpPr>
          <a:xfrm>
            <a:off x="172840" y="758366"/>
            <a:ext cx="4209243" cy="1782793"/>
            <a:chOff x="4011109" y="1087644"/>
            <a:chExt cx="4252448" cy="5105759"/>
          </a:xfrm>
        </p:grpSpPr>
        <p:sp>
          <p:nvSpPr>
            <p:cNvPr id="20" name="TextBox 19">
              <a:extLst>
                <a:ext uri="{FF2B5EF4-FFF2-40B4-BE49-F238E27FC236}">
                  <a16:creationId xmlns:a16="http://schemas.microsoft.com/office/drawing/2014/main" id="{45777E5A-8751-4788-B19A-FC136407D423}"/>
                </a:ext>
              </a:extLst>
            </p:cNvPr>
            <p:cNvSpPr txBox="1"/>
            <p:nvPr/>
          </p:nvSpPr>
          <p:spPr>
            <a:xfrm rot="16200000">
              <a:off x="1683167" y="3478269"/>
              <a:ext cx="5043076" cy="387192"/>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8900000" scaled="1"/>
              <a:tileRect/>
            </a:gra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1272D"/>
                  </a:solidFill>
                  <a:effectLst/>
                  <a:uLnTx/>
                  <a:uFillTx/>
                  <a:latin typeface="Calibri" panose="020F0502020204030204"/>
                  <a:ea typeface="ＭＳ Ｐゴシック" pitchFamily="-105" charset="-128"/>
                  <a:cs typeface="ＭＳ Ｐゴシック" pitchFamily="-105" charset="-128"/>
                </a:rPr>
                <a:t>Problem</a:t>
              </a:r>
            </a:p>
          </p:txBody>
        </p:sp>
        <p:sp>
          <p:nvSpPr>
            <p:cNvPr id="29" name="TextBox 28">
              <a:extLst>
                <a:ext uri="{FF2B5EF4-FFF2-40B4-BE49-F238E27FC236}">
                  <a16:creationId xmlns:a16="http://schemas.microsoft.com/office/drawing/2014/main" id="{4B3590A4-1A70-4699-A389-50036E71E61D}"/>
                </a:ext>
              </a:extLst>
            </p:cNvPr>
            <p:cNvSpPr txBox="1"/>
            <p:nvPr/>
          </p:nvSpPr>
          <p:spPr>
            <a:xfrm>
              <a:off x="4451606" y="1087644"/>
              <a:ext cx="3811951" cy="5031636"/>
            </a:xfrm>
            <a:prstGeom prst="rect">
              <a:avLst/>
            </a:prstGeom>
            <a:solidFill>
              <a:schemeClr val="accent1">
                <a:lumMod val="60000"/>
                <a:lumOff val="40000"/>
              </a:schemeClr>
            </a:solidFill>
          </p:spPr>
          <p:txBody>
            <a:bodyPr wrap="square">
              <a:noAutofit/>
            </a:bodyPr>
            <a:lstStyle/>
            <a:p>
              <a:r>
                <a:rPr lang="en-US" dirty="0">
                  <a:latin typeface="+mj-lt"/>
                  <a:cs typeface="Arial" panose="020B0604020202020204" pitchFamily="34" charset="0"/>
                </a:rPr>
                <a:t>The current handling pf mails at Exec Sec which is primarily manual has caused mail displacements, lost mails, delay in mail delivery, and  delays in ACF staff to respond to direct inquiries.</a:t>
              </a:r>
            </a:p>
          </p:txBody>
        </p:sp>
      </p:grpSp>
      <p:sp>
        <p:nvSpPr>
          <p:cNvPr id="21" name="TextBox 20">
            <a:extLst>
              <a:ext uri="{FF2B5EF4-FFF2-40B4-BE49-F238E27FC236}">
                <a16:creationId xmlns:a16="http://schemas.microsoft.com/office/drawing/2014/main" id="{D7E96BCD-63B5-415A-8CC5-C6D93859D70A}"/>
              </a:ext>
            </a:extLst>
          </p:cNvPr>
          <p:cNvSpPr txBox="1"/>
          <p:nvPr/>
        </p:nvSpPr>
        <p:spPr>
          <a:xfrm rot="16200000">
            <a:off x="1827901" y="3264614"/>
            <a:ext cx="5460508" cy="400110"/>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8900000" scaled="1"/>
            <a:tileRect/>
          </a:gra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1272D"/>
                </a:solidFill>
                <a:effectLst/>
                <a:uLnTx/>
                <a:uFillTx/>
                <a:latin typeface="Calibri" panose="020F0502020204030204"/>
                <a:ea typeface="ＭＳ Ｐゴシック" pitchFamily="-105" charset="-128"/>
                <a:cs typeface="ＭＳ Ｐゴシック" pitchFamily="-105" charset="-128"/>
              </a:rPr>
              <a:t>Requirements</a:t>
            </a:r>
          </a:p>
        </p:txBody>
      </p:sp>
      <p:sp>
        <p:nvSpPr>
          <p:cNvPr id="30" name="TextBox 29">
            <a:extLst>
              <a:ext uri="{FF2B5EF4-FFF2-40B4-BE49-F238E27FC236}">
                <a16:creationId xmlns:a16="http://schemas.microsoft.com/office/drawing/2014/main" id="{FBEEA73D-D25C-4108-9A2E-DCACF0BAF47D}"/>
              </a:ext>
            </a:extLst>
          </p:cNvPr>
          <p:cNvSpPr txBox="1"/>
          <p:nvPr/>
        </p:nvSpPr>
        <p:spPr>
          <a:xfrm>
            <a:off x="4783668" y="734416"/>
            <a:ext cx="2961296" cy="5440069"/>
          </a:xfrm>
          <a:prstGeom prst="rect">
            <a:avLst/>
          </a:prstGeom>
          <a:solidFill>
            <a:schemeClr val="accent1">
              <a:lumMod val="60000"/>
              <a:lumOff val="40000"/>
            </a:schemeClr>
          </a:solidFill>
        </p:spPr>
        <p:txBody>
          <a:bodyPr wrap="square">
            <a:noAutofit/>
          </a:bodyPr>
          <a:lstStyle/>
          <a:p>
            <a:pPr marL="285750" lvl="0" indent="-285750">
              <a:buFont typeface="Wingdings" panose="05000000000000000000" pitchFamily="2" charset="2"/>
              <a:buChar char="Ø"/>
            </a:pPr>
            <a:r>
              <a:rPr lang="en-US" sz="1600" dirty="0"/>
              <a:t>Ability to establish an interface with the SWIFT system and upload data in pre-determined format. </a:t>
            </a:r>
          </a:p>
          <a:p>
            <a:pPr marL="285750" lvl="0" indent="-285750">
              <a:buFont typeface="Wingdings" panose="05000000000000000000" pitchFamily="2" charset="2"/>
              <a:buChar char="Ø"/>
            </a:pPr>
            <a:r>
              <a:rPr lang="en-US" sz="1600" dirty="0"/>
              <a:t>The proposed solution will reside in the specific location accessible only by the PSC operations personnel with proper security.</a:t>
            </a:r>
          </a:p>
          <a:p>
            <a:pPr marL="285750" lvl="0" indent="-285750">
              <a:buFont typeface="Wingdings" panose="05000000000000000000" pitchFamily="2" charset="2"/>
              <a:buChar char="Ø"/>
            </a:pPr>
            <a:r>
              <a:rPr lang="en-US" sz="1600" dirty="0"/>
              <a:t>The solution will allow for proper scalability to handle various mail volumes.</a:t>
            </a:r>
          </a:p>
          <a:p>
            <a:pPr marL="285750" lvl="0" indent="-285750">
              <a:buFont typeface="Wingdings" panose="05000000000000000000" pitchFamily="2" charset="2"/>
              <a:buChar char="Ø"/>
            </a:pPr>
            <a:r>
              <a:rPr lang="en-US" sz="1600" dirty="0"/>
              <a:t>The solution shall have FedRAMP certification.</a:t>
            </a:r>
          </a:p>
          <a:p>
            <a:pPr marL="285750" lvl="0" indent="-285750">
              <a:buFont typeface="Wingdings" panose="05000000000000000000" pitchFamily="2" charset="2"/>
              <a:buChar char="Ø"/>
            </a:pPr>
            <a:r>
              <a:rPr lang="en-US" sz="1600" dirty="0"/>
              <a:t>The solution shall acquire ATO to operate in production.</a:t>
            </a:r>
          </a:p>
          <a:p>
            <a:pPr marL="285750" lvl="0" indent="-285750">
              <a:buFont typeface="Wingdings" panose="05000000000000000000" pitchFamily="2" charset="2"/>
              <a:buChar char="Ø"/>
            </a:pPr>
            <a:r>
              <a:rPr lang="en-US" sz="1600" dirty="0"/>
              <a:t>The solution will be maintained by the Government or support contractors.</a:t>
            </a:r>
          </a:p>
          <a:p>
            <a:pPr marL="285750" lvl="0" indent="-285750">
              <a:spcAft>
                <a:spcPts val="1200"/>
              </a:spcAft>
              <a:buFont typeface="Wingdings" panose="05000000000000000000" pitchFamily="2" charset="2"/>
              <a:buChar char="Ø"/>
              <a:defRPr/>
            </a:pPr>
            <a:endParaRPr kumimoji="0" lang="en-US" b="0" i="0" u="none" strike="noStrike" kern="1200" cap="none" spc="0" normalizeH="0" baseline="0" noProof="0" dirty="0">
              <a:ln>
                <a:noFill/>
              </a:ln>
              <a:solidFill>
                <a:srgbClr val="21272D"/>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1D7C476E-0133-4298-8F6A-5B6806DCC1F7}"/>
              </a:ext>
            </a:extLst>
          </p:cNvPr>
          <p:cNvSpPr txBox="1"/>
          <p:nvPr/>
        </p:nvSpPr>
        <p:spPr>
          <a:xfrm rot="16200000">
            <a:off x="5235773" y="3265185"/>
            <a:ext cx="5418490" cy="400110"/>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8900000" scaled="1"/>
            <a:tileRect/>
          </a:gra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1272D"/>
                </a:solidFill>
                <a:effectLst/>
                <a:uLnTx/>
                <a:uFillTx/>
                <a:latin typeface="Calibri" panose="020F0502020204030204"/>
                <a:ea typeface="ＭＳ Ｐゴシック" pitchFamily="-105" charset="-128"/>
                <a:cs typeface="ＭＳ Ｐゴシック" pitchFamily="-105" charset="-128"/>
              </a:rPr>
              <a:t>OCIO Recommendations</a:t>
            </a:r>
          </a:p>
        </p:txBody>
      </p:sp>
      <p:sp>
        <p:nvSpPr>
          <p:cNvPr id="32" name="TextBox 31">
            <a:extLst>
              <a:ext uri="{FF2B5EF4-FFF2-40B4-BE49-F238E27FC236}">
                <a16:creationId xmlns:a16="http://schemas.microsoft.com/office/drawing/2014/main" id="{50532DC7-AB86-487D-919B-1B44E146903B}"/>
              </a:ext>
            </a:extLst>
          </p:cNvPr>
          <p:cNvSpPr txBox="1"/>
          <p:nvPr/>
        </p:nvSpPr>
        <p:spPr>
          <a:xfrm>
            <a:off x="8218905" y="754854"/>
            <a:ext cx="3896032" cy="5440069"/>
          </a:xfrm>
          <a:prstGeom prst="rect">
            <a:avLst/>
          </a:prstGeom>
          <a:solidFill>
            <a:schemeClr val="accent1">
              <a:lumMod val="60000"/>
              <a:lumOff val="40000"/>
            </a:schemeClr>
          </a:solidFill>
        </p:spPr>
        <p:txBody>
          <a:bodyPr wrap="square">
            <a:noAutofit/>
          </a:bodyPr>
          <a:lstStyle/>
          <a:p>
            <a:pPr marL="0" lvl="1">
              <a:spcAft>
                <a:spcPts val="1200"/>
              </a:spcAft>
              <a:defRPr/>
            </a:pPr>
            <a:r>
              <a:rPr lang="en-US" dirty="0">
                <a:solidFill>
                  <a:srgbClr val="21272D"/>
                </a:solidFill>
                <a:latin typeface="Calibri" panose="020F0502020204030204"/>
              </a:rPr>
              <a:t>Based on the analysis by the Cross Functional Team (CFT), the ACF Office of the CIO (OCIO) has determined that ………………………………………………………………………………………………………………………….</a:t>
            </a:r>
          </a:p>
          <a:p>
            <a:pPr marL="114300" marR="0" lvl="1" indent="0" algn="l" defTabSz="457200" rtl="0" eaLnBrk="1" fontAlgn="auto" latinLnBrk="0" hangingPunct="1">
              <a:lnSpc>
                <a:spcPct val="100000"/>
              </a:lnSpc>
              <a:spcBef>
                <a:spcPts val="0"/>
              </a:spcBef>
              <a:spcAft>
                <a:spcPts val="1200"/>
              </a:spcAft>
              <a:buClrTx/>
              <a:buSzTx/>
              <a:buFontTx/>
              <a:buNone/>
              <a:tabLst/>
              <a:defRPr/>
            </a:pPr>
            <a:endParaRPr kumimoji="0" lang="en-US" sz="1400" b="0" i="0" u="none" strike="noStrike" kern="1200" cap="none" spc="0" normalizeH="0" baseline="0" noProof="0" dirty="0">
              <a:ln>
                <a:noFill/>
              </a:ln>
              <a:solidFill>
                <a:srgbClr val="21272D"/>
              </a:solidFill>
              <a:effectLst/>
              <a:uLnTx/>
              <a:uFillTx/>
              <a:latin typeface="Calibri" panose="020F0502020204030204"/>
              <a:ea typeface="ＭＳ Ｐゴシック" pitchFamily="-105" charset="-128"/>
              <a:cs typeface="ＭＳ Ｐゴシック" pitchFamily="-105" charset="-128"/>
            </a:endParaRPr>
          </a:p>
        </p:txBody>
      </p:sp>
      <p:sp>
        <p:nvSpPr>
          <p:cNvPr id="4126" name="TextBox 39">
            <a:extLst>
              <a:ext uri="{FF2B5EF4-FFF2-40B4-BE49-F238E27FC236}">
                <a16:creationId xmlns:a16="http://schemas.microsoft.com/office/drawing/2014/main" id="{7CD8C3FB-3177-46ED-95EA-FAA252726B14}"/>
              </a:ext>
            </a:extLst>
          </p:cNvPr>
          <p:cNvSpPr txBox="1">
            <a:spLocks noChangeArrowheads="1"/>
          </p:cNvSpPr>
          <p:nvPr/>
        </p:nvSpPr>
        <p:spPr bwMode="auto">
          <a:xfrm>
            <a:off x="546929" y="2580417"/>
            <a:ext cx="3722757" cy="2984164"/>
          </a:xfrm>
          <a:prstGeom prst="rect">
            <a:avLst/>
          </a:prstGeom>
          <a:solidFill>
            <a:schemeClr val="accent1">
              <a:lumMod val="60000"/>
              <a:lumOff val="40000"/>
            </a:schemeClr>
          </a:solidFill>
          <a:ln>
            <a:noFill/>
          </a:ln>
        </p:spPr>
        <p:txBody>
          <a:bodyPr wrap="square" anchor="ctr">
            <a:no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dirty="0">
                <a:latin typeface="+mj-lt"/>
              </a:rPr>
              <a:t>The program office would like to implement a solution to so that all ACF incoming correspondence /mails will be properly sorted and based on the priority opened and either hand delivered or scanned and delivered digitally. In addition, the target solution shall have the capability to upload the digitized mails to the SWIFT system.</a:t>
            </a:r>
            <a:endParaRPr kumimoji="0" lang="en-US" b="0" i="0" u="none" strike="noStrike" kern="1200" cap="none" spc="0" normalizeH="0" baseline="0" noProof="0" dirty="0">
              <a:ln>
                <a:noFill/>
              </a:ln>
              <a:solidFill>
                <a:srgbClr val="21272D"/>
              </a:solidFill>
              <a:effectLst/>
              <a:uLnTx/>
              <a:uFillTx/>
              <a:latin typeface="+mj-lt"/>
              <a:ea typeface="ＭＳ Ｐゴシック" panose="020B0600070205080204" pitchFamily="34" charset="-128"/>
              <a:cs typeface="+mn-cs"/>
            </a:endParaRPr>
          </a:p>
        </p:txBody>
      </p:sp>
      <p:sp>
        <p:nvSpPr>
          <p:cNvPr id="10" name="Rectangle 9">
            <a:extLst>
              <a:ext uri="{FF2B5EF4-FFF2-40B4-BE49-F238E27FC236}">
                <a16:creationId xmlns:a16="http://schemas.microsoft.com/office/drawing/2014/main" id="{9C34AD38-6DB4-4A95-8A3F-B7EE42C3415C}"/>
              </a:ext>
            </a:extLst>
          </p:cNvPr>
          <p:cNvSpPr/>
          <p:nvPr/>
        </p:nvSpPr>
        <p:spPr>
          <a:xfrm>
            <a:off x="172841" y="203529"/>
            <a:ext cx="11910801" cy="461665"/>
          </a:xfrm>
          <a:prstGeom prst="rect">
            <a:avLst/>
          </a:prstGeom>
          <a:solidFill>
            <a:schemeClr val="accent2"/>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1" dirty="0">
                <a:solidFill>
                  <a:srgbClr val="FFFFFF"/>
                </a:solidFill>
                <a:latin typeface="Calibri" panose="020F0502020204030204"/>
              </a:rPr>
              <a:t>Exec Sec Digital Mail Solution</a:t>
            </a:r>
            <a:endParaRPr kumimoji="0" lang="en-US" sz="24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6C48AA0-88D7-4545-960B-30C8EE77C2D6}"/>
              </a:ext>
            </a:extLst>
          </p:cNvPr>
          <p:cNvSpPr/>
          <p:nvPr/>
        </p:nvSpPr>
        <p:spPr>
          <a:xfrm>
            <a:off x="172840" y="111126"/>
            <a:ext cx="11977291" cy="75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9FD3F59F-66A4-4D39-92F2-95ED6EEBD7F3}"/>
              </a:ext>
            </a:extLst>
          </p:cNvPr>
          <p:cNvSpPr txBox="1"/>
          <p:nvPr/>
        </p:nvSpPr>
        <p:spPr>
          <a:xfrm rot="16200000">
            <a:off x="-1511076" y="4185292"/>
            <a:ext cx="3619153" cy="400110"/>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8900000" scaled="1"/>
            <a:tileRect/>
          </a:gra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1272D"/>
                </a:solidFill>
                <a:effectLst/>
                <a:uLnTx/>
                <a:uFillTx/>
                <a:latin typeface="Calibri" panose="020F0502020204030204"/>
                <a:ea typeface="ＭＳ Ｐゴシック" pitchFamily="-105" charset="-128"/>
                <a:cs typeface="ＭＳ Ｐゴシック" pitchFamily="-105" charset="-128"/>
              </a:rPr>
              <a:t>Definition</a:t>
            </a:r>
          </a:p>
        </p:txBody>
      </p:sp>
      <p:sp>
        <p:nvSpPr>
          <p:cNvPr id="41" name="TextBox 40">
            <a:extLst>
              <a:ext uri="{FF2B5EF4-FFF2-40B4-BE49-F238E27FC236}">
                <a16:creationId xmlns:a16="http://schemas.microsoft.com/office/drawing/2014/main" id="{D13D60CE-9D03-4DEE-BD4F-01786975854A}"/>
              </a:ext>
            </a:extLst>
          </p:cNvPr>
          <p:cNvSpPr txBox="1"/>
          <p:nvPr/>
        </p:nvSpPr>
        <p:spPr>
          <a:xfrm>
            <a:off x="4392337" y="6261537"/>
            <a:ext cx="288706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alibri" panose="020F0502020204030204"/>
                <a:ea typeface="+mn-ea"/>
                <a:cs typeface="+mn-cs"/>
              </a:rPr>
              <a:t>Executive Summary</a:t>
            </a:r>
          </a:p>
        </p:txBody>
      </p:sp>
      <p:sp>
        <p:nvSpPr>
          <p:cNvPr id="16" name="Slide Number Placeholder 3">
            <a:extLst>
              <a:ext uri="{FF2B5EF4-FFF2-40B4-BE49-F238E27FC236}">
                <a16:creationId xmlns:a16="http://schemas.microsoft.com/office/drawing/2014/main" id="{E957A4DA-B8C6-4270-8EAA-4E1B864B4613}"/>
              </a:ext>
            </a:extLst>
          </p:cNvPr>
          <p:cNvSpPr txBox="1">
            <a:spLocks/>
          </p:cNvSpPr>
          <p:nvPr/>
        </p:nvSpPr>
        <p:spPr>
          <a:xfrm>
            <a:off x="9340442" y="6411067"/>
            <a:ext cx="2743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FA7810F5-6BD7-4DEC-8279-05EEC2D26A11}" type="slidenum">
              <a:rPr kumimoji="0" lang="en-US" sz="12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8504-C10D-46B5-838F-4A0FCF437EE8}"/>
              </a:ext>
            </a:extLst>
          </p:cNvPr>
          <p:cNvSpPr>
            <a:spLocks noGrp="1"/>
          </p:cNvSpPr>
          <p:nvPr>
            <p:ph type="title"/>
          </p:nvPr>
        </p:nvSpPr>
        <p:spPr>
          <a:xfrm>
            <a:off x="-1" y="-12357"/>
            <a:ext cx="2213811" cy="378117"/>
          </a:xfrm>
        </p:spPr>
        <p:txBody>
          <a:bodyPr>
            <a:normAutofit/>
          </a:bodyPr>
          <a:lstStyle/>
          <a:p>
            <a:r>
              <a:rPr lang="en-US" sz="2000" dirty="0"/>
              <a:t>Proposed Solutions</a:t>
            </a:r>
          </a:p>
        </p:txBody>
      </p:sp>
      <p:sp>
        <p:nvSpPr>
          <p:cNvPr id="4" name="Slide Number Placeholder 3">
            <a:extLst>
              <a:ext uri="{FF2B5EF4-FFF2-40B4-BE49-F238E27FC236}">
                <a16:creationId xmlns:a16="http://schemas.microsoft.com/office/drawing/2014/main" id="{E75ECC61-0DB9-4162-960B-69E32D09430B}"/>
              </a:ext>
            </a:extLst>
          </p:cNvPr>
          <p:cNvSpPr>
            <a:spLocks noGrp="1"/>
          </p:cNvSpPr>
          <p:nvPr>
            <p:ph type="sldNum" sz="quarter" idx="10"/>
          </p:nvPr>
        </p:nvSpPr>
        <p:spPr/>
        <p:txBody>
          <a:bodyPr/>
          <a:lstStyle/>
          <a:p>
            <a:fld id="{FA7810F5-6BD7-4DEC-8279-05EEC2D26A11}" type="slidenum">
              <a:rPr lang="en-US" smtClean="0"/>
              <a:t>4</a:t>
            </a:fld>
            <a:endParaRPr lang="en-US" dirty="0"/>
          </a:p>
        </p:txBody>
      </p:sp>
      <p:graphicFrame>
        <p:nvGraphicFramePr>
          <p:cNvPr id="7" name="Table 7">
            <a:extLst>
              <a:ext uri="{FF2B5EF4-FFF2-40B4-BE49-F238E27FC236}">
                <a16:creationId xmlns:a16="http://schemas.microsoft.com/office/drawing/2014/main" id="{1DCAE330-D4EE-489A-9069-A9414BF77F82}"/>
              </a:ext>
            </a:extLst>
          </p:cNvPr>
          <p:cNvGraphicFramePr>
            <a:graphicFrameLocks noGrp="1"/>
          </p:cNvGraphicFramePr>
          <p:nvPr>
            <p:ph idx="1"/>
            <p:extLst>
              <p:ext uri="{D42A27DB-BD31-4B8C-83A1-F6EECF244321}">
                <p14:modId xmlns:p14="http://schemas.microsoft.com/office/powerpoint/2010/main" val="2316791704"/>
              </p:ext>
            </p:extLst>
          </p:nvPr>
        </p:nvGraphicFramePr>
        <p:xfrm>
          <a:off x="541688" y="365760"/>
          <a:ext cx="11592754" cy="2579743"/>
        </p:xfrm>
        <a:graphic>
          <a:graphicData uri="http://schemas.openxmlformats.org/drawingml/2006/table">
            <a:tbl>
              <a:tblPr firstRow="1" bandRow="1">
                <a:tableStyleId>{21E4AEA4-8DFA-4A89-87EB-49C32662AFE0}</a:tableStyleId>
              </a:tblPr>
              <a:tblGrid>
                <a:gridCol w="1203158">
                  <a:extLst>
                    <a:ext uri="{9D8B030D-6E8A-4147-A177-3AD203B41FA5}">
                      <a16:colId xmlns:a16="http://schemas.microsoft.com/office/drawing/2014/main" val="216341120"/>
                    </a:ext>
                  </a:extLst>
                </a:gridCol>
                <a:gridCol w="3073163">
                  <a:extLst>
                    <a:ext uri="{9D8B030D-6E8A-4147-A177-3AD203B41FA5}">
                      <a16:colId xmlns:a16="http://schemas.microsoft.com/office/drawing/2014/main" val="3405805154"/>
                    </a:ext>
                  </a:extLst>
                </a:gridCol>
                <a:gridCol w="4460745">
                  <a:extLst>
                    <a:ext uri="{9D8B030D-6E8A-4147-A177-3AD203B41FA5}">
                      <a16:colId xmlns:a16="http://schemas.microsoft.com/office/drawing/2014/main" val="912912019"/>
                    </a:ext>
                  </a:extLst>
                </a:gridCol>
                <a:gridCol w="2855688">
                  <a:extLst>
                    <a:ext uri="{9D8B030D-6E8A-4147-A177-3AD203B41FA5}">
                      <a16:colId xmlns:a16="http://schemas.microsoft.com/office/drawing/2014/main" val="2195625540"/>
                    </a:ext>
                  </a:extLst>
                </a:gridCol>
              </a:tblGrid>
              <a:tr h="424130">
                <a:tc>
                  <a:txBody>
                    <a:bodyPr/>
                    <a:lstStyle/>
                    <a:p>
                      <a:r>
                        <a:rPr lang="en-US" dirty="0"/>
                        <a:t>Scanners</a:t>
                      </a:r>
                    </a:p>
                  </a:txBody>
                  <a:tcPr/>
                </a:tc>
                <a:tc>
                  <a:txBody>
                    <a:bodyPr/>
                    <a:lstStyle/>
                    <a:p>
                      <a:pPr algn="ctr"/>
                      <a:r>
                        <a:rPr lang="en-US" dirty="0"/>
                        <a:t>Description</a:t>
                      </a:r>
                    </a:p>
                  </a:txBody>
                  <a:tcPr/>
                </a:tc>
                <a:tc>
                  <a:txBody>
                    <a:bodyPr/>
                    <a:lstStyle/>
                    <a:p>
                      <a:pPr algn="ctr"/>
                      <a:r>
                        <a:rPr lang="en-US" dirty="0"/>
                        <a:t>High Level Capability</a:t>
                      </a:r>
                    </a:p>
                  </a:txBody>
                  <a:tcPr/>
                </a:tc>
                <a:tc>
                  <a:txBody>
                    <a:bodyPr/>
                    <a:lstStyle/>
                    <a:p>
                      <a:pPr algn="ctr"/>
                      <a:r>
                        <a:rPr lang="en-US" dirty="0"/>
                        <a:t>Price</a:t>
                      </a:r>
                    </a:p>
                  </a:txBody>
                  <a:tcPr/>
                </a:tc>
                <a:extLst>
                  <a:ext uri="{0D108BD9-81ED-4DB2-BD59-A6C34878D82A}">
                    <a16:rowId xmlns:a16="http://schemas.microsoft.com/office/drawing/2014/main" val="4162850394"/>
                  </a:ext>
                </a:extLst>
              </a:tr>
              <a:tr h="634649">
                <a:tc>
                  <a:txBody>
                    <a:bodyPr/>
                    <a:lstStyle/>
                    <a:p>
                      <a:r>
                        <a:rPr lang="en-US" sz="1200" b="1" dirty="0"/>
                        <a:t>Solution 1</a:t>
                      </a:r>
                    </a:p>
                  </a:txBody>
                  <a:tcPr/>
                </a:tc>
                <a:tc>
                  <a:txBody>
                    <a:bodyPr/>
                    <a:lstStyle/>
                    <a:p>
                      <a:pPr marL="0" lvl="1" indent="0" algn="l" defTabSz="960120" rtl="0" eaLnBrk="1" latinLnBrk="0" hangingPunct="1">
                        <a:buFont typeface="+mj-lt"/>
                        <a:buNone/>
                      </a:pPr>
                      <a:r>
                        <a:rPr lang="en-US" sz="1200" kern="1200" dirty="0">
                          <a:solidFill>
                            <a:schemeClr val="dk1"/>
                          </a:solidFill>
                          <a:latin typeface="+mn-lt"/>
                          <a:ea typeface="+mn-ea"/>
                          <a:cs typeface="+mn-cs"/>
                        </a:rPr>
                        <a:t>Epson – The </a:t>
                      </a:r>
                      <a:r>
                        <a:rPr lang="en-US" sz="1200" kern="1200" dirty="0" err="1">
                          <a:solidFill>
                            <a:schemeClr val="dk1"/>
                          </a:solidFill>
                          <a:latin typeface="+mn-lt"/>
                          <a:ea typeface="+mn-ea"/>
                          <a:cs typeface="+mn-cs"/>
                        </a:rPr>
                        <a:t>WorkForce</a:t>
                      </a:r>
                      <a:r>
                        <a:rPr lang="en-US" sz="1200" kern="1200" dirty="0">
                          <a:solidFill>
                            <a:schemeClr val="dk1"/>
                          </a:solidFill>
                          <a:latin typeface="+mn-lt"/>
                          <a:ea typeface="+mn-ea"/>
                          <a:cs typeface="+mn-cs"/>
                        </a:rPr>
                        <a:t> DS-70000</a:t>
                      </a:r>
                    </a:p>
                  </a:txBody>
                  <a:tcPr/>
                </a:tc>
                <a:tc>
                  <a:txBody>
                    <a:bodyPr/>
                    <a:lstStyle/>
                    <a:p>
                      <a:pPr marL="171450" lvl="1" indent="-171450" algn="l" defTabSz="960120" rtl="0" eaLnBrk="1" latinLnBrk="0" hangingPunct="1">
                        <a:buFont typeface="Arial" panose="020B0604020202020204" pitchFamily="34" charset="0"/>
                        <a:buChar char="•"/>
                      </a:pPr>
                      <a:r>
                        <a:rPr lang="en-US" sz="1200" kern="1200" dirty="0">
                          <a:solidFill>
                            <a:schemeClr val="dk1"/>
                          </a:solidFill>
                          <a:latin typeface="+mn-lt"/>
                          <a:ea typeface="+mn-ea"/>
                          <a:cs typeface="+mn-cs"/>
                        </a:rPr>
                        <a:t>Auto duplex at speed of 70 ppm; </a:t>
                      </a:r>
                    </a:p>
                    <a:p>
                      <a:pPr marL="171450" lvl="1" indent="-171450" algn="l" defTabSz="960120" rtl="0" eaLnBrk="1" latinLnBrk="0" hangingPunct="1">
                        <a:buFont typeface="Arial" panose="020B0604020202020204" pitchFamily="34" charset="0"/>
                        <a:buChar char="•"/>
                      </a:pPr>
                      <a:r>
                        <a:rPr lang="en-US" sz="1200" kern="1200" dirty="0">
                          <a:solidFill>
                            <a:schemeClr val="dk1"/>
                          </a:solidFill>
                          <a:latin typeface="+mn-lt"/>
                          <a:ea typeface="+mn-ea"/>
                          <a:cs typeface="+mn-cs"/>
                        </a:rPr>
                        <a:t>Feeder capacity 200-sheets</a:t>
                      </a:r>
                    </a:p>
                    <a:p>
                      <a:pPr marL="171450" lvl="1" indent="-171450" algn="l" defTabSz="960120" rtl="0" eaLnBrk="1" latinLnBrk="0" hangingPunct="1">
                        <a:buFont typeface="Arial" panose="020B0604020202020204" pitchFamily="34" charset="0"/>
                        <a:buChar char="•"/>
                      </a:pPr>
                      <a:r>
                        <a:rPr lang="en-US" sz="1200" kern="1200" dirty="0">
                          <a:solidFill>
                            <a:schemeClr val="dk1"/>
                          </a:solidFill>
                          <a:latin typeface="+mn-lt"/>
                          <a:ea typeface="+mn-ea"/>
                          <a:cs typeface="+mn-cs"/>
                        </a:rPr>
                        <a:t>Save scanned documents to PDF; Interface: Network</a:t>
                      </a:r>
                    </a:p>
                  </a:txBody>
                  <a:tcPr/>
                </a:tc>
                <a:tc>
                  <a:txBody>
                    <a:bodyPr/>
                    <a:lstStyle/>
                    <a:p>
                      <a:pPr marL="0" marR="0" lvl="1" indent="0" algn="l" defTabSz="960120" rtl="0" eaLnBrk="1" fontAlgn="auto" latinLnBrk="0" hangingPunct="1">
                        <a:lnSpc>
                          <a:spcPct val="100000"/>
                        </a:lnSpc>
                        <a:spcBef>
                          <a:spcPts val="0"/>
                        </a:spcBef>
                        <a:spcAft>
                          <a:spcPts val="0"/>
                        </a:spcAft>
                        <a:buClrTx/>
                        <a:buSzTx/>
                        <a:buFont typeface="+mj-lt"/>
                        <a:buNone/>
                        <a:tabLst/>
                        <a:defRPr/>
                      </a:pPr>
                      <a:r>
                        <a:rPr lang="en-US" sz="1200" kern="1200" dirty="0">
                          <a:solidFill>
                            <a:schemeClr val="dk1"/>
                          </a:solidFill>
                          <a:effectLst/>
                          <a:latin typeface="+mn-lt"/>
                          <a:ea typeface="+mn-ea"/>
                          <a:cs typeface="+mn-cs"/>
                        </a:rPr>
                        <a:t>$3800 + %15 1 </a:t>
                      </a:r>
                      <a:r>
                        <a:rPr lang="en-US" sz="1200" kern="1200" dirty="0" err="1">
                          <a:solidFill>
                            <a:schemeClr val="dk1"/>
                          </a:solidFill>
                          <a:effectLst/>
                          <a:latin typeface="+mn-lt"/>
                          <a:ea typeface="+mn-ea"/>
                          <a:cs typeface="+mn-cs"/>
                        </a:rPr>
                        <a:t>yr</a:t>
                      </a:r>
                      <a:r>
                        <a:rPr lang="en-US" sz="1200" kern="1200" dirty="0">
                          <a:solidFill>
                            <a:schemeClr val="dk1"/>
                          </a:solidFill>
                          <a:effectLst/>
                          <a:latin typeface="+mn-lt"/>
                          <a:ea typeface="+mn-ea"/>
                          <a:cs typeface="+mn-cs"/>
                        </a:rPr>
                        <a:t> service plan</a:t>
                      </a:r>
                    </a:p>
                    <a:p>
                      <a:pPr marL="0" lvl="1" indent="0" algn="l" defTabSz="960120" rtl="0" eaLnBrk="1" latinLnBrk="0" hangingPunct="1">
                        <a:buFont typeface="+mj-lt"/>
                        <a:buNone/>
                      </a:pPr>
                      <a:endParaRPr lang="en-US" sz="1200" dirty="0"/>
                    </a:p>
                  </a:txBody>
                  <a:tcPr/>
                </a:tc>
                <a:extLst>
                  <a:ext uri="{0D108BD9-81ED-4DB2-BD59-A6C34878D82A}">
                    <a16:rowId xmlns:a16="http://schemas.microsoft.com/office/drawing/2014/main" val="2423283329"/>
                  </a:ext>
                </a:extLst>
              </a:tr>
              <a:tr h="300029">
                <a:tc>
                  <a:txBody>
                    <a:bodyPr/>
                    <a:lstStyle/>
                    <a:p>
                      <a:r>
                        <a:rPr lang="en-US" sz="1200" b="1" dirty="0"/>
                        <a:t>Solution 2</a:t>
                      </a:r>
                    </a:p>
                  </a:txBody>
                  <a:tcPr/>
                </a:tc>
                <a:tc>
                  <a:txBody>
                    <a:bodyPr/>
                    <a:lstStyle/>
                    <a:p>
                      <a:pPr marL="0" marR="0" lvl="1" indent="0" algn="l" defTabSz="9601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dirty="0">
                          <a:solidFill>
                            <a:schemeClr val="dk1"/>
                          </a:solidFill>
                          <a:effectLst/>
                          <a:latin typeface="+mn-lt"/>
                          <a:ea typeface="+mn-ea"/>
                          <a:cs typeface="+mn-cs"/>
                        </a:rPr>
                        <a:t>Kodak Scanner S2085f</a:t>
                      </a:r>
                    </a:p>
                  </a:txBody>
                  <a:tcPr/>
                </a:tc>
                <a:tc>
                  <a:txBody>
                    <a:bodyPr/>
                    <a:lstStyle/>
                    <a:p>
                      <a:pPr marL="171450" lvl="1" indent="-171450" algn="l" defTabSz="960120" rtl="0" eaLnBrk="1" latinLnBrk="0" hangingPunct="1">
                        <a:buFont typeface="Arial" panose="020B0604020202020204" pitchFamily="34" charset="0"/>
                        <a:buChar char="•"/>
                      </a:pPr>
                      <a:r>
                        <a:rPr lang="en-US" sz="1200" kern="1200" dirty="0">
                          <a:solidFill>
                            <a:schemeClr val="dk1"/>
                          </a:solidFill>
                          <a:latin typeface="+mn-lt"/>
                          <a:ea typeface="+mn-ea"/>
                          <a:cs typeface="+mn-cs"/>
                        </a:rPr>
                        <a:t>Auto duplex, at speed of 85 ppm; </a:t>
                      </a:r>
                    </a:p>
                    <a:p>
                      <a:pPr marL="171450" lvl="1" indent="-171450" algn="l" defTabSz="960120" rtl="0" eaLnBrk="1" latinLnBrk="0" hangingPunct="1">
                        <a:buFont typeface="Arial" panose="020B0604020202020204" pitchFamily="34" charset="0"/>
                        <a:buChar char="•"/>
                      </a:pPr>
                      <a:r>
                        <a:rPr lang="en-US" sz="1200" kern="1200" dirty="0">
                          <a:solidFill>
                            <a:schemeClr val="dk1"/>
                          </a:solidFill>
                          <a:latin typeface="+mn-lt"/>
                          <a:ea typeface="+mn-ea"/>
                          <a:cs typeface="+mn-cs"/>
                        </a:rPr>
                        <a:t>Feeder capacity 300 sheets</a:t>
                      </a:r>
                    </a:p>
                    <a:p>
                      <a:pPr marL="171450" marR="0" lvl="1" indent="-171450" algn="l" defTabSz="960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Save scanned documents to PDF; Touch screen LCD Display</a:t>
                      </a:r>
                    </a:p>
                    <a:p>
                      <a:pPr marL="171450" lvl="1" indent="-171450" algn="l" defTabSz="960120" rtl="0" eaLnBrk="1" latinLnBrk="0" hangingPunct="1">
                        <a:buFont typeface="Arial" panose="020B0604020202020204" pitchFamily="34" charset="0"/>
                        <a:buChar char="•"/>
                      </a:pPr>
                      <a:r>
                        <a:rPr lang="en-US" sz="1200" kern="1200" dirty="0">
                          <a:solidFill>
                            <a:schemeClr val="dk1"/>
                          </a:solidFill>
                          <a:latin typeface="+mn-lt"/>
                          <a:ea typeface="+mn-ea"/>
                          <a:cs typeface="+mn-cs"/>
                        </a:rPr>
                        <a:t>Interface: Network &amp; USB</a:t>
                      </a:r>
                    </a:p>
                  </a:txBody>
                  <a:tcPr/>
                </a:tc>
                <a:tc>
                  <a:txBody>
                    <a:bodyPr/>
                    <a:lstStyle/>
                    <a:p>
                      <a:pPr marL="0" marR="0" lvl="1" indent="0" algn="l" defTabSz="960120" rtl="0" eaLnBrk="1" fontAlgn="auto" latinLnBrk="0" hangingPunct="1">
                        <a:lnSpc>
                          <a:spcPct val="100000"/>
                        </a:lnSpc>
                        <a:spcBef>
                          <a:spcPts val="0"/>
                        </a:spcBef>
                        <a:spcAft>
                          <a:spcPts val="0"/>
                        </a:spcAft>
                        <a:buClrTx/>
                        <a:buSzTx/>
                        <a:buFont typeface="+mj-lt"/>
                        <a:buNone/>
                        <a:tabLst/>
                        <a:defRPr/>
                      </a:pPr>
                      <a:r>
                        <a:rPr lang="en-US" sz="1200" kern="1200" dirty="0">
                          <a:solidFill>
                            <a:schemeClr val="dk1"/>
                          </a:solidFill>
                          <a:latin typeface="+mn-lt"/>
                          <a:ea typeface="+mn-ea"/>
                          <a:cs typeface="+mn-cs"/>
                        </a:rPr>
                        <a:t>$2500-$3000</a:t>
                      </a:r>
                    </a:p>
                    <a:p>
                      <a:pPr marL="0" marR="0" lvl="1" indent="0" algn="l" defTabSz="960120" rtl="0" eaLnBrk="1" fontAlgn="auto" latinLnBrk="0" hangingPunct="1">
                        <a:lnSpc>
                          <a:spcPct val="100000"/>
                        </a:lnSpc>
                        <a:spcBef>
                          <a:spcPts val="0"/>
                        </a:spcBef>
                        <a:spcAft>
                          <a:spcPts val="0"/>
                        </a:spcAft>
                        <a:buClrTx/>
                        <a:buSzTx/>
                        <a:buFont typeface="+mj-lt"/>
                        <a:buNone/>
                        <a:tabLst/>
                        <a:defRPr/>
                      </a:pPr>
                      <a:endParaRPr lang="en-US" sz="12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552869398"/>
                  </a:ext>
                </a:extLst>
              </a:tr>
              <a:tr h="692573">
                <a:tc>
                  <a:txBody>
                    <a:bodyPr/>
                    <a:lstStyle/>
                    <a:p>
                      <a:r>
                        <a:rPr lang="en-US" sz="1200" b="1" dirty="0"/>
                        <a:t>Solution 3</a:t>
                      </a:r>
                    </a:p>
                    <a:p>
                      <a:endParaRPr lang="en-US" sz="1200" dirty="0"/>
                    </a:p>
                  </a:txBody>
                  <a:tcPr/>
                </a:tc>
                <a:tc>
                  <a:txBody>
                    <a:bodyPr/>
                    <a:lstStyle/>
                    <a:p>
                      <a:pPr marL="0" marR="0" lvl="1" indent="0" algn="l" defTabSz="960120" rtl="0" eaLnBrk="1" fontAlgn="auto" latinLnBrk="0" hangingPunct="1">
                        <a:lnSpc>
                          <a:spcPct val="100000"/>
                        </a:lnSpc>
                        <a:spcBef>
                          <a:spcPts val="0"/>
                        </a:spcBef>
                        <a:spcAft>
                          <a:spcPts val="0"/>
                        </a:spcAft>
                        <a:buClrTx/>
                        <a:buSzTx/>
                        <a:buFont typeface="+mj-lt"/>
                        <a:buNone/>
                        <a:tabLst/>
                        <a:defRPr/>
                      </a:pPr>
                      <a:r>
                        <a:rPr lang="en-US" sz="1200" kern="1200" dirty="0">
                          <a:solidFill>
                            <a:schemeClr val="dk1"/>
                          </a:solidFill>
                          <a:latin typeface="+mn-lt"/>
                          <a:ea typeface="+mn-ea"/>
                          <a:cs typeface="+mn-cs"/>
                        </a:rPr>
                        <a:t>Canon Scanner </a:t>
                      </a:r>
                      <a:r>
                        <a:rPr lang="en-US" sz="1200" kern="1200" dirty="0" err="1">
                          <a:solidFill>
                            <a:schemeClr val="dk1"/>
                          </a:solidFill>
                          <a:latin typeface="+mn-lt"/>
                          <a:ea typeface="+mn-ea"/>
                          <a:cs typeface="+mn-cs"/>
                        </a:rPr>
                        <a:t>ImageFORMULA</a:t>
                      </a:r>
                      <a:r>
                        <a:rPr lang="en-US" sz="1200" kern="1200" dirty="0">
                          <a:solidFill>
                            <a:schemeClr val="dk1"/>
                          </a:solidFill>
                          <a:latin typeface="+mn-lt"/>
                          <a:ea typeface="+mn-ea"/>
                          <a:cs typeface="+mn-cs"/>
                        </a:rPr>
                        <a:t> DR-6010C</a:t>
                      </a:r>
                    </a:p>
                  </a:txBody>
                  <a:tcPr/>
                </a:tc>
                <a:tc>
                  <a:txBody>
                    <a:bodyPr/>
                    <a:lstStyle/>
                    <a:p>
                      <a:pPr marL="171450" lvl="1" indent="-171450" algn="l" defTabSz="960120" rtl="0" eaLnBrk="1" latinLnBrk="0" hangingPunct="1">
                        <a:buFont typeface="Arial" panose="020B0604020202020204" pitchFamily="34" charset="0"/>
                        <a:buChar char="•"/>
                      </a:pPr>
                      <a:r>
                        <a:rPr lang="en-US" sz="1200" b="0" i="0" u="none" strike="noStrike" kern="1200" dirty="0">
                          <a:solidFill>
                            <a:schemeClr val="dk1"/>
                          </a:solidFill>
                          <a:effectLst/>
                          <a:latin typeface="+mn-lt"/>
                          <a:ea typeface="+mn-ea"/>
                          <a:cs typeface="+mn-cs"/>
                        </a:rPr>
                        <a:t>Auto duplex at speed of 60ppm; </a:t>
                      </a:r>
                    </a:p>
                    <a:p>
                      <a:pPr marL="171450" lvl="1" indent="-171450" algn="l" defTabSz="960120" rtl="0" eaLnBrk="1" latinLnBrk="0" hangingPunct="1">
                        <a:buFont typeface="Arial" panose="020B0604020202020204" pitchFamily="34" charset="0"/>
                        <a:buChar char="•"/>
                      </a:pPr>
                      <a:r>
                        <a:rPr lang="en-US" sz="1200" b="0" i="0" u="none" strike="noStrike" kern="1200" dirty="0">
                          <a:solidFill>
                            <a:schemeClr val="dk1"/>
                          </a:solidFill>
                          <a:effectLst/>
                          <a:latin typeface="+mn-lt"/>
                          <a:ea typeface="+mn-ea"/>
                          <a:cs typeface="+mn-cs"/>
                        </a:rPr>
                        <a:t>Feeder capacity 100 sheets</a:t>
                      </a:r>
                    </a:p>
                    <a:p>
                      <a:pPr marL="171450" lvl="1" indent="-171450" algn="l" defTabSz="960120" rtl="0" eaLnBrk="1" latinLnBrk="0" hangingPunct="1">
                        <a:buFont typeface="Arial" panose="020B0604020202020204" pitchFamily="34" charset="0"/>
                        <a:buChar char="•"/>
                      </a:pPr>
                      <a:r>
                        <a:rPr lang="en-US" sz="1200" b="0" i="0" u="none" strike="noStrike" kern="1200" dirty="0">
                          <a:solidFill>
                            <a:schemeClr val="dk1"/>
                          </a:solidFill>
                          <a:effectLst/>
                          <a:latin typeface="+mn-lt"/>
                          <a:ea typeface="+mn-ea"/>
                          <a:cs typeface="+mn-cs"/>
                        </a:rPr>
                        <a:t>Interface: USB &amp; SCSI</a:t>
                      </a:r>
                    </a:p>
                  </a:txBody>
                  <a:tcPr/>
                </a:tc>
                <a:tc>
                  <a:txBody>
                    <a:bodyPr/>
                    <a:lstStyle/>
                    <a:p>
                      <a:pPr marL="0" marR="0" lvl="1" indent="0" algn="l" defTabSz="960120" rtl="0" eaLnBrk="1" fontAlgn="auto" latinLnBrk="0" hangingPunct="1">
                        <a:lnSpc>
                          <a:spcPct val="100000"/>
                        </a:lnSpc>
                        <a:spcBef>
                          <a:spcPts val="0"/>
                        </a:spcBef>
                        <a:spcAft>
                          <a:spcPts val="0"/>
                        </a:spcAft>
                        <a:buClrTx/>
                        <a:buSzTx/>
                        <a:buFont typeface="+mj-lt"/>
                        <a:buNone/>
                        <a:tabLst/>
                        <a:defRPr/>
                      </a:pPr>
                      <a:r>
                        <a:rPr lang="en-US" sz="1200" b="0" i="0" u="none" strike="noStrike" kern="1200" dirty="0">
                          <a:solidFill>
                            <a:schemeClr val="dk1"/>
                          </a:solidFill>
                          <a:effectLst/>
                          <a:latin typeface="+mn-lt"/>
                          <a:ea typeface="+mn-ea"/>
                          <a:cs typeface="+mn-cs"/>
                        </a:rPr>
                        <a:t>$3000</a:t>
                      </a:r>
                    </a:p>
                    <a:p>
                      <a:pPr marL="0" lvl="1" indent="0" algn="l" defTabSz="960120" rtl="0" eaLnBrk="1" latinLnBrk="0" hangingPunct="1">
                        <a:buFont typeface="+mj-lt"/>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393716731"/>
                  </a:ext>
                </a:extLst>
              </a:tr>
            </a:tbl>
          </a:graphicData>
        </a:graphic>
      </p:graphicFrame>
      <p:sp>
        <p:nvSpPr>
          <p:cNvPr id="8" name="Slide Number Placeholder 3">
            <a:extLst>
              <a:ext uri="{FF2B5EF4-FFF2-40B4-BE49-F238E27FC236}">
                <a16:creationId xmlns:a16="http://schemas.microsoft.com/office/drawing/2014/main" id="{6F312CB3-E085-4084-953A-60A9E905FD07}"/>
              </a:ext>
            </a:extLst>
          </p:cNvPr>
          <p:cNvSpPr txBox="1">
            <a:spLocks/>
          </p:cNvSpPr>
          <p:nvPr/>
        </p:nvSpPr>
        <p:spPr>
          <a:xfrm>
            <a:off x="9289642" y="9960771"/>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7810F5-6BD7-4DEC-8279-05EEC2D26A11}" type="slidenum">
              <a:rPr lang="en-US" smtClean="0"/>
              <a:pPr/>
              <a:t>4</a:t>
            </a:fld>
            <a:endParaRPr lang="en-US" dirty="0"/>
          </a:p>
        </p:txBody>
      </p:sp>
      <p:graphicFrame>
        <p:nvGraphicFramePr>
          <p:cNvPr id="9" name="Table 7">
            <a:extLst>
              <a:ext uri="{FF2B5EF4-FFF2-40B4-BE49-F238E27FC236}">
                <a16:creationId xmlns:a16="http://schemas.microsoft.com/office/drawing/2014/main" id="{2FE4DFC0-C028-4095-87F8-F068C96CEF0A}"/>
              </a:ext>
            </a:extLst>
          </p:cNvPr>
          <p:cNvGraphicFramePr>
            <a:graphicFrameLocks/>
          </p:cNvGraphicFramePr>
          <p:nvPr>
            <p:extLst>
              <p:ext uri="{D42A27DB-BD31-4B8C-83A1-F6EECF244321}">
                <p14:modId xmlns:p14="http://schemas.microsoft.com/office/powerpoint/2010/main" val="1769568595"/>
              </p:ext>
            </p:extLst>
          </p:nvPr>
        </p:nvGraphicFramePr>
        <p:xfrm>
          <a:off x="599246" y="3009053"/>
          <a:ext cx="11592754" cy="2821402"/>
        </p:xfrm>
        <a:graphic>
          <a:graphicData uri="http://schemas.openxmlformats.org/drawingml/2006/table">
            <a:tbl>
              <a:tblPr firstRow="1" bandRow="1">
                <a:tableStyleId>{21E4AEA4-8DFA-4A89-87EB-49C32662AFE0}</a:tableStyleId>
              </a:tblPr>
              <a:tblGrid>
                <a:gridCol w="1787819">
                  <a:extLst>
                    <a:ext uri="{9D8B030D-6E8A-4147-A177-3AD203B41FA5}">
                      <a16:colId xmlns:a16="http://schemas.microsoft.com/office/drawing/2014/main" val="216341120"/>
                    </a:ext>
                  </a:extLst>
                </a:gridCol>
                <a:gridCol w="2413535">
                  <a:extLst>
                    <a:ext uri="{9D8B030D-6E8A-4147-A177-3AD203B41FA5}">
                      <a16:colId xmlns:a16="http://schemas.microsoft.com/office/drawing/2014/main" val="3405805154"/>
                    </a:ext>
                  </a:extLst>
                </a:gridCol>
                <a:gridCol w="4502150">
                  <a:extLst>
                    <a:ext uri="{9D8B030D-6E8A-4147-A177-3AD203B41FA5}">
                      <a16:colId xmlns:a16="http://schemas.microsoft.com/office/drawing/2014/main" val="912912019"/>
                    </a:ext>
                  </a:extLst>
                </a:gridCol>
                <a:gridCol w="2889250">
                  <a:extLst>
                    <a:ext uri="{9D8B030D-6E8A-4147-A177-3AD203B41FA5}">
                      <a16:colId xmlns:a16="http://schemas.microsoft.com/office/drawing/2014/main" val="2195625540"/>
                    </a:ext>
                  </a:extLst>
                </a:gridCol>
              </a:tblGrid>
              <a:tr h="424130">
                <a:tc>
                  <a:txBody>
                    <a:bodyPr/>
                    <a:lstStyle/>
                    <a:p>
                      <a:pPr algn="ctr"/>
                      <a:r>
                        <a:rPr lang="en-US" dirty="0"/>
                        <a:t>End-to-End Solution</a:t>
                      </a:r>
                    </a:p>
                  </a:txBody>
                  <a:tcPr/>
                </a:tc>
                <a:tc>
                  <a:txBody>
                    <a:bodyPr/>
                    <a:lstStyle/>
                    <a:p>
                      <a:pPr algn="ctr"/>
                      <a:r>
                        <a:rPr lang="en-US" dirty="0"/>
                        <a:t>Description</a:t>
                      </a:r>
                    </a:p>
                  </a:txBody>
                  <a:tcPr/>
                </a:tc>
                <a:tc>
                  <a:txBody>
                    <a:bodyPr/>
                    <a:lstStyle/>
                    <a:p>
                      <a:pPr algn="ctr"/>
                      <a:r>
                        <a:rPr lang="en-US" dirty="0"/>
                        <a:t>High Level Capability</a:t>
                      </a:r>
                    </a:p>
                  </a:txBody>
                  <a:tcPr/>
                </a:tc>
                <a:tc>
                  <a:txBody>
                    <a:bodyPr/>
                    <a:lstStyle/>
                    <a:p>
                      <a:pPr algn="ctr"/>
                      <a:r>
                        <a:rPr lang="en-US" dirty="0"/>
                        <a:t>Price</a:t>
                      </a:r>
                    </a:p>
                  </a:txBody>
                  <a:tcPr/>
                </a:tc>
                <a:extLst>
                  <a:ext uri="{0D108BD9-81ED-4DB2-BD59-A6C34878D82A}">
                    <a16:rowId xmlns:a16="http://schemas.microsoft.com/office/drawing/2014/main" val="4162850394"/>
                  </a:ext>
                </a:extLst>
              </a:tr>
              <a:tr h="1047377">
                <a:tc>
                  <a:txBody>
                    <a:bodyPr/>
                    <a:lstStyle/>
                    <a:p>
                      <a:r>
                        <a:rPr lang="en-US" sz="1200" b="1" dirty="0"/>
                        <a:t>Solution 1</a:t>
                      </a:r>
                    </a:p>
                  </a:txBody>
                  <a:tcPr/>
                </a:tc>
                <a:tc>
                  <a:txBody>
                    <a:bodyPr/>
                    <a:lstStyle/>
                    <a:p>
                      <a:pPr marL="0" lvl="1" indent="0" algn="l" defTabSz="960120" rtl="0" eaLnBrk="1" latinLnBrk="0" hangingPunct="1">
                        <a:buFont typeface="+mj-lt"/>
                        <a:buNone/>
                      </a:pPr>
                      <a:r>
                        <a:rPr lang="en-US" sz="1200" kern="1200" dirty="0" err="1">
                          <a:solidFill>
                            <a:schemeClr val="dk1"/>
                          </a:solidFill>
                          <a:latin typeface="+mn-lt"/>
                          <a:ea typeface="+mn-ea"/>
                          <a:cs typeface="+mn-cs"/>
                        </a:rPr>
                        <a:t>Doma</a:t>
                      </a:r>
                      <a:r>
                        <a:rPr lang="en-US" sz="1200" kern="1200" dirty="0">
                          <a:solidFill>
                            <a:schemeClr val="dk1"/>
                          </a:solidFill>
                          <a:latin typeface="+mn-lt"/>
                          <a:ea typeface="+mn-ea"/>
                          <a:cs typeface="+mn-cs"/>
                        </a:rPr>
                        <a:t> Digital Mailroom</a:t>
                      </a:r>
                    </a:p>
                  </a:txBody>
                  <a:tcPr/>
                </a:tc>
                <a:tc>
                  <a:txBody>
                    <a:bodyPr/>
                    <a:lstStyle/>
                    <a:p>
                      <a:pPr marL="171450" lvl="1" indent="-171450" algn="l" defTabSz="960120" rtl="0" eaLnBrk="1" latinLnBrk="0" hangingPunct="1">
                        <a:buFont typeface="Arial" panose="020B0604020202020204" pitchFamily="34" charset="0"/>
                        <a:buChar char="•"/>
                      </a:pPr>
                      <a:r>
                        <a:rPr lang="en-US" sz="1200" kern="1200" dirty="0">
                          <a:solidFill>
                            <a:schemeClr val="dk1"/>
                          </a:solidFill>
                          <a:effectLst/>
                          <a:latin typeface="+mn-lt"/>
                          <a:ea typeface="+mn-ea"/>
                          <a:cs typeface="+mn-cs"/>
                        </a:rPr>
                        <a:t>Mails are sent to </a:t>
                      </a:r>
                      <a:r>
                        <a:rPr lang="en-US" sz="1200" kern="1200" dirty="0" err="1">
                          <a:solidFill>
                            <a:schemeClr val="dk1"/>
                          </a:solidFill>
                          <a:effectLst/>
                          <a:latin typeface="+mn-lt"/>
                          <a:ea typeface="+mn-ea"/>
                          <a:cs typeface="+mn-cs"/>
                        </a:rPr>
                        <a:t>Doma’s</a:t>
                      </a:r>
                      <a:r>
                        <a:rPr lang="en-US" sz="1200" kern="1200" dirty="0">
                          <a:solidFill>
                            <a:schemeClr val="dk1"/>
                          </a:solidFill>
                          <a:effectLst/>
                          <a:latin typeface="+mn-lt"/>
                          <a:ea typeface="+mn-ea"/>
                          <a:cs typeface="+mn-cs"/>
                        </a:rPr>
                        <a:t> secure facility</a:t>
                      </a:r>
                    </a:p>
                    <a:p>
                      <a:pPr marL="171450" lvl="1" indent="-171450" algn="l" defTabSz="960120" rtl="0" eaLnBrk="1" latinLnBrk="0" hangingPunct="1">
                        <a:buFont typeface="Arial" panose="020B0604020202020204" pitchFamily="34" charset="0"/>
                        <a:buChar char="•"/>
                      </a:pPr>
                      <a:r>
                        <a:rPr lang="en-US" sz="1200" kern="1200" dirty="0">
                          <a:solidFill>
                            <a:schemeClr val="dk1"/>
                          </a:solidFill>
                          <a:effectLst/>
                          <a:latin typeface="+mn-lt"/>
                          <a:ea typeface="+mn-ea"/>
                          <a:cs typeface="+mn-cs"/>
                        </a:rPr>
                        <a:t>Team opens and scans all incoming mails</a:t>
                      </a:r>
                    </a:p>
                    <a:p>
                      <a:pPr marL="171450" lvl="1" indent="-171450" algn="l" defTabSz="960120" rtl="0" eaLnBrk="1" latinLnBrk="0" hangingPunct="1">
                        <a:buFont typeface="Arial" panose="020B0604020202020204" pitchFamily="34" charset="0"/>
                        <a:buChar char="•"/>
                      </a:pPr>
                      <a:r>
                        <a:rPr lang="en-US" sz="1200" kern="1200" dirty="0">
                          <a:solidFill>
                            <a:schemeClr val="dk1"/>
                          </a:solidFill>
                          <a:effectLst/>
                          <a:latin typeface="+mn-lt"/>
                          <a:ea typeface="+mn-ea"/>
                          <a:cs typeface="+mn-cs"/>
                        </a:rPr>
                        <a:t>Records are digitized format</a:t>
                      </a:r>
                    </a:p>
                    <a:p>
                      <a:pPr marL="171450" lvl="1" indent="-171450" algn="l" defTabSz="960120" rtl="0" eaLnBrk="1" latinLnBrk="0" hangingPunct="1">
                        <a:buFont typeface="Arial" panose="020B0604020202020204" pitchFamily="34" charset="0"/>
                        <a:buChar char="•"/>
                      </a:pPr>
                      <a:r>
                        <a:rPr lang="en-US" sz="1200" kern="1200" dirty="0">
                          <a:solidFill>
                            <a:schemeClr val="dk1"/>
                          </a:solidFill>
                          <a:effectLst/>
                          <a:latin typeface="+mn-lt"/>
                          <a:ea typeface="+mn-ea"/>
                          <a:cs typeface="+mn-cs"/>
                        </a:rPr>
                        <a:t>Digitized mails are forwarded to appropriate individuals or uploaded to other </a:t>
                      </a:r>
                      <a:r>
                        <a:rPr lang="en-US" sz="1200" kern="1200" dirty="0" err="1">
                          <a:solidFill>
                            <a:schemeClr val="dk1"/>
                          </a:solidFill>
                          <a:effectLst/>
                          <a:latin typeface="+mn-lt"/>
                          <a:ea typeface="+mn-ea"/>
                          <a:cs typeface="+mn-cs"/>
                        </a:rPr>
                        <a:t>wokflows</a:t>
                      </a:r>
                      <a:r>
                        <a:rPr lang="en-US" sz="1200" kern="1200" dirty="0">
                          <a:solidFill>
                            <a:schemeClr val="dk1"/>
                          </a:solidFill>
                          <a:effectLst/>
                          <a:latin typeface="+mn-lt"/>
                          <a:ea typeface="+mn-ea"/>
                          <a:cs typeface="+mn-cs"/>
                        </a:rPr>
                        <a:t> via APIs</a:t>
                      </a:r>
                    </a:p>
                    <a:p>
                      <a:pPr marL="171450" lvl="1" indent="-171450" algn="l" defTabSz="960120" rtl="0" eaLnBrk="1" latinLnBrk="0" hangingPunct="1">
                        <a:buFont typeface="Arial" panose="020B0604020202020204" pitchFamily="34" charset="0"/>
                        <a:buChar char="•"/>
                      </a:pPr>
                      <a:r>
                        <a:rPr lang="en-US" sz="1200" kern="1200" dirty="0">
                          <a:solidFill>
                            <a:schemeClr val="dk1"/>
                          </a:solidFill>
                          <a:effectLst/>
                          <a:latin typeface="+mn-lt"/>
                          <a:ea typeface="+mn-ea"/>
                          <a:cs typeface="+mn-cs"/>
                        </a:rPr>
                        <a:t>Paper mails can be stored or destroyed</a:t>
                      </a:r>
                    </a:p>
                  </a:txBody>
                  <a:tcPr/>
                </a:tc>
                <a:tc>
                  <a:txBody>
                    <a:bodyPr/>
                    <a:lstStyle/>
                    <a:p>
                      <a:pPr marL="342900" lvl="1" indent="-342900" algn="l" defTabSz="960120" rtl="0" eaLnBrk="1" latinLnBrk="0" hangingPunct="1">
                        <a:buFont typeface="+mj-lt"/>
                        <a:buAutoNum type="arabicPeriod"/>
                      </a:pPr>
                      <a:endParaRPr lang="en-US" sz="1200" dirty="0"/>
                    </a:p>
                  </a:txBody>
                  <a:tcPr/>
                </a:tc>
                <a:extLst>
                  <a:ext uri="{0D108BD9-81ED-4DB2-BD59-A6C34878D82A}">
                    <a16:rowId xmlns:a16="http://schemas.microsoft.com/office/drawing/2014/main" val="2423283329"/>
                  </a:ext>
                </a:extLst>
              </a:tr>
              <a:tr h="300029">
                <a:tc>
                  <a:txBody>
                    <a:bodyPr/>
                    <a:lstStyle/>
                    <a:p>
                      <a:r>
                        <a:rPr lang="en-US" sz="1200" b="1" dirty="0"/>
                        <a:t>Solution 2</a:t>
                      </a:r>
                    </a:p>
                  </a:txBody>
                  <a:tcPr/>
                </a:tc>
                <a:tc>
                  <a:txBody>
                    <a:bodyPr/>
                    <a:lstStyle/>
                    <a:p>
                      <a:pPr marL="0" marR="0" lvl="1" indent="0" algn="l" defTabSz="96012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dirty="0" err="1">
                          <a:solidFill>
                            <a:schemeClr val="dk1"/>
                          </a:solidFill>
                          <a:effectLst/>
                          <a:latin typeface="+mn-lt"/>
                          <a:ea typeface="+mn-ea"/>
                          <a:cs typeface="+mn-cs"/>
                        </a:rPr>
                        <a:t>Exela</a:t>
                      </a:r>
                      <a:r>
                        <a:rPr lang="en-US" sz="1200" b="0" i="0" u="none" strike="noStrike" kern="1200" dirty="0">
                          <a:solidFill>
                            <a:schemeClr val="dk1"/>
                          </a:solidFill>
                          <a:effectLst/>
                          <a:latin typeface="+mn-lt"/>
                          <a:ea typeface="+mn-ea"/>
                          <a:cs typeface="+mn-cs"/>
                        </a:rPr>
                        <a:t> Digital Mailroom</a:t>
                      </a:r>
                    </a:p>
                  </a:txBody>
                  <a:tcPr/>
                </a:tc>
                <a:tc>
                  <a:txBody>
                    <a:bodyPr/>
                    <a:lstStyle/>
                    <a:p>
                      <a:pPr marL="0" lvl="1" indent="0" algn="l" defTabSz="960120" rtl="0" eaLnBrk="1" latinLnBrk="0" hangingPunct="1">
                        <a:buFont typeface="Arial" panose="020B0604020202020204" pitchFamily="34" charset="0"/>
                        <a:buNone/>
                      </a:pPr>
                      <a:r>
                        <a:rPr lang="en-US" sz="1200" kern="1200" dirty="0">
                          <a:solidFill>
                            <a:schemeClr val="dk1"/>
                          </a:solidFill>
                          <a:latin typeface="+mn-lt"/>
                          <a:ea typeface="+mn-ea"/>
                          <a:cs typeface="+mn-cs"/>
                        </a:rPr>
                        <a:t>Need to contact the vendor for more information</a:t>
                      </a:r>
                    </a:p>
                  </a:txBody>
                  <a:tcPr/>
                </a:tc>
                <a:tc>
                  <a:txBody>
                    <a:bodyPr/>
                    <a:lstStyle/>
                    <a:p>
                      <a:pPr marL="0" marR="0" lvl="1" indent="0" algn="l" defTabSz="960120" rtl="0" eaLnBrk="1" fontAlgn="auto" latinLnBrk="0" hangingPunct="1">
                        <a:lnSpc>
                          <a:spcPct val="100000"/>
                        </a:lnSpc>
                        <a:spcBef>
                          <a:spcPts val="0"/>
                        </a:spcBef>
                        <a:spcAft>
                          <a:spcPts val="0"/>
                        </a:spcAft>
                        <a:buClrTx/>
                        <a:buSzTx/>
                        <a:buFont typeface="+mj-lt"/>
                        <a:buNone/>
                        <a:tabLst/>
                        <a:defRPr/>
                      </a:pPr>
                      <a:endParaRPr lang="en-US" sz="12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552869398"/>
                  </a:ext>
                </a:extLst>
              </a:tr>
              <a:tr h="692573">
                <a:tc>
                  <a:txBody>
                    <a:bodyPr/>
                    <a:lstStyle/>
                    <a:p>
                      <a:r>
                        <a:rPr lang="en-US" sz="1200" b="1" dirty="0"/>
                        <a:t>Solution 3</a:t>
                      </a:r>
                    </a:p>
                    <a:p>
                      <a:endParaRPr lang="en-US" sz="1200" dirty="0"/>
                    </a:p>
                  </a:txBody>
                  <a:tcPr/>
                </a:tc>
                <a:tc>
                  <a:txBody>
                    <a:bodyPr/>
                    <a:lstStyle/>
                    <a:p>
                      <a:pPr marL="0" marR="0" lvl="1" indent="0" algn="l" defTabSz="960120" rtl="0" eaLnBrk="1" fontAlgn="auto" latinLnBrk="0" hangingPunct="1">
                        <a:lnSpc>
                          <a:spcPct val="100000"/>
                        </a:lnSpc>
                        <a:spcBef>
                          <a:spcPts val="0"/>
                        </a:spcBef>
                        <a:spcAft>
                          <a:spcPts val="0"/>
                        </a:spcAft>
                        <a:buClrTx/>
                        <a:buSzTx/>
                        <a:buFont typeface="+mj-lt"/>
                        <a:buNone/>
                        <a:tabLst/>
                        <a:defRPr/>
                      </a:pPr>
                      <a:r>
                        <a:rPr lang="en-US" sz="1200" kern="1200" dirty="0">
                          <a:solidFill>
                            <a:schemeClr val="dk1"/>
                          </a:solidFill>
                          <a:latin typeface="+mn-lt"/>
                          <a:ea typeface="+mn-ea"/>
                          <a:cs typeface="+mn-cs"/>
                        </a:rPr>
                        <a:t>Kofax Digital Mailroom</a:t>
                      </a:r>
                    </a:p>
                  </a:txBody>
                  <a:tcPr/>
                </a:tc>
                <a:tc>
                  <a:txBody>
                    <a:bodyPr/>
                    <a:lstStyle/>
                    <a:p>
                      <a:pPr marL="171450" lvl="1" indent="-171450" algn="l" defTabSz="960120" rtl="0" eaLnBrk="1" latinLnBrk="0" hangingPunct="1">
                        <a:buFont typeface="Arial" panose="020B0604020202020204" pitchFamily="34" charset="0"/>
                        <a:buChar char="•"/>
                      </a:pPr>
                      <a:r>
                        <a:rPr lang="en-US" sz="1200" b="0" i="0" u="none" strike="noStrike" kern="1200" dirty="0">
                          <a:solidFill>
                            <a:schemeClr val="dk1"/>
                          </a:solidFill>
                          <a:effectLst/>
                          <a:latin typeface="+mn-lt"/>
                          <a:ea typeface="+mn-ea"/>
                          <a:cs typeface="+mn-cs"/>
                        </a:rPr>
                        <a:t>Capture and create digital images and automatically extract all critical business information</a:t>
                      </a:r>
                    </a:p>
                    <a:p>
                      <a:pPr marL="171450" lvl="1" indent="-171450" algn="l" defTabSz="960120" rtl="0" eaLnBrk="1" latinLnBrk="0" hangingPunct="1">
                        <a:buFont typeface="Arial" panose="020B0604020202020204" pitchFamily="34" charset="0"/>
                        <a:buChar char="•"/>
                      </a:pPr>
                      <a:r>
                        <a:rPr lang="en-US" sz="1200" b="0" i="0" u="none" strike="noStrike" kern="1200" dirty="0">
                          <a:solidFill>
                            <a:schemeClr val="dk1"/>
                          </a:solidFill>
                          <a:effectLst/>
                          <a:latin typeface="+mn-lt"/>
                          <a:ea typeface="+mn-ea"/>
                          <a:cs typeface="+mn-cs"/>
                        </a:rPr>
                        <a:t>Automate S2S interactions</a:t>
                      </a:r>
                    </a:p>
                  </a:txBody>
                  <a:tcPr/>
                </a:tc>
                <a:tc>
                  <a:txBody>
                    <a:bodyPr/>
                    <a:lstStyle/>
                    <a:p>
                      <a:pPr marL="342900" lvl="1" indent="-342900" algn="l" defTabSz="960120" rtl="0" eaLnBrk="1" latinLnBrk="0" hangingPunct="1">
                        <a:buFont typeface="+mj-lt"/>
                        <a:buAutoNum type="arabicPeriod"/>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393716731"/>
                  </a:ext>
                </a:extLst>
              </a:tr>
            </a:tbl>
          </a:graphicData>
        </a:graphic>
      </p:graphicFrame>
    </p:spTree>
    <p:extLst>
      <p:ext uri="{BB962C8B-B14F-4D97-AF65-F5344CB8AC3E}">
        <p14:creationId xmlns:p14="http://schemas.microsoft.com/office/powerpoint/2010/main" val="351982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AA7CBA-141D-422C-BC7D-E2B3F5828588}"/>
              </a:ext>
            </a:extLst>
          </p:cNvPr>
          <p:cNvSpPr>
            <a:spLocks noGrp="1"/>
          </p:cNvSpPr>
          <p:nvPr>
            <p:ph type="sldNum" sz="quarter" idx="10"/>
          </p:nvPr>
        </p:nvSpPr>
        <p:spPr/>
        <p:txBody>
          <a:bodyPr/>
          <a:lstStyle/>
          <a:p>
            <a:fld id="{FA7810F5-6BD7-4DEC-8279-05EEC2D26A11}" type="slidenum">
              <a:rPr lang="en-US" smtClean="0"/>
              <a:t>5</a:t>
            </a:fld>
            <a:endParaRPr lang="en-US" dirty="0"/>
          </a:p>
        </p:txBody>
      </p:sp>
      <p:sp>
        <p:nvSpPr>
          <p:cNvPr id="10" name="Title 3">
            <a:extLst>
              <a:ext uri="{FF2B5EF4-FFF2-40B4-BE49-F238E27FC236}">
                <a16:creationId xmlns:a16="http://schemas.microsoft.com/office/drawing/2014/main" id="{75001085-2A02-443B-BEEC-17D5EF53C4BE}"/>
              </a:ext>
            </a:extLst>
          </p:cNvPr>
          <p:cNvSpPr>
            <a:spLocks noGrp="1"/>
          </p:cNvSpPr>
          <p:nvPr>
            <p:ph type="title"/>
          </p:nvPr>
        </p:nvSpPr>
        <p:spPr>
          <a:xfrm flipH="1">
            <a:off x="86498" y="0"/>
            <a:ext cx="333632" cy="3364377"/>
          </a:xfrm>
        </p:spPr>
        <p:txBody>
          <a:bodyPr>
            <a:normAutofit fontScale="90000"/>
          </a:bodyPr>
          <a:lstStyle/>
          <a:p>
            <a:r>
              <a:rPr lang="en-US" sz="3200" dirty="0"/>
              <a:t>Options </a:t>
            </a:r>
          </a:p>
        </p:txBody>
      </p:sp>
      <p:graphicFrame>
        <p:nvGraphicFramePr>
          <p:cNvPr id="4" name="Table 3"/>
          <p:cNvGraphicFramePr>
            <a:graphicFrameLocks noGrp="1"/>
          </p:cNvGraphicFramePr>
          <p:nvPr>
            <p:extLst>
              <p:ext uri="{D42A27DB-BD31-4B8C-83A1-F6EECF244321}">
                <p14:modId xmlns:p14="http://schemas.microsoft.com/office/powerpoint/2010/main" val="815302225"/>
              </p:ext>
            </p:extLst>
          </p:nvPr>
        </p:nvGraphicFramePr>
        <p:xfrm>
          <a:off x="654907" y="182469"/>
          <a:ext cx="11304211" cy="6276772"/>
        </p:xfrm>
        <a:graphic>
          <a:graphicData uri="http://schemas.openxmlformats.org/drawingml/2006/table">
            <a:tbl>
              <a:tblPr/>
              <a:tblGrid>
                <a:gridCol w="5536623">
                  <a:extLst>
                    <a:ext uri="{9D8B030D-6E8A-4147-A177-3AD203B41FA5}">
                      <a16:colId xmlns:a16="http://schemas.microsoft.com/office/drawing/2014/main" val="3809490867"/>
                    </a:ext>
                  </a:extLst>
                </a:gridCol>
                <a:gridCol w="1711097">
                  <a:extLst>
                    <a:ext uri="{9D8B030D-6E8A-4147-A177-3AD203B41FA5}">
                      <a16:colId xmlns:a16="http://schemas.microsoft.com/office/drawing/2014/main" val="2095420914"/>
                    </a:ext>
                  </a:extLst>
                </a:gridCol>
                <a:gridCol w="2011958">
                  <a:extLst>
                    <a:ext uri="{9D8B030D-6E8A-4147-A177-3AD203B41FA5}">
                      <a16:colId xmlns:a16="http://schemas.microsoft.com/office/drawing/2014/main" val="4115522033"/>
                    </a:ext>
                  </a:extLst>
                </a:gridCol>
                <a:gridCol w="2017029">
                  <a:extLst>
                    <a:ext uri="{9D8B030D-6E8A-4147-A177-3AD203B41FA5}">
                      <a16:colId xmlns:a16="http://schemas.microsoft.com/office/drawing/2014/main" val="3735949983"/>
                    </a:ext>
                  </a:extLst>
                </a:gridCol>
                <a:gridCol w="27504">
                  <a:extLst>
                    <a:ext uri="{9D8B030D-6E8A-4147-A177-3AD203B41FA5}">
                      <a16:colId xmlns:a16="http://schemas.microsoft.com/office/drawing/2014/main" val="2084673706"/>
                    </a:ext>
                  </a:extLst>
                </a:gridCol>
              </a:tblGrid>
              <a:tr h="239098">
                <a:tc>
                  <a:txBody>
                    <a:bodyPr/>
                    <a:lstStyle/>
                    <a:p>
                      <a:pPr algn="l" fontAlgn="ctr"/>
                      <a:r>
                        <a:rPr lang="en-US" sz="1400" b="1" i="0" u="none" strike="noStrike" dirty="0">
                          <a:solidFill>
                            <a:srgbClr val="000000"/>
                          </a:solidFill>
                          <a:effectLst/>
                          <a:latin typeface="Arial" panose="020B0604020202020204" pitchFamily="34" charset="0"/>
                        </a:rPr>
                        <a:t>Scanners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gridSpan="4">
                  <a:txBody>
                    <a:bodyPr/>
                    <a:lstStyle/>
                    <a:p>
                      <a:pPr algn="ctr" fontAlgn="ctr"/>
                      <a:r>
                        <a:rPr lang="en-US" sz="1400" b="1" i="0" u="none" strike="noStrike" dirty="0">
                          <a:solidFill>
                            <a:srgbClr val="000000"/>
                          </a:solidFill>
                          <a:effectLst/>
                          <a:latin typeface="Arial" panose="020B0604020202020204" pitchFamily="34" charset="0"/>
                        </a:rPr>
                        <a:t>Capability Ratings*</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91362239"/>
                  </a:ext>
                </a:extLst>
              </a:tr>
              <a:tr h="53614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Arial" panose="020B0604020202020204" pitchFamily="34" charset="0"/>
                        </a:rPr>
                        <a:t> Function</a:t>
                      </a:r>
                    </a:p>
                    <a:p>
                      <a:pPr algn="l" fontAlgn="ctr"/>
                      <a:endParaRPr lang="en-US" sz="1400" b="1" i="0" u="none" strike="noStrike" dirty="0">
                        <a:solidFill>
                          <a:srgbClr val="000000"/>
                        </a:solidFill>
                        <a:effectLst/>
                        <a:latin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fontAlgn="ctr"/>
                      <a:r>
                        <a:rPr lang="en-US" sz="1400" b="1" i="0" u="none" strike="noStrike" dirty="0">
                          <a:solidFill>
                            <a:srgbClr val="000000"/>
                          </a:solidFill>
                          <a:effectLst/>
                          <a:latin typeface="Arial" panose="020B0604020202020204" pitchFamily="34" charset="0"/>
                        </a:rPr>
                        <a:t>Option 1: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fontAlgn="ctr"/>
                      <a:r>
                        <a:rPr lang="en-US" sz="1400" b="1" i="0" u="none" strike="noStrike" dirty="0">
                          <a:solidFill>
                            <a:srgbClr val="000000"/>
                          </a:solidFill>
                          <a:effectLst/>
                          <a:latin typeface="Arial" panose="020B0604020202020204" pitchFamily="34" charset="0"/>
                        </a:rPr>
                        <a:t>Option 2: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fontAlgn="ctr"/>
                      <a:r>
                        <a:rPr lang="en-US" sz="1400" b="1" i="0" u="none" strike="noStrike" dirty="0">
                          <a:solidFill>
                            <a:srgbClr val="000000"/>
                          </a:solidFill>
                          <a:effectLst/>
                          <a:latin typeface="Arial" panose="020B0604020202020204" pitchFamily="34" charset="0"/>
                        </a:rPr>
                        <a:t>Option 3: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endParaRPr lang="en-US"/>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6744815"/>
                  </a:ext>
                </a:extLst>
              </a:tr>
              <a:tr h="461453">
                <a:tc>
                  <a:txBody>
                    <a:bodyPr/>
                    <a:lstStyle/>
                    <a:p>
                      <a:pPr marL="0" lvl="0" indent="0">
                        <a:buFontTx/>
                        <a:buNone/>
                      </a:pPr>
                      <a:r>
                        <a:rPr lang="en-US" sz="1800" dirty="0"/>
                        <a:t>Ability to establish an interface with the SWIFT system and upload data in pre-determined format. </a:t>
                      </a:r>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ctr" fontAlgn="b"/>
                      <a:r>
                        <a:rPr lang="en-US" sz="1400" b="0" i="0" u="none" strike="noStrike" dirty="0">
                          <a:solidFill>
                            <a:srgbClr val="000000"/>
                          </a:solidFill>
                          <a:effectLst/>
                          <a:latin typeface="Arial" panose="020B0604020202020204" pitchFamily="34" charset="0"/>
                        </a:rPr>
                        <a:t>Custom Code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Arial" panose="020B0604020202020204" pitchFamily="34" charset="0"/>
                        </a:rPr>
                        <a:t>Custom Code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Arial" panose="020B0604020202020204" pitchFamily="34" charset="0"/>
                        </a:rPr>
                        <a:t>Custom Code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endParaRPr lang="en-US" dirty="0"/>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43739708"/>
                  </a:ext>
                </a:extLst>
              </a:tr>
              <a:tr h="461453">
                <a:tc>
                  <a:txBody>
                    <a:bodyPr/>
                    <a:lstStyle/>
                    <a:p>
                      <a:pPr lvl="0"/>
                      <a:r>
                        <a:rPr lang="en-US" sz="1800" kern="1200" dirty="0">
                          <a:solidFill>
                            <a:schemeClr val="tx1"/>
                          </a:solidFill>
                          <a:effectLst/>
                          <a:latin typeface="+mn-lt"/>
                          <a:ea typeface="+mn-ea"/>
                          <a:cs typeface="+mn-cs"/>
                        </a:rPr>
                        <a:t>The solution will allow for proper scalability to handle various mail volumes.</a:t>
                      </a:r>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EE"/>
                    </a:solidFill>
                  </a:tcPr>
                </a:tc>
                <a:tc>
                  <a:txBody>
                    <a:bodyPr/>
                    <a:lstStyle/>
                    <a:p>
                      <a:pPr algn="ctr" fontAlgn="b"/>
                      <a:r>
                        <a:rPr lang="en-US" sz="1400" b="0" i="0" u="none" strike="noStrike" dirty="0">
                          <a:solidFill>
                            <a:srgbClr val="000000"/>
                          </a:solidFill>
                          <a:effectLst/>
                          <a:latin typeface="Arial" panose="020B0604020202020204" pitchFamily="34" charset="0"/>
                        </a:rPr>
                        <a:t>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Arial" panose="020B0604020202020204" pitchFamily="34" charset="0"/>
                        </a:rPr>
                        <a:t>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Arial" panose="020B0604020202020204" pitchFamily="34" charset="0"/>
                        </a:rPr>
                        <a:t>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endParaRPr lang="en-US" dirty="0"/>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77151238"/>
                  </a:ext>
                </a:extLst>
              </a:tr>
              <a:tr h="41018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The solution shall have FedRAMP certification.</a:t>
                      </a:r>
                    </a:p>
                    <a:p>
                      <a:pPr marL="0" marR="0" lvl="0" indent="0" algn="l" defTabSz="914400" rtl="0" eaLnBrk="1" fontAlgn="ctr" latinLnBrk="0" hangingPunct="1">
                        <a:lnSpc>
                          <a:spcPct val="100000"/>
                        </a:lnSpc>
                        <a:spcBef>
                          <a:spcPts val="0"/>
                        </a:spcBef>
                        <a:spcAft>
                          <a:spcPts val="0"/>
                        </a:spcAft>
                        <a:buClrTx/>
                        <a:buSzTx/>
                        <a:buFontTx/>
                        <a:buNone/>
                        <a:tabLst/>
                        <a:defRPr/>
                      </a:pPr>
                      <a:endParaRPr lang="en-US" sz="1400" dirty="0"/>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20000"/>
                        <a:lumOff val="80000"/>
                      </a:schemeClr>
                    </a:solidFill>
                  </a:tcPr>
                </a:tc>
                <a:tc>
                  <a:txBody>
                    <a:bodyPr/>
                    <a:lstStyle/>
                    <a:p>
                      <a:pPr algn="ctr" fontAlgn="b"/>
                      <a:r>
                        <a:rPr lang="en-US" sz="1400" b="0" i="0" u="none" strike="noStrike" dirty="0">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endParaRPr lang="en-US" dirty="0"/>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87409475"/>
                  </a:ext>
                </a:extLst>
              </a:tr>
              <a:tr h="41018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The solution shall acquire ATO to operate in production.</a:t>
                      </a:r>
                    </a:p>
                    <a:p>
                      <a:pPr marL="0" marR="0" lvl="0" indent="0" algn="l" defTabSz="914400" rtl="0" eaLnBrk="1" fontAlgn="ctr" latinLnBrk="0" hangingPunct="1">
                        <a:lnSpc>
                          <a:spcPct val="100000"/>
                        </a:lnSpc>
                        <a:spcBef>
                          <a:spcPts val="0"/>
                        </a:spcBef>
                        <a:spcAft>
                          <a:spcPts val="0"/>
                        </a:spcAft>
                        <a:buClrTx/>
                        <a:buSzTx/>
                        <a:buFontTx/>
                        <a:buNone/>
                        <a:tabLst/>
                        <a:defRPr/>
                      </a:pPr>
                      <a:endParaRPr lang="en-US" sz="1400" dirty="0"/>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b"/>
                      <a:r>
                        <a:rPr lang="en-US" sz="1400" b="0" i="0" u="none" strike="noStrike" dirty="0">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endParaRPr lang="en-US"/>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576816832"/>
                  </a:ext>
                </a:extLst>
              </a:tr>
              <a:tr h="692179">
                <a:tc>
                  <a:txBody>
                    <a:bodyPr/>
                    <a:lstStyle/>
                    <a:p>
                      <a:pPr algn="l" fontAlgn="ctr"/>
                      <a:r>
                        <a:rPr lang="en-US" sz="1800" kern="1200" dirty="0">
                          <a:solidFill>
                            <a:schemeClr val="tx1"/>
                          </a:solidFill>
                          <a:effectLst/>
                          <a:latin typeface="+mn-lt"/>
                          <a:ea typeface="+mn-ea"/>
                          <a:cs typeface="+mn-cs"/>
                        </a:rPr>
                        <a:t>Capability to upload at certain intervals. Can be done manually or at defined periodic intervals. (e.g. every hour, every day, </a:t>
                      </a:r>
                      <a:r>
                        <a:rPr lang="en-US" sz="1800" kern="1200" dirty="0" err="1">
                          <a:solidFill>
                            <a:schemeClr val="tx1"/>
                          </a:solidFill>
                          <a:effectLst/>
                          <a:latin typeface="+mn-lt"/>
                          <a:ea typeface="+mn-ea"/>
                          <a:cs typeface="+mn-cs"/>
                        </a:rPr>
                        <a:t>etc</a:t>
                      </a:r>
                      <a:r>
                        <a:rPr lang="en-US" sz="1800" kern="1200" dirty="0">
                          <a:solidFill>
                            <a:schemeClr val="tx1"/>
                          </a:solidFill>
                          <a:effectLst/>
                          <a:latin typeface="+mn-lt"/>
                          <a:ea typeface="+mn-ea"/>
                          <a:cs typeface="+mn-cs"/>
                        </a:rPr>
                        <a:t>)</a:t>
                      </a:r>
                      <a:endParaRPr lang="en-US" sz="1400" b="0" i="0" u="none" strike="noStrike" dirty="0">
                        <a:solidFill>
                          <a:srgbClr val="000000"/>
                        </a:solidFill>
                        <a:effectLst/>
                        <a:latin typeface="Arial" panose="020B0604020202020204" pitchFamily="34" charset="0"/>
                      </a:endParaRPr>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20000"/>
                        <a:lumOff val="80000"/>
                      </a:schemeClr>
                    </a:solidFill>
                  </a:tcPr>
                </a:tc>
                <a:tc>
                  <a:txBody>
                    <a:bodyPr/>
                    <a:lstStyle/>
                    <a:p>
                      <a:pPr algn="ctr" fontAlgn="b"/>
                      <a:r>
                        <a:rPr lang="en-US" sz="1400" b="0" i="0" u="none" strike="noStrike" dirty="0">
                          <a:solidFill>
                            <a:srgbClr val="000000"/>
                          </a:solidFill>
                          <a:effectLst/>
                          <a:latin typeface="Arial" panose="020B0604020202020204" pitchFamily="34" charset="0"/>
                        </a:rPr>
                        <a:t>Custom Code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Arial" panose="020B0604020202020204" pitchFamily="34" charset="0"/>
                        </a:rPr>
                        <a:t>Custom Code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Arial" panose="020B0604020202020204" pitchFamily="34" charset="0"/>
                        </a:rPr>
                        <a:t>Custom Code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endParaRPr lang="en-US" dirty="0"/>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958063781"/>
                  </a:ext>
                </a:extLst>
              </a:tr>
              <a:tr h="357428">
                <a:tc>
                  <a:txBody>
                    <a:bodyPr/>
                    <a:lstStyle/>
                    <a:p>
                      <a:pPr algn="l" fontAlgn="ctr"/>
                      <a:endParaRPr lang="en-US" sz="1400" b="0" i="0" u="none" strike="noStrike" dirty="0">
                        <a:solidFill>
                          <a:srgbClr val="000000"/>
                        </a:solidFill>
                        <a:effectLst/>
                        <a:latin typeface="Arial" panose="020B0604020202020204" pitchFamily="34" charset="0"/>
                      </a:endParaRPr>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endParaRPr lang="en-US"/>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3348203"/>
                  </a:ext>
                </a:extLst>
              </a:tr>
              <a:tr h="357428">
                <a:tc>
                  <a:txBody>
                    <a:bodyPr/>
                    <a:lstStyle/>
                    <a:p>
                      <a:pPr algn="l" fontAlgn="ctr"/>
                      <a:endParaRPr lang="en-US" sz="1400" b="0" i="0" u="none" strike="noStrike" dirty="0">
                        <a:solidFill>
                          <a:srgbClr val="000000"/>
                        </a:solidFill>
                        <a:effectLst/>
                        <a:latin typeface="Arial" panose="020B0604020202020204" pitchFamily="34" charset="0"/>
                      </a:endParaRPr>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endParaRPr lang="en-US"/>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26464147"/>
                  </a:ext>
                </a:extLst>
              </a:tr>
              <a:tr h="357428">
                <a:tc>
                  <a:txBody>
                    <a:bodyPr/>
                    <a:lstStyle/>
                    <a:p>
                      <a:pPr algn="l" fontAlgn="ctr"/>
                      <a:endParaRPr lang="en-US" sz="1400" b="0" i="0" u="none" strike="noStrike" dirty="0">
                        <a:solidFill>
                          <a:srgbClr val="000000"/>
                        </a:solidFill>
                        <a:effectLst/>
                        <a:latin typeface="Arial" panose="020B0604020202020204" pitchFamily="34" charset="0"/>
                      </a:endParaRPr>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endParaRPr lang="en-US"/>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59809126"/>
                  </a:ext>
                </a:extLst>
              </a:tr>
              <a:tr h="536141">
                <a:tc>
                  <a:txBody>
                    <a:bodyPr/>
                    <a:lstStyle/>
                    <a:p>
                      <a:pPr algn="l" fontAlgn="ctr"/>
                      <a:endParaRPr lang="en-US" sz="1400" b="0" i="0" u="none" strike="noStrike" dirty="0">
                        <a:solidFill>
                          <a:srgbClr val="000000"/>
                        </a:solidFill>
                        <a:effectLst/>
                        <a:latin typeface="Arial" panose="020B0604020202020204" pitchFamily="34" charset="0"/>
                      </a:endParaRPr>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endParaRPr lang="en-US"/>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22781264"/>
                  </a:ext>
                </a:extLst>
              </a:tr>
              <a:tr h="357428">
                <a:tc>
                  <a:txBody>
                    <a:bodyPr/>
                    <a:lstStyle/>
                    <a:p>
                      <a:pPr algn="l" fontAlgn="ctr"/>
                      <a:endParaRPr lang="en-US" sz="1400" b="0" i="0" u="none" strike="noStrike" dirty="0">
                        <a:solidFill>
                          <a:srgbClr val="000000"/>
                        </a:solidFill>
                        <a:effectLst/>
                        <a:latin typeface="Arial" panose="020B0604020202020204" pitchFamily="34" charset="0"/>
                      </a:endParaRPr>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2DEEF"/>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endParaRPr lang="en-US"/>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1990090"/>
                  </a:ext>
                </a:extLst>
              </a:tr>
              <a:tr h="179454">
                <a:tc gridSpan="5">
                  <a:txBody>
                    <a:bodyPr/>
                    <a:lstStyle/>
                    <a:p>
                      <a:pPr algn="ctr" fontAlgn="ctr"/>
                      <a:r>
                        <a:rPr lang="en-US" sz="1400" b="0" i="0" u="none" strike="noStrike" dirty="0">
                          <a:solidFill>
                            <a:srgbClr val="000000"/>
                          </a:solidFill>
                          <a:effectLst/>
                          <a:latin typeface="Times New Roman" panose="02020603050405020304" pitchFamily="18" charset="0"/>
                        </a:rPr>
                        <a:t>*Capability Ratings: 0=No capability, 1=Some Capability, 2=Full Capability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86569836"/>
                  </a:ext>
                </a:extLst>
              </a:tr>
              <a:tr h="358908">
                <a:tc gridSpan="5">
                  <a:txBody>
                    <a:bodyPr/>
                    <a:lstStyle/>
                    <a:p>
                      <a:pPr algn="ctr" fontAlgn="ctr"/>
                      <a:r>
                        <a:rPr lang="en-US" sz="1400" b="0" i="0" u="none" strike="noStrike" dirty="0">
                          <a:solidFill>
                            <a:srgbClr val="000000"/>
                          </a:solidFill>
                          <a:effectLst/>
                          <a:latin typeface="Times New Roman" panose="02020603050405020304" pitchFamily="18" charset="0"/>
                        </a:rPr>
                        <a:t>**The Direct option requires only 30 days but the Deploy option will take up to 6 months</a:t>
                      </a:r>
                      <a:br>
                        <a:rPr lang="en-US" sz="1400" b="0" i="0" u="none" strike="noStrike" dirty="0">
                          <a:solidFill>
                            <a:srgbClr val="000000"/>
                          </a:solidFill>
                          <a:effectLst/>
                          <a:latin typeface="Times New Roman" panose="02020603050405020304" pitchFamily="18" charset="0"/>
                        </a:rPr>
                      </a:br>
                      <a:r>
                        <a:rPr lang="en-US" sz="1400" b="0" i="0" u="none" strike="noStrike" dirty="0">
                          <a:solidFill>
                            <a:srgbClr val="000000"/>
                          </a:solidFill>
                          <a:effectLst/>
                          <a:latin typeface="Times New Roman" panose="02020603050405020304" pitchFamily="18" charset="0"/>
                        </a:rPr>
                        <a:t>*** All reports will have to be re-developed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34059338"/>
                  </a:ext>
                </a:extLst>
              </a:tr>
            </a:tbl>
          </a:graphicData>
        </a:graphic>
      </p:graphicFrame>
    </p:spTree>
    <p:extLst>
      <p:ext uri="{BB962C8B-B14F-4D97-AF65-F5344CB8AC3E}">
        <p14:creationId xmlns:p14="http://schemas.microsoft.com/office/powerpoint/2010/main" val="110606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EAD4AB-C026-4394-8E57-9D44E4E4AC68}"/>
              </a:ext>
            </a:extLst>
          </p:cNvPr>
          <p:cNvSpPr>
            <a:spLocks noGrp="1"/>
          </p:cNvSpPr>
          <p:nvPr>
            <p:ph type="title"/>
          </p:nvPr>
        </p:nvSpPr>
        <p:spPr>
          <a:xfrm>
            <a:off x="103766" y="18503"/>
            <a:ext cx="10972800" cy="718788"/>
          </a:xfrm>
        </p:spPr>
        <p:txBody>
          <a:bodyPr>
            <a:normAutofit/>
          </a:bodyPr>
          <a:lstStyle/>
          <a:p>
            <a:r>
              <a:rPr lang="en-US" sz="3200" dirty="0"/>
              <a:t>Cost Estimate</a:t>
            </a:r>
          </a:p>
        </p:txBody>
      </p:sp>
      <p:graphicFrame>
        <p:nvGraphicFramePr>
          <p:cNvPr id="8" name="Table 7"/>
          <p:cNvGraphicFramePr>
            <a:graphicFrameLocks noGrp="1"/>
          </p:cNvGraphicFramePr>
          <p:nvPr>
            <p:extLst>
              <p:ext uri="{D42A27DB-BD31-4B8C-83A1-F6EECF244321}">
                <p14:modId xmlns:p14="http://schemas.microsoft.com/office/powerpoint/2010/main" val="3660971713"/>
              </p:ext>
            </p:extLst>
          </p:nvPr>
        </p:nvGraphicFramePr>
        <p:xfrm>
          <a:off x="1027417" y="1222625"/>
          <a:ext cx="10049150" cy="4921325"/>
        </p:xfrm>
        <a:graphic>
          <a:graphicData uri="http://schemas.openxmlformats.org/drawingml/2006/table">
            <a:tbl>
              <a:tblPr/>
              <a:tblGrid>
                <a:gridCol w="1893127">
                  <a:extLst>
                    <a:ext uri="{9D8B030D-6E8A-4147-A177-3AD203B41FA5}">
                      <a16:colId xmlns:a16="http://schemas.microsoft.com/office/drawing/2014/main" val="2563865619"/>
                    </a:ext>
                  </a:extLst>
                </a:gridCol>
                <a:gridCol w="2499124">
                  <a:extLst>
                    <a:ext uri="{9D8B030D-6E8A-4147-A177-3AD203B41FA5}">
                      <a16:colId xmlns:a16="http://schemas.microsoft.com/office/drawing/2014/main" val="434409579"/>
                    </a:ext>
                  </a:extLst>
                </a:gridCol>
                <a:gridCol w="2182546">
                  <a:extLst>
                    <a:ext uri="{9D8B030D-6E8A-4147-A177-3AD203B41FA5}">
                      <a16:colId xmlns:a16="http://schemas.microsoft.com/office/drawing/2014/main" val="1534301170"/>
                    </a:ext>
                  </a:extLst>
                </a:gridCol>
                <a:gridCol w="587732">
                  <a:extLst>
                    <a:ext uri="{9D8B030D-6E8A-4147-A177-3AD203B41FA5}">
                      <a16:colId xmlns:a16="http://schemas.microsoft.com/office/drawing/2014/main" val="1289337569"/>
                    </a:ext>
                  </a:extLst>
                </a:gridCol>
                <a:gridCol w="2843236">
                  <a:extLst>
                    <a:ext uri="{9D8B030D-6E8A-4147-A177-3AD203B41FA5}">
                      <a16:colId xmlns:a16="http://schemas.microsoft.com/office/drawing/2014/main" val="1222705802"/>
                    </a:ext>
                  </a:extLst>
                </a:gridCol>
                <a:gridCol w="43385">
                  <a:extLst>
                    <a:ext uri="{9D8B030D-6E8A-4147-A177-3AD203B41FA5}">
                      <a16:colId xmlns:a16="http://schemas.microsoft.com/office/drawing/2014/main" val="3877448478"/>
                    </a:ext>
                  </a:extLst>
                </a:gridCol>
              </a:tblGrid>
              <a:tr h="850889">
                <a:tc>
                  <a:txBody>
                    <a:bodyPr/>
                    <a:lstStyle/>
                    <a:p>
                      <a:pPr algn="ctr" fontAlgn="t"/>
                      <a:r>
                        <a:rPr lang="en-US" sz="1400" b="1" i="0" u="none" strike="noStrike" dirty="0">
                          <a:solidFill>
                            <a:schemeClr val="tx1"/>
                          </a:solidFill>
                          <a:effectLst/>
                          <a:latin typeface="Calibri" panose="020F0502020204030204" pitchFamily="34" charset="0"/>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tx2">
                        <a:lumMod val="60000"/>
                        <a:lumOff val="40000"/>
                      </a:schemeClr>
                    </a:solidFill>
                  </a:tcPr>
                </a:tc>
                <a:tc>
                  <a:txBody>
                    <a:bodyPr/>
                    <a:lstStyle/>
                    <a:p>
                      <a:pPr algn="ctr" fontAlgn="t"/>
                      <a:endParaRPr lang="en-US" sz="1800" b="1" i="0" u="none" strike="noStrike" dirty="0">
                        <a:solidFill>
                          <a:schemeClr val="tx1"/>
                        </a:solidFill>
                        <a:effectLst/>
                        <a:latin typeface="Calibri" panose="020F0502020204030204" pitchFamily="34" charset="0"/>
                      </a:endParaRPr>
                    </a:p>
                    <a:p>
                      <a:pPr algn="ctr" fontAlgn="t"/>
                      <a:r>
                        <a:rPr lang="en-US" sz="1800" b="1" i="0" u="none" strike="noStrike" dirty="0">
                          <a:solidFill>
                            <a:schemeClr val="tx1"/>
                          </a:solidFill>
                          <a:effectLst/>
                          <a:latin typeface="Calibri" panose="020F0502020204030204" pitchFamily="34" charset="0"/>
                        </a:rPr>
                        <a:t>Option 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gridSpan="2">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sv-SE" sz="1800" b="1" i="0" u="none" strike="noStrike" kern="1200" dirty="0">
                        <a:solidFill>
                          <a:schemeClr val="tx1"/>
                        </a:solidFill>
                        <a:effectLst/>
                        <a:latin typeface="Calibri" panose="020F0502020204030204" pitchFamily="34" charset="0"/>
                        <a:ea typeface="+mn-ea"/>
                        <a:cs typeface="+mn-cs"/>
                      </a:endParaRPr>
                    </a:p>
                    <a:p>
                      <a:pPr marL="0" marR="0" lvl="0" indent="0" algn="ctr" defTabSz="914400" rtl="0" eaLnBrk="1" fontAlgn="t" latinLnBrk="0" hangingPunct="1">
                        <a:lnSpc>
                          <a:spcPct val="100000"/>
                        </a:lnSpc>
                        <a:spcBef>
                          <a:spcPts val="0"/>
                        </a:spcBef>
                        <a:spcAft>
                          <a:spcPts val="0"/>
                        </a:spcAft>
                        <a:buClrTx/>
                        <a:buSzTx/>
                        <a:buFontTx/>
                        <a:buNone/>
                        <a:tabLst/>
                        <a:defRPr/>
                      </a:pPr>
                      <a:r>
                        <a:rPr lang="sv-SE" sz="1800" b="1" i="0" u="none" strike="noStrike" kern="1200" dirty="0">
                          <a:solidFill>
                            <a:schemeClr val="tx1"/>
                          </a:solidFill>
                          <a:effectLst/>
                          <a:latin typeface="Calibri" panose="020F0502020204030204" pitchFamily="34" charset="0"/>
                          <a:ea typeface="+mn-ea"/>
                          <a:cs typeface="+mn-cs"/>
                        </a:rPr>
                        <a:t>Option 2</a:t>
                      </a:r>
                    </a:p>
                    <a:p>
                      <a:pPr marL="0" marR="0" lvl="0" indent="0" algn="ctr" defTabSz="914400" rtl="0" eaLnBrk="1" fontAlgn="t" latinLnBrk="0" hangingPunct="1">
                        <a:lnSpc>
                          <a:spcPct val="100000"/>
                        </a:lnSpc>
                        <a:spcBef>
                          <a:spcPts val="0"/>
                        </a:spcBef>
                        <a:spcAft>
                          <a:spcPts val="0"/>
                        </a:spcAft>
                        <a:buClrTx/>
                        <a:buSzTx/>
                        <a:buFontTx/>
                        <a:buNone/>
                        <a:tabLst/>
                        <a:defRPr/>
                      </a:pPr>
                      <a:endParaRPr lang="sv-SE" sz="1800" b="1" i="0" u="none" strike="noStrike" kern="1200" dirty="0">
                        <a:solidFill>
                          <a:schemeClr val="tx1"/>
                        </a:solidFill>
                        <a:effectLst/>
                        <a:latin typeface="Calibri" panose="020F0502020204030204" pitchFamily="34" charset="0"/>
                        <a:ea typeface="+mn-ea"/>
                        <a:cs typeface="+mn-cs"/>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h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US" sz="1400" b="1" i="0" u="none" strike="noStrike" kern="1200">
                        <a:solidFill>
                          <a:schemeClr val="tx1"/>
                        </a:solidFill>
                        <a:effectLst/>
                        <a:latin typeface="Calibri" panose="020F0502020204030204" pitchFamily="34" charset="0"/>
                        <a:ea typeface="+mn-ea"/>
                        <a:cs typeface="+mn-cs"/>
                      </a:endParaRPr>
                    </a:p>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i="0" u="none" strike="noStrike" kern="1200">
                          <a:solidFill>
                            <a:schemeClr val="tx1"/>
                          </a:solidFill>
                          <a:effectLst/>
                          <a:latin typeface="Calibri" panose="020F0502020204030204" pitchFamily="34" charset="0"/>
                          <a:ea typeface="+mn-ea"/>
                          <a:cs typeface="+mn-cs"/>
                        </a:rPr>
                        <a:t>Option 3</a:t>
                      </a:r>
                      <a:endParaRPr lang="en-US" sz="1400" b="1" i="0" u="none" strike="noStrike" kern="1200" dirty="0">
                        <a:solidFill>
                          <a:schemeClr val="tx1"/>
                        </a:solidFill>
                        <a:effectLst/>
                        <a:latin typeface="Calibri" panose="020F0502020204030204" pitchFamily="34" charset="0"/>
                        <a:ea typeface="+mn-ea"/>
                        <a:cs typeface="+mn-cs"/>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US" sz="1800" b="1" i="0" u="none" strike="noStrike" kern="1200" dirty="0">
                        <a:solidFill>
                          <a:schemeClr val="tx1"/>
                        </a:solidFill>
                        <a:effectLst/>
                        <a:latin typeface="Calibri" panose="020F0502020204030204" pitchFamily="34" charset="0"/>
                        <a:ea typeface="+mn-ea"/>
                        <a:cs typeface="+mn-cs"/>
                      </a:endParaRPr>
                    </a:p>
                    <a:p>
                      <a:pPr marL="0" marR="0" lvl="0" indent="0" algn="ctr" defTabSz="914400" rtl="0" eaLnBrk="1" fontAlgn="t"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Calibri" panose="020F0502020204030204" pitchFamily="34" charset="0"/>
                          <a:ea typeface="+mn-ea"/>
                          <a:cs typeface="+mn-cs"/>
                        </a:rPr>
                        <a:t>Option 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rowSpan="14">
                  <a:txBody>
                    <a:bodyPr/>
                    <a:lstStyle/>
                    <a:p>
                      <a:pPr algn="ctr" fontAlgn="t"/>
                      <a:endParaRPr lang="en-US" sz="1400" b="0" i="0" u="none" strike="noStrike" dirty="0">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05550600"/>
                  </a:ext>
                </a:extLst>
              </a:tr>
              <a:tr h="698044">
                <a:tc>
                  <a:txBody>
                    <a:bodyPr/>
                    <a:lstStyle/>
                    <a:p>
                      <a:pPr algn="ctr" fontAlgn="b"/>
                      <a:r>
                        <a:rPr lang="en-US" sz="1400" b="1" i="0" u="none" strike="noStrike" dirty="0">
                          <a:solidFill>
                            <a:srgbClr val="000000"/>
                          </a:solidFill>
                          <a:effectLst/>
                          <a:latin typeface="Calibri" panose="020F0502020204030204" pitchFamily="34" charset="0"/>
                        </a:rPr>
                        <a:t>Year</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2">
                  <a:txBody>
                    <a:bodyPr/>
                    <a:lstStyle/>
                    <a:p>
                      <a:pPr algn="ctr" fontAlgn="b"/>
                      <a:endParaRPr lang="en-US" sz="1400" b="1"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US" sz="1400" b="1"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vMerge="1">
                  <a:txBody>
                    <a:bodyPr/>
                    <a:lstStyle/>
                    <a:p>
                      <a:endParaRPr lang="en-US"/>
                    </a:p>
                  </a:txBody>
                  <a:tcPr/>
                </a:tc>
                <a:extLst>
                  <a:ext uri="{0D108BD9-81ED-4DB2-BD59-A6C34878D82A}">
                    <a16:rowId xmlns:a16="http://schemas.microsoft.com/office/drawing/2014/main" val="3061222147"/>
                  </a:ext>
                </a:extLst>
              </a:tr>
              <a:tr h="294617">
                <a:tc>
                  <a:txBody>
                    <a:bodyPr/>
                    <a:lstStyle/>
                    <a:p>
                      <a:pPr algn="ctr" fontAlgn="b"/>
                      <a:r>
                        <a:rPr lang="en-US" sz="1400" b="0" i="0" u="none" strike="noStrike" dirty="0">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US" sz="1400" b="0" i="0" u="none" strike="noStrike" dirty="0">
                          <a:solidFill>
                            <a:srgbClr val="000000"/>
                          </a:solidFill>
                          <a:effectLst/>
                          <a:latin typeface="Calibri" panose="020F0502020204030204" pitchFamily="34" charset="0"/>
                        </a:rPr>
                        <a:t> $0</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0" i="0" u="none" strike="noStrike" dirty="0">
                          <a:solidFill>
                            <a:srgbClr val="000000"/>
                          </a:solidFill>
                          <a:effectLst/>
                          <a:latin typeface="Calibri" panose="020F0502020204030204" pitchFamily="34" charset="0"/>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018651337"/>
                  </a:ext>
                </a:extLst>
              </a:tr>
              <a:tr h="294617">
                <a:tc>
                  <a:txBody>
                    <a:bodyPr/>
                    <a:lstStyle/>
                    <a:p>
                      <a:pPr algn="ctr" fontAlgn="b"/>
                      <a:r>
                        <a:rPr lang="en-US" sz="1400" b="0" i="0" u="none" strike="noStrike" dirty="0">
                          <a:solidFill>
                            <a:srgbClr val="000000"/>
                          </a:solidFill>
                          <a:effectLst/>
                          <a:latin typeface="Calibri" panose="020F0502020204030204" pitchFamily="34" charset="0"/>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122667286"/>
                  </a:ext>
                </a:extLst>
              </a:tr>
              <a:tr h="294617">
                <a:tc>
                  <a:txBody>
                    <a:bodyPr/>
                    <a:lstStyle/>
                    <a:p>
                      <a:pPr algn="ctr" fontAlgn="b"/>
                      <a:r>
                        <a:rPr lang="en-US" sz="1400" b="0" i="0" u="none" strike="noStrike" dirty="0">
                          <a:solidFill>
                            <a:srgbClr val="000000"/>
                          </a:solidFill>
                          <a:effectLst/>
                          <a:latin typeface="Calibri" panose="020F0502020204030204" pitchFamily="34" charset="0"/>
                        </a:rPr>
                        <a:t>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927844705"/>
                  </a:ext>
                </a:extLst>
              </a:tr>
              <a:tr h="294617">
                <a:tc>
                  <a:txBody>
                    <a:bodyPr/>
                    <a:lstStyle/>
                    <a:p>
                      <a:pPr algn="ctr" fontAlgn="b"/>
                      <a:r>
                        <a:rPr lang="en-US" sz="1400" b="0" i="0" u="none" strike="noStrike" dirty="0">
                          <a:solidFill>
                            <a:srgbClr val="000000"/>
                          </a:solidFill>
                          <a:effectLst/>
                          <a:latin typeface="Calibri" panose="020F0502020204030204" pitchFamily="34" charset="0"/>
                        </a:rPr>
                        <a:t>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629773876"/>
                  </a:ext>
                </a:extLst>
              </a:tr>
              <a:tr h="294617">
                <a:tc>
                  <a:txBody>
                    <a:bodyPr/>
                    <a:lstStyle/>
                    <a:p>
                      <a:pPr algn="ctr" fontAlgn="b"/>
                      <a:r>
                        <a:rPr lang="en-US" sz="1400" b="0" i="0" u="none" strike="noStrike" dirty="0">
                          <a:solidFill>
                            <a:srgbClr val="000000"/>
                          </a:solidFill>
                          <a:effectLst/>
                          <a:latin typeface="Calibri" panose="020F0502020204030204" pitchFamily="34" charset="0"/>
                        </a:rPr>
                        <a:t>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862019626"/>
                  </a:ext>
                </a:extLst>
              </a:tr>
              <a:tr h="294617">
                <a:tc>
                  <a:txBody>
                    <a:bodyPr/>
                    <a:lstStyle/>
                    <a:p>
                      <a:pPr algn="l" fontAlgn="b"/>
                      <a:r>
                        <a:rPr lang="en-US" sz="1400" b="1" i="0" u="none" strike="noStrike" dirty="0">
                          <a:solidFill>
                            <a:srgbClr val="000000"/>
                          </a:solidFill>
                          <a:effectLst/>
                          <a:latin typeface="Calibri" panose="020F0502020204030204" pitchFamily="34" charset="0"/>
                        </a:rPr>
                        <a:t>Total</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101158778"/>
                  </a:ext>
                </a:extLst>
              </a:tr>
              <a:tr h="220601">
                <a:tc>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2">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pPr algn="l" fontAlgn="b"/>
                      <a:r>
                        <a:rPr lang="en-US" sz="1400" b="0" i="0" u="none" strike="noStrike">
                          <a:solidFill>
                            <a:srgbClr val="000000"/>
                          </a:solidFill>
                          <a:effectLst/>
                          <a:latin typeface="Calibri" panose="020F0502020204030204" pitchFamily="34" charset="0"/>
                        </a:rPr>
                        <a:t> </a:t>
                      </a:r>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400" b="0" i="0" u="none" strike="noStrike">
                          <a:solidFill>
                            <a:srgbClr val="000000"/>
                          </a:solidFill>
                          <a:effectLst/>
                          <a:latin typeface="Calibri" panose="020F0502020204030204" pitchFamily="34" charset="0"/>
                        </a:rPr>
                        <a:t> </a:t>
                      </a:r>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vMerge="1">
                  <a:txBody>
                    <a:bodyPr/>
                    <a:lstStyle/>
                    <a:p>
                      <a:endParaRPr lang="en-US"/>
                    </a:p>
                  </a:txBody>
                  <a:tcPr/>
                </a:tc>
                <a:extLst>
                  <a:ext uri="{0D108BD9-81ED-4DB2-BD59-A6C34878D82A}">
                    <a16:rowId xmlns:a16="http://schemas.microsoft.com/office/drawing/2014/main" val="1431968129"/>
                  </a:ext>
                </a:extLst>
              </a:tr>
              <a:tr h="220601">
                <a:tc>
                  <a:txBody>
                    <a:bodyPr/>
                    <a:lstStyle/>
                    <a:p>
                      <a:pPr algn="l" fontAlgn="b"/>
                      <a:r>
                        <a:rPr lang="en-US" sz="1400" b="1" i="0" u="none" strike="noStrike" dirty="0">
                          <a:solidFill>
                            <a:srgbClr val="FFFFFF"/>
                          </a:solidFill>
                          <a:effectLst/>
                          <a:latin typeface="Calibri" panose="020F0502020204030204" pitchFamily="34" charset="0"/>
                        </a:rPr>
                        <a:t>Assumptions</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03764"/>
                    </a:solidFill>
                  </a:tcPr>
                </a:tc>
                <a:tc>
                  <a:txBody>
                    <a:bodyPr/>
                    <a:lstStyle/>
                    <a:p>
                      <a:pPr algn="l" fontAlgn="b"/>
                      <a:r>
                        <a:rPr lang="en-US" sz="1400" b="0" i="0" u="none" strike="noStrike" dirty="0">
                          <a:solidFill>
                            <a:srgbClr val="FFFFFF"/>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gridSpan="2">
                  <a:txBody>
                    <a:bodyPr/>
                    <a:lstStyle/>
                    <a:p>
                      <a:pPr algn="l" fontAlgn="b"/>
                      <a:r>
                        <a:rPr lang="en-US" sz="1400" b="0" i="0" u="none" strike="noStrike" dirty="0">
                          <a:solidFill>
                            <a:srgbClr val="FFFFFF"/>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hMerge="1">
                  <a:txBody>
                    <a:bodyPr/>
                    <a:lstStyle/>
                    <a:p>
                      <a:pPr algn="l" fontAlgn="b"/>
                      <a:r>
                        <a:rPr lang="en-US" sz="1400" b="0" i="0" u="none" strike="noStrike" dirty="0">
                          <a:solidFill>
                            <a:srgbClr val="FFFFFF"/>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l" fontAlgn="b"/>
                      <a:r>
                        <a:rPr lang="en-US" sz="1400" b="0" i="0" u="none" strike="noStrike" dirty="0">
                          <a:solidFill>
                            <a:srgbClr val="FFFFFF"/>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vMerge="1">
                  <a:txBody>
                    <a:bodyPr/>
                    <a:lstStyle/>
                    <a:p>
                      <a:endParaRPr lang="en-US"/>
                    </a:p>
                  </a:txBody>
                  <a:tcPr/>
                </a:tc>
                <a:extLst>
                  <a:ext uri="{0D108BD9-81ED-4DB2-BD59-A6C34878D82A}">
                    <a16:rowId xmlns:a16="http://schemas.microsoft.com/office/drawing/2014/main" val="1786234622"/>
                  </a:ext>
                </a:extLst>
              </a:tr>
              <a:tr h="301140">
                <a:tc>
                  <a:txBody>
                    <a:bodyPr/>
                    <a:lstStyle/>
                    <a:p>
                      <a:pPr algn="l" fontAlgn="b"/>
                      <a:r>
                        <a:rPr lang="en-US" sz="1400" b="0" i="0" u="none" strike="noStrike" dirty="0">
                          <a:solidFill>
                            <a:srgbClr val="000000"/>
                          </a:solidFill>
                          <a:effectLst/>
                          <a:latin typeface="Calibri" panose="020F0502020204030204" pitchFamily="34" charset="0"/>
                        </a:rPr>
                        <a:t>Escalation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1400" b="0" i="0" u="none" strike="noStrike" dirty="0">
                          <a:solidFill>
                            <a:srgbClr val="000000"/>
                          </a:solidFill>
                          <a:effectLst/>
                          <a:latin typeface="Calibri" panose="020F0502020204030204" pitchFamily="34" charset="0"/>
                        </a:rPr>
                        <a:t>O&amp;M cost escalated at 3% per 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242986100"/>
                  </a:ext>
                </a:extLst>
              </a:tr>
              <a:tr h="220601">
                <a:tc>
                  <a:txBody>
                    <a:bodyPr/>
                    <a:lstStyle/>
                    <a:p>
                      <a:pPr algn="l" fontAlgn="b"/>
                      <a:r>
                        <a:rPr lang="en-US" sz="1400" b="0" i="0" u="none" strike="noStrike" dirty="0">
                          <a:solidFill>
                            <a:srgbClr val="000000"/>
                          </a:solidFill>
                          <a:effectLst/>
                          <a:latin typeface="Calibri" panose="020F0502020204030204" pitchFamily="34" charset="0"/>
                        </a:rPr>
                        <a:t>Schedule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215378360"/>
                  </a:ext>
                </a:extLst>
              </a:tr>
              <a:tr h="323448">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939146186"/>
                  </a:ext>
                </a:extLst>
              </a:tr>
              <a:tr h="318299">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574295021"/>
                  </a:ext>
                </a:extLst>
              </a:tr>
            </a:tbl>
          </a:graphicData>
        </a:graphic>
      </p:graphicFrame>
    </p:spTree>
    <p:extLst>
      <p:ext uri="{BB962C8B-B14F-4D97-AF65-F5344CB8AC3E}">
        <p14:creationId xmlns:p14="http://schemas.microsoft.com/office/powerpoint/2010/main" val="271638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AA7CBA-141D-422C-BC7D-E2B3F5828588}"/>
              </a:ext>
            </a:extLst>
          </p:cNvPr>
          <p:cNvSpPr>
            <a:spLocks noGrp="1"/>
          </p:cNvSpPr>
          <p:nvPr>
            <p:ph type="sldNum" sz="quarter" idx="10"/>
          </p:nvPr>
        </p:nvSpPr>
        <p:spPr/>
        <p:txBody>
          <a:bodyPr/>
          <a:lstStyle/>
          <a:p>
            <a:fld id="{FA7810F5-6BD7-4DEC-8279-05EEC2D26A11}" type="slidenum">
              <a:rPr lang="en-US" smtClean="0"/>
              <a:t>7</a:t>
            </a:fld>
            <a:endParaRPr lang="en-US" dirty="0"/>
          </a:p>
        </p:txBody>
      </p:sp>
      <p:sp>
        <p:nvSpPr>
          <p:cNvPr id="10" name="Title 3">
            <a:extLst>
              <a:ext uri="{FF2B5EF4-FFF2-40B4-BE49-F238E27FC236}">
                <a16:creationId xmlns:a16="http://schemas.microsoft.com/office/drawing/2014/main" id="{75001085-2A02-443B-BEEC-17D5EF53C4BE}"/>
              </a:ext>
            </a:extLst>
          </p:cNvPr>
          <p:cNvSpPr>
            <a:spLocks noGrp="1"/>
          </p:cNvSpPr>
          <p:nvPr>
            <p:ph type="title"/>
          </p:nvPr>
        </p:nvSpPr>
        <p:spPr>
          <a:xfrm>
            <a:off x="1110842" y="424375"/>
            <a:ext cx="10972800" cy="625107"/>
          </a:xfrm>
        </p:spPr>
        <p:txBody>
          <a:bodyPr>
            <a:normAutofit/>
          </a:bodyPr>
          <a:lstStyle/>
          <a:p>
            <a:r>
              <a:rPr lang="en-US" sz="3200" dirty="0"/>
              <a:t>OCIO Recommendation </a:t>
            </a:r>
          </a:p>
        </p:txBody>
      </p:sp>
      <p:sp>
        <p:nvSpPr>
          <p:cNvPr id="7" name="Rectangle 6"/>
          <p:cNvSpPr/>
          <p:nvPr/>
        </p:nvSpPr>
        <p:spPr>
          <a:xfrm>
            <a:off x="696098" y="1562803"/>
            <a:ext cx="10595006" cy="1692771"/>
          </a:xfrm>
          <a:prstGeom prst="rect">
            <a:avLst/>
          </a:prstGeom>
        </p:spPr>
        <p:txBody>
          <a:bodyPr wrap="square">
            <a:spAutoFit/>
          </a:bodyPr>
          <a:lstStyle/>
          <a:p>
            <a:pPr marL="342900" indent="-342900">
              <a:spcBef>
                <a:spcPts val="0"/>
              </a:spcBef>
              <a:spcAft>
                <a:spcPts val="600"/>
              </a:spcAft>
              <a:buFont typeface="Arial" panose="020B0604020202020204" pitchFamily="34" charset="0"/>
              <a:buChar char="•"/>
            </a:pPr>
            <a:endParaRPr lang="en-US" sz="2000" dirty="0"/>
          </a:p>
          <a:p>
            <a:pPr marL="342900" indent="-342900">
              <a:spcBef>
                <a:spcPts val="0"/>
              </a:spcBef>
              <a:spcAft>
                <a:spcPts val="600"/>
              </a:spcAft>
              <a:buFont typeface="Arial" panose="020B0604020202020204" pitchFamily="34" charset="0"/>
              <a:buChar char="•"/>
            </a:pPr>
            <a:endParaRPr lang="en-US" sz="2000" dirty="0"/>
          </a:p>
        </p:txBody>
      </p:sp>
      <p:sp>
        <p:nvSpPr>
          <p:cNvPr id="2" name="Rectangle 1">
            <a:extLst>
              <a:ext uri="{FF2B5EF4-FFF2-40B4-BE49-F238E27FC236}">
                <a16:creationId xmlns:a16="http://schemas.microsoft.com/office/drawing/2014/main" id="{65669776-FBB4-4AB0-84A2-BEF022CFABC0}"/>
              </a:ext>
            </a:extLst>
          </p:cNvPr>
          <p:cNvSpPr/>
          <p:nvPr/>
        </p:nvSpPr>
        <p:spPr>
          <a:xfrm>
            <a:off x="1234444" y="1562803"/>
            <a:ext cx="10284431" cy="1200329"/>
          </a:xfrm>
          <a:prstGeom prst="rect">
            <a:avLst/>
          </a:prstGeom>
        </p:spPr>
        <p:txBody>
          <a:bodyPr wrap="square">
            <a:spAutoFit/>
          </a:bodyPr>
          <a:lstStyle/>
          <a:p>
            <a:pPr marL="0" lvl="1" defTabSz="914400" fontAlgn="ctr">
              <a:spcAft>
                <a:spcPts val="1200"/>
              </a:spcAft>
              <a:defRPr/>
            </a:pPr>
            <a:r>
              <a:rPr lang="en-US" sz="2400" dirty="0"/>
              <a:t>Based on the analysis by the Cross Functional Team (CFT), the ACF Office of the CIO (OCIO) has determined that Option …….. meets the needs of the ANA based on PO’s time and financial constraints.</a:t>
            </a:r>
          </a:p>
        </p:txBody>
      </p:sp>
    </p:spTree>
    <p:extLst>
      <p:ext uri="{BB962C8B-B14F-4D97-AF65-F5344CB8AC3E}">
        <p14:creationId xmlns:p14="http://schemas.microsoft.com/office/powerpoint/2010/main" val="172040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AA7CBA-141D-422C-BC7D-E2B3F5828588}"/>
              </a:ext>
            </a:extLst>
          </p:cNvPr>
          <p:cNvSpPr>
            <a:spLocks noGrp="1"/>
          </p:cNvSpPr>
          <p:nvPr>
            <p:ph type="sldNum" sz="quarter" idx="10"/>
          </p:nvPr>
        </p:nvSpPr>
        <p:spPr/>
        <p:txBody>
          <a:bodyPr/>
          <a:lstStyle/>
          <a:p>
            <a:fld id="{FA7810F5-6BD7-4DEC-8279-05EEC2D26A11}" type="slidenum">
              <a:rPr lang="en-US" smtClean="0"/>
              <a:t>8</a:t>
            </a:fld>
            <a:endParaRPr lang="en-US" dirty="0"/>
          </a:p>
        </p:txBody>
      </p:sp>
      <p:sp>
        <p:nvSpPr>
          <p:cNvPr id="10" name="Title 3">
            <a:extLst>
              <a:ext uri="{FF2B5EF4-FFF2-40B4-BE49-F238E27FC236}">
                <a16:creationId xmlns:a16="http://schemas.microsoft.com/office/drawing/2014/main" id="{75001085-2A02-443B-BEEC-17D5EF53C4BE}"/>
              </a:ext>
            </a:extLst>
          </p:cNvPr>
          <p:cNvSpPr>
            <a:spLocks noGrp="1"/>
          </p:cNvSpPr>
          <p:nvPr>
            <p:ph type="title"/>
          </p:nvPr>
        </p:nvSpPr>
        <p:spPr>
          <a:xfrm>
            <a:off x="1017373" y="498516"/>
            <a:ext cx="10972800" cy="625107"/>
          </a:xfrm>
        </p:spPr>
        <p:txBody>
          <a:bodyPr>
            <a:normAutofit/>
          </a:bodyPr>
          <a:lstStyle/>
          <a:p>
            <a:r>
              <a:rPr lang="en-US" sz="3200" dirty="0"/>
              <a:t>Option Approval</a:t>
            </a:r>
          </a:p>
        </p:txBody>
      </p:sp>
      <p:sp>
        <p:nvSpPr>
          <p:cNvPr id="7" name="Rectangle 6"/>
          <p:cNvSpPr/>
          <p:nvPr/>
        </p:nvSpPr>
        <p:spPr>
          <a:xfrm>
            <a:off x="1017373" y="1449189"/>
            <a:ext cx="10595006" cy="2308324"/>
          </a:xfrm>
          <a:prstGeom prst="rect">
            <a:avLst/>
          </a:prstGeom>
        </p:spPr>
        <p:txBody>
          <a:bodyPr wrap="square">
            <a:spAutoFit/>
          </a:bodyPr>
          <a:lstStyle/>
          <a:p>
            <a:pPr>
              <a:spcBef>
                <a:spcPts val="0"/>
              </a:spcBef>
              <a:spcAft>
                <a:spcPts val="600"/>
              </a:spcAft>
            </a:pPr>
            <a:r>
              <a:rPr lang="en-US" sz="2400" dirty="0"/>
              <a:t>Upon receipt of ANA’s approval of this business case, the OCIO will collaborate with GCS on the required IT acquisition documents and schedule additional Cross Function Team (CFT) meetings to finalize the ACF acquisition review form for the Federal Information Technology Acquisition Reform Act (FITARA) review/approval. OCIO will ensure the security requirements defined in the acquisition package includes the appropriate application-level controls required to authorize the system.</a:t>
            </a:r>
          </a:p>
        </p:txBody>
      </p:sp>
    </p:spTree>
    <p:extLst>
      <p:ext uri="{BB962C8B-B14F-4D97-AF65-F5344CB8AC3E}">
        <p14:creationId xmlns:p14="http://schemas.microsoft.com/office/powerpoint/2010/main" val="329732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AA7CBA-141D-422C-BC7D-E2B3F5828588}"/>
              </a:ext>
            </a:extLst>
          </p:cNvPr>
          <p:cNvSpPr>
            <a:spLocks noGrp="1"/>
          </p:cNvSpPr>
          <p:nvPr>
            <p:ph type="sldNum" sz="quarter" idx="10"/>
          </p:nvPr>
        </p:nvSpPr>
        <p:spPr/>
        <p:txBody>
          <a:bodyPr/>
          <a:lstStyle/>
          <a:p>
            <a:fld id="{FA7810F5-6BD7-4DEC-8279-05EEC2D26A11}" type="slidenum">
              <a:rPr lang="en-US" smtClean="0"/>
              <a:t>9</a:t>
            </a:fld>
            <a:endParaRPr lang="en-US" dirty="0"/>
          </a:p>
        </p:txBody>
      </p:sp>
      <p:sp>
        <p:nvSpPr>
          <p:cNvPr id="10" name="Title 3">
            <a:extLst>
              <a:ext uri="{FF2B5EF4-FFF2-40B4-BE49-F238E27FC236}">
                <a16:creationId xmlns:a16="http://schemas.microsoft.com/office/drawing/2014/main" id="{75001085-2A02-443B-BEEC-17D5EF53C4BE}"/>
              </a:ext>
            </a:extLst>
          </p:cNvPr>
          <p:cNvSpPr>
            <a:spLocks noGrp="1"/>
          </p:cNvSpPr>
          <p:nvPr>
            <p:ph type="title"/>
          </p:nvPr>
        </p:nvSpPr>
        <p:spPr>
          <a:xfrm>
            <a:off x="1110842" y="386191"/>
            <a:ext cx="10972800" cy="625107"/>
          </a:xfrm>
        </p:spPr>
        <p:txBody>
          <a:bodyPr>
            <a:normAutofit/>
          </a:bodyPr>
          <a:lstStyle/>
          <a:p>
            <a:r>
              <a:rPr lang="en-US" sz="3200" dirty="0"/>
              <a:t>OCIO Points of Contact</a:t>
            </a:r>
          </a:p>
        </p:txBody>
      </p:sp>
      <p:sp>
        <p:nvSpPr>
          <p:cNvPr id="7" name="Rectangle 6"/>
          <p:cNvSpPr/>
          <p:nvPr/>
        </p:nvSpPr>
        <p:spPr>
          <a:xfrm>
            <a:off x="609600" y="1142673"/>
            <a:ext cx="10595006" cy="2077492"/>
          </a:xfrm>
          <a:prstGeom prst="rect">
            <a:avLst/>
          </a:prstGeom>
        </p:spPr>
        <p:txBody>
          <a:bodyPr wrap="square">
            <a:spAutoFit/>
          </a:bodyPr>
          <a:lstStyle/>
          <a:p>
            <a:pPr>
              <a:spcBef>
                <a:spcPts val="0"/>
              </a:spcBef>
              <a:spcAft>
                <a:spcPts val="600"/>
              </a:spcAft>
            </a:pPr>
            <a:endParaRPr lang="en-US" dirty="0"/>
          </a:p>
          <a:p>
            <a:pPr marL="342900" indent="-342900">
              <a:spcBef>
                <a:spcPts val="0"/>
              </a:spcBef>
              <a:spcAft>
                <a:spcPts val="600"/>
              </a:spcAft>
              <a:buFont typeface="Wingdings" panose="05000000000000000000" pitchFamily="2" charset="2"/>
              <a:buChar char="§"/>
            </a:pPr>
            <a:endParaRPr lang="en-US" dirty="0"/>
          </a:p>
          <a:p>
            <a:pPr marL="342900" indent="-342900">
              <a:spcBef>
                <a:spcPts val="0"/>
              </a:spcBef>
              <a:spcAft>
                <a:spcPts val="600"/>
              </a:spcAft>
              <a:buFont typeface="Wingdings" panose="05000000000000000000" pitchFamily="2" charset="2"/>
              <a:buChar char="§"/>
            </a:pPr>
            <a:endParaRPr lang="en-US" sz="1400" dirty="0"/>
          </a:p>
          <a:p>
            <a:pPr marL="342900" indent="-342900">
              <a:spcBef>
                <a:spcPts val="0"/>
              </a:spcBef>
              <a:spcAft>
                <a:spcPts val="600"/>
              </a:spcAft>
              <a:buFont typeface="Wingdings" panose="05000000000000000000" pitchFamily="2" charset="2"/>
              <a:buChar char="§"/>
            </a:pPr>
            <a:endParaRPr lang="en-US" sz="1400" dirty="0"/>
          </a:p>
          <a:p>
            <a:pPr marL="342900" indent="-342900">
              <a:spcBef>
                <a:spcPts val="0"/>
              </a:spcBef>
              <a:spcAft>
                <a:spcPts val="600"/>
              </a:spcAft>
              <a:buFont typeface="Arial" panose="020B0604020202020204" pitchFamily="34" charset="0"/>
              <a:buChar char="•"/>
            </a:pPr>
            <a:endParaRPr lang="en-US" sz="2000" dirty="0"/>
          </a:p>
          <a:p>
            <a:pPr marL="342900" indent="-342900">
              <a:spcBef>
                <a:spcPts val="0"/>
              </a:spcBef>
              <a:spcAft>
                <a:spcPts val="600"/>
              </a:spcAft>
              <a:buFont typeface="Arial" panose="020B0604020202020204" pitchFamily="34" charset="0"/>
              <a:buChar char="•"/>
            </a:pPr>
            <a:endParaRPr lang="en-US" sz="2000" dirty="0"/>
          </a:p>
        </p:txBody>
      </p:sp>
      <p:sp>
        <p:nvSpPr>
          <p:cNvPr id="5" name="Rectangle 4"/>
          <p:cNvSpPr/>
          <p:nvPr/>
        </p:nvSpPr>
        <p:spPr>
          <a:xfrm>
            <a:off x="1110842" y="1142673"/>
            <a:ext cx="10254695" cy="4985980"/>
          </a:xfrm>
          <a:prstGeom prst="rect">
            <a:avLst/>
          </a:prstGeom>
        </p:spPr>
        <p:txBody>
          <a:bodyPr wrap="square">
            <a:spAutoFit/>
          </a:bodyPr>
          <a:lstStyle/>
          <a:p>
            <a:pPr>
              <a:spcBef>
                <a:spcPts val="0"/>
              </a:spcBef>
              <a:spcAft>
                <a:spcPts val="600"/>
              </a:spcAft>
            </a:pPr>
            <a:r>
              <a:rPr lang="en-US" sz="1600" dirty="0"/>
              <a:t>Sandra Hamilton, Director</a:t>
            </a:r>
          </a:p>
          <a:p>
            <a:pPr>
              <a:spcBef>
                <a:spcPts val="0"/>
              </a:spcBef>
              <a:spcAft>
                <a:spcPts val="600"/>
              </a:spcAft>
            </a:pPr>
            <a:r>
              <a:rPr lang="en-US" sz="1600" dirty="0"/>
              <a:t>Policy, Strategy &amp; Planning (PSP) Division </a:t>
            </a:r>
          </a:p>
          <a:p>
            <a:pPr>
              <a:spcBef>
                <a:spcPts val="0"/>
              </a:spcBef>
              <a:spcAft>
                <a:spcPts val="600"/>
              </a:spcAft>
            </a:pPr>
            <a:r>
              <a:rPr lang="en-US" sz="1600" dirty="0"/>
              <a:t>Email: </a:t>
            </a:r>
            <a:r>
              <a:rPr lang="en-US" sz="1600" dirty="0">
                <a:hlinkClick r:id="rId2"/>
              </a:rPr>
              <a:t>Sandra.Hamilton@acf.hhs.gov</a:t>
            </a:r>
            <a:endParaRPr lang="en-US" sz="1600" dirty="0"/>
          </a:p>
          <a:p>
            <a:pPr>
              <a:spcBef>
                <a:spcPts val="0"/>
              </a:spcBef>
              <a:spcAft>
                <a:spcPts val="600"/>
              </a:spcAft>
            </a:pPr>
            <a:r>
              <a:rPr lang="en-US" sz="1600" dirty="0"/>
              <a:t>Office: (202) 302-8946 </a:t>
            </a:r>
          </a:p>
          <a:p>
            <a:pPr>
              <a:spcBef>
                <a:spcPts val="0"/>
              </a:spcBef>
              <a:spcAft>
                <a:spcPts val="600"/>
              </a:spcAft>
            </a:pPr>
            <a:endParaRPr lang="en-US" sz="1600" dirty="0"/>
          </a:p>
          <a:p>
            <a:pPr>
              <a:spcBef>
                <a:spcPts val="0"/>
              </a:spcBef>
              <a:spcAft>
                <a:spcPts val="600"/>
              </a:spcAft>
            </a:pPr>
            <a:r>
              <a:rPr lang="en-US" sz="1600" dirty="0"/>
              <a:t>Alba Sierra, Cross Functional Team (CFT) Lead</a:t>
            </a:r>
          </a:p>
          <a:p>
            <a:pPr>
              <a:spcAft>
                <a:spcPts val="600"/>
              </a:spcAft>
            </a:pPr>
            <a:r>
              <a:rPr lang="en-US" sz="1600" dirty="0"/>
              <a:t>Policy, Strategy &amp; Planning (PSP) Division</a:t>
            </a:r>
          </a:p>
          <a:p>
            <a:pPr>
              <a:spcAft>
                <a:spcPts val="600"/>
              </a:spcAft>
            </a:pPr>
            <a:r>
              <a:rPr lang="en-US" sz="1600" dirty="0"/>
              <a:t>Email: </a:t>
            </a:r>
            <a:r>
              <a:rPr lang="en-US" sz="1600" dirty="0">
                <a:hlinkClick r:id="rId3"/>
              </a:rPr>
              <a:t>Alba.Sierra@acf.hhs.gov</a:t>
            </a:r>
            <a:endParaRPr lang="en-US" sz="1600" dirty="0"/>
          </a:p>
          <a:p>
            <a:pPr>
              <a:spcAft>
                <a:spcPts val="600"/>
              </a:spcAft>
            </a:pPr>
            <a:r>
              <a:rPr lang="en-US" sz="1600" dirty="0"/>
              <a:t>Office: (202) 401-1462 </a:t>
            </a:r>
          </a:p>
          <a:p>
            <a:pPr>
              <a:spcAft>
                <a:spcPts val="600"/>
              </a:spcAft>
            </a:pPr>
            <a:endParaRPr lang="en-US" sz="1600" dirty="0"/>
          </a:p>
          <a:p>
            <a:pPr>
              <a:spcAft>
                <a:spcPts val="600"/>
              </a:spcAft>
            </a:pPr>
            <a:endParaRPr lang="en-US" sz="1600" dirty="0"/>
          </a:p>
          <a:p>
            <a:pPr>
              <a:spcBef>
                <a:spcPts val="0"/>
              </a:spcBef>
              <a:spcAft>
                <a:spcPts val="600"/>
              </a:spcAft>
            </a:pPr>
            <a:endParaRPr lang="en-US" sz="1600" dirty="0"/>
          </a:p>
          <a:p>
            <a:pPr>
              <a:spcBef>
                <a:spcPts val="0"/>
              </a:spcBef>
              <a:spcAft>
                <a:spcPts val="600"/>
              </a:spcAft>
            </a:pPr>
            <a:endParaRPr lang="en-US" sz="1600" dirty="0"/>
          </a:p>
          <a:p>
            <a:pPr>
              <a:spcBef>
                <a:spcPts val="0"/>
              </a:spcBef>
              <a:spcAft>
                <a:spcPts val="600"/>
              </a:spcAft>
            </a:pPr>
            <a:endParaRPr lang="en-US" sz="2000" dirty="0"/>
          </a:p>
          <a:p>
            <a:pPr marL="342900" indent="-342900">
              <a:spcBef>
                <a:spcPts val="0"/>
              </a:spcBef>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4133951538"/>
      </p:ext>
    </p:extLst>
  </p:cSld>
  <p:clrMapOvr>
    <a:masterClrMapping/>
  </p:clrMapOvr>
</p:sld>
</file>

<file path=ppt/theme/theme1.xml><?xml version="1.0" encoding="utf-8"?>
<a:theme xmlns:a="http://schemas.openxmlformats.org/drawingml/2006/main" name="Retrospect">
  <a:themeElements>
    <a:clrScheme name="Custom 1">
      <a:dk1>
        <a:srgbClr val="21272D"/>
      </a:dk1>
      <a:lt1>
        <a:srgbClr val="FFFFFF"/>
      </a:lt1>
      <a:dk2>
        <a:srgbClr val="264A64"/>
      </a:dk2>
      <a:lt2>
        <a:srgbClr val="FFFFFF"/>
      </a:lt2>
      <a:accent1>
        <a:srgbClr val="BFB0A3"/>
      </a:accent1>
      <a:accent2>
        <a:srgbClr val="336A90"/>
      </a:accent2>
      <a:accent3>
        <a:srgbClr val="A12854"/>
      </a:accent3>
      <a:accent4>
        <a:srgbClr val="475260"/>
      </a:accent4>
      <a:accent5>
        <a:srgbClr val="63BAB0"/>
      </a:accent5>
      <a:accent6>
        <a:srgbClr val="E29F4D"/>
      </a:accent6>
      <a:hlink>
        <a:srgbClr val="336A90"/>
      </a:hlink>
      <a:folHlink>
        <a:srgbClr val="47526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EST" id="{EF7F1599-2F0D-4D3C-B5E6-FDE22C0DB98E}" vid="{E1AD9708-17E1-4BC7-8730-09F23040E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52B0644B5A1814C830262EED0290B08" ma:contentTypeVersion="4" ma:contentTypeDescription="Create a new document." ma:contentTypeScope="" ma:versionID="e69f23ffad209a75fc516dcffb083c88">
  <xsd:schema xmlns:xsd="http://www.w3.org/2001/XMLSchema" xmlns:xs="http://www.w3.org/2001/XMLSchema" xmlns:p="http://schemas.microsoft.com/office/2006/metadata/properties" xmlns:ns2="5ec2b599-c3b8-4a41-b9ba-34c4fa96d4d3" xmlns:ns3="4ff7fab8-25ab-457e-ab3e-f043d0c3fdef" targetNamespace="http://schemas.microsoft.com/office/2006/metadata/properties" ma:root="true" ma:fieldsID="f8da9e80b95a808f221e218544f784cc" ns2:_="" ns3:_="">
    <xsd:import namespace="5ec2b599-c3b8-4a41-b9ba-34c4fa96d4d3"/>
    <xsd:import namespace="4ff7fab8-25ab-457e-ab3e-f043d0c3fde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2b599-c3b8-4a41-b9ba-34c4fa96d4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ff7fab8-25ab-457e-ab3e-f043d0c3fde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4ff7fab8-25ab-457e-ab3e-f043d0c3fdef">
      <UserInfo>
        <DisplayName>Lores, David</DisplayName>
        <AccountId>528</AccountId>
        <AccountType/>
      </UserInfo>
      <UserInfo>
        <DisplayName>Kendrick, Carla D</DisplayName>
        <AccountId>484</AccountId>
        <AccountType/>
      </UserInfo>
      <UserInfo>
        <DisplayName>Feliciano, Lariel</DisplayName>
        <AccountId>283</AccountId>
        <AccountType/>
      </UserInfo>
      <UserInfo>
        <DisplayName>Melo, Walt</DisplayName>
        <AccountId>585</AccountId>
        <AccountType/>
      </UserInfo>
    </SharedWithUsers>
  </documentManagement>
</p:properties>
</file>

<file path=customXml/itemProps1.xml><?xml version="1.0" encoding="utf-8"?>
<ds:datastoreItem xmlns:ds="http://schemas.openxmlformats.org/officeDocument/2006/customXml" ds:itemID="{9EA62E6B-6D4E-4854-B685-399081E46523}">
  <ds:schemaRefs>
    <ds:schemaRef ds:uri="http://schemas.microsoft.com/sharepoint/v3/contenttype/forms"/>
  </ds:schemaRefs>
</ds:datastoreItem>
</file>

<file path=customXml/itemProps2.xml><?xml version="1.0" encoding="utf-8"?>
<ds:datastoreItem xmlns:ds="http://schemas.openxmlformats.org/officeDocument/2006/customXml" ds:itemID="{6C53E20E-21E1-48C8-89E5-F758A8291B01}">
  <ds:schemaRefs>
    <ds:schemaRef ds:uri="4ff7fab8-25ab-457e-ab3e-f043d0c3fdef"/>
    <ds:schemaRef ds:uri="5ec2b599-c3b8-4a41-b9ba-34c4fa96d4d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78B8CEF-9D76-428B-A53B-7DA4CB09D8A8}">
  <ds:schemaRefs>
    <ds:schemaRef ds:uri="http://schemas.openxmlformats.org/package/2006/metadata/core-properties"/>
    <ds:schemaRef ds:uri="http://purl.org/dc/terms/"/>
    <ds:schemaRef ds:uri="5ec2b599-c3b8-4a41-b9ba-34c4fa96d4d3"/>
    <ds:schemaRef ds:uri="http://schemas.microsoft.com/office/infopath/2007/PartnerControls"/>
    <ds:schemaRef ds:uri="http://schemas.microsoft.com/office/2006/documentManagement/types"/>
    <ds:schemaRef ds:uri="http://purl.org/dc/elements/1.1/"/>
    <ds:schemaRef ds:uri="http://schemas.microsoft.com/office/2006/metadata/properties"/>
    <ds:schemaRef ds:uri="4ff7fab8-25ab-457e-ab3e-f043d0c3fde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12070</TotalTime>
  <Words>1050</Words>
  <Application>Microsoft Office PowerPoint</Application>
  <PresentationFormat>Widescreen</PresentationFormat>
  <Paragraphs>189</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Retrospect</vt:lpstr>
      <vt:lpstr>Executive Secretariate (Exec Sec) Digital Mail Solution Business Case</vt:lpstr>
      <vt:lpstr>Background</vt:lpstr>
      <vt:lpstr>PowerPoint Presentation</vt:lpstr>
      <vt:lpstr>Proposed Solutions</vt:lpstr>
      <vt:lpstr>Options </vt:lpstr>
      <vt:lpstr>Cost Estimate</vt:lpstr>
      <vt:lpstr>OCIO Recommendation </vt:lpstr>
      <vt:lpstr>Option Approval</vt:lpstr>
      <vt:lpstr>OCIO Points of 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Hennington, Billee (ACF)</dc:creator>
  <cp:lastModifiedBy>Kalantar, Reza (ACF) (CTR)</cp:lastModifiedBy>
  <cp:revision>342</cp:revision>
  <cp:lastPrinted>2019-12-18T15:50:34Z</cp:lastPrinted>
  <dcterms:created xsi:type="dcterms:W3CDTF">2018-08-28T15:20:47Z</dcterms:created>
  <dcterms:modified xsi:type="dcterms:W3CDTF">2021-06-16T14:57:15Z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8ee09c4a-09fb-4e4c-a84a-76094eeda9cf</vt:lpwstr>
  </property>
  <property fmtid="{D5CDD505-2E9C-101B-9397-08002B2CF9AE}" pid="3" name="ContentTypeId">
    <vt:lpwstr>0x010100552B0644B5A1814C830262EED0290B08</vt:lpwstr>
  </property>
  <property fmtid="{D5CDD505-2E9C-101B-9397-08002B2CF9AE}" pid="4" name="SharedWithUsers">
    <vt:lpwstr>528;#Lores, David;#484;#Kendrick, Carla D;#283;#Feliciano, Lariel;#585;#Melo, Walt</vt:lpwstr>
  </property>
  <property fmtid="{D5CDD505-2E9C-101B-9397-08002B2CF9AE}" pid="5" name="MITRE Sensitivity">
    <vt:lpwstr>Sponsor Deliverable</vt:lpwstr>
  </property>
  <property fmtid="{D5CDD505-2E9C-101B-9397-08002B2CF9AE}" pid="6" name="MPR">
    <vt:bool>true</vt:bool>
  </property>
  <property fmtid="{D5CDD505-2E9C-101B-9397-08002B2CF9AE}" pid="7" name="Approved">
    <vt:bool>false</vt:bool>
  </property>
</Properties>
</file>