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4"/>
  </p:notesMasterIdLst>
  <p:handoutMasterIdLst>
    <p:handoutMasterId r:id="rId15"/>
  </p:handoutMasterIdLst>
  <p:sldIdLst>
    <p:sldId id="1177" r:id="rId5"/>
    <p:sldId id="1187" r:id="rId6"/>
    <p:sldId id="1179" r:id="rId7"/>
    <p:sldId id="829" r:id="rId8"/>
    <p:sldId id="1181" r:id="rId9"/>
    <p:sldId id="1188" r:id="rId10"/>
    <p:sldId id="1184" r:id="rId11"/>
    <p:sldId id="1185" r:id="rId12"/>
    <p:sldId id="1186" r:id="rId13"/>
  </p:sldIdLst>
  <p:sldSz cx="12192000" cy="6858000"/>
  <p:notesSz cx="7010400" cy="12039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amilton, Sandra (ACF)" initials="HS(" lastIdx="2" clrIdx="6">
    <p:extLst>
      <p:ext uri="{19B8F6BF-5375-455C-9EA6-DF929625EA0E}">
        <p15:presenceInfo xmlns:p15="http://schemas.microsoft.com/office/powerpoint/2012/main" userId="S-1-5-21-1747495209-1248221918-2216747781-218987" providerId="AD"/>
      </p:ext>
    </p:extLst>
  </p:cmAuthor>
  <p:cmAuthor id="1" name="Brown, Cindy (ACF) (CTR)" initials="BC((" lastIdx="1" clrIdx="0">
    <p:extLst>
      <p:ext uri="{19B8F6BF-5375-455C-9EA6-DF929625EA0E}">
        <p15:presenceInfo xmlns:p15="http://schemas.microsoft.com/office/powerpoint/2012/main" userId="S-1-5-21-1747495209-1248221918-2216747781-195999" providerId="AD"/>
      </p:ext>
    </p:extLst>
  </p:cmAuthor>
  <p:cmAuthor id="8" name="Lisa Fristrom" initials="LF" lastIdx="1" clrIdx="7">
    <p:extLst>
      <p:ext uri="{19B8F6BF-5375-455C-9EA6-DF929625EA0E}">
        <p15:presenceInfo xmlns:p15="http://schemas.microsoft.com/office/powerpoint/2012/main" userId="aab9d118154b6ae6" providerId="Windows Live"/>
      </p:ext>
    </p:extLst>
  </p:cmAuthor>
  <p:cmAuthor id="2" name="Shelton, Dakota" initials="SD" lastIdx="1" clrIdx="1">
    <p:extLst>
      <p:ext uri="{19B8F6BF-5375-455C-9EA6-DF929625EA0E}">
        <p15:presenceInfo xmlns:p15="http://schemas.microsoft.com/office/powerpoint/2012/main" userId="S::CESHELTON@MITRE.ORG::6463dafb-7a85-4326-bf44-b331d5b4f714" providerId="AD"/>
      </p:ext>
    </p:extLst>
  </p:cmAuthor>
  <p:cmAuthor id="9" name="Kalantar, Reza (ACF) (CTR)" initials="KR((" lastIdx="1" clrIdx="8">
    <p:extLst>
      <p:ext uri="{19B8F6BF-5375-455C-9EA6-DF929625EA0E}">
        <p15:presenceInfo xmlns:p15="http://schemas.microsoft.com/office/powerpoint/2012/main" userId="S::Reza.Kalantar@acf.hhs.gov::64fd0c83-010e-465d-8c36-c98234bc5e9a" providerId="AD"/>
      </p:ext>
    </p:extLst>
  </p:cmAuthor>
  <p:cmAuthor id="3" name="Smith, Allyson (ACF) (CTR)" initials="SA((" lastIdx="2" clrIdx="2">
    <p:extLst>
      <p:ext uri="{19B8F6BF-5375-455C-9EA6-DF929625EA0E}">
        <p15:presenceInfo xmlns:p15="http://schemas.microsoft.com/office/powerpoint/2012/main" userId="S-1-5-21-1747495209-1248221918-2216747781-227269" providerId="AD"/>
      </p:ext>
    </p:extLst>
  </p:cmAuthor>
  <p:cmAuthor id="4" name="Brenda A Klafter" initials="BAK" lastIdx="2" clrIdx="3">
    <p:extLst>
      <p:ext uri="{19B8F6BF-5375-455C-9EA6-DF929625EA0E}">
        <p15:presenceInfo xmlns:p15="http://schemas.microsoft.com/office/powerpoint/2012/main" userId="S::BKLAFTER@MITRE.ORG::ea660a86-4d10-4226-b9b0-b8588c72b145" providerId="AD"/>
      </p:ext>
    </p:extLst>
  </p:cmAuthor>
  <p:cmAuthor id="5" name="Blake, Sebrina (ACF)" initials="BS(" lastIdx="13" clrIdx="4">
    <p:extLst>
      <p:ext uri="{19B8F6BF-5375-455C-9EA6-DF929625EA0E}">
        <p15:presenceInfo xmlns:p15="http://schemas.microsoft.com/office/powerpoint/2012/main" userId="S::Sebrina.Blake@acf.hhs.gov::238934b7-68b4-4f23-9f37-c08eb86f401e" providerId="AD"/>
      </p:ext>
    </p:extLst>
  </p:cmAuthor>
  <p:cmAuthor id="6" name="Sierra, Alba (ACF)" initials="SA(" lastIdx="15" clrIdx="5">
    <p:extLst>
      <p:ext uri="{19B8F6BF-5375-455C-9EA6-DF929625EA0E}">
        <p15:presenceInfo xmlns:p15="http://schemas.microsoft.com/office/powerpoint/2012/main" userId="S-1-5-21-1747495209-1248221918-2216747781-621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BEE"/>
    <a:srgbClr val="FF0000"/>
    <a:srgbClr val="92D050"/>
    <a:srgbClr val="21272D"/>
    <a:srgbClr val="CDD4DB"/>
    <a:srgbClr val="DA9593"/>
    <a:srgbClr val="00B050"/>
    <a:srgbClr val="C4D69B"/>
    <a:srgbClr val="FFC000"/>
    <a:srgbClr val="C6E1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2697" autoAdjust="0"/>
  </p:normalViewPr>
  <p:slideViewPr>
    <p:cSldViewPr snapToGrid="0">
      <p:cViewPr>
        <p:scale>
          <a:sx n="75" d="100"/>
          <a:sy n="75" d="100"/>
        </p:scale>
        <p:origin x="496" y="-7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sz="quarter" idx="1"/>
          </p:nvPr>
        </p:nvSpPr>
        <p:spPr>
          <a:xfrm>
            <a:off x="3970938" y="0"/>
            <a:ext cx="3037840" cy="604072"/>
          </a:xfrm>
          <a:prstGeom prst="rect">
            <a:avLst/>
          </a:prstGeom>
        </p:spPr>
        <p:txBody>
          <a:bodyPr vert="horz" lIns="108850" tIns="54425" rIns="108850" bIns="54425" rtlCol="0"/>
          <a:lstStyle>
            <a:lvl1pPr algn="r">
              <a:defRPr sz="1400"/>
            </a:lvl1pPr>
          </a:lstStyle>
          <a:p>
            <a:fld id="{42CD5BE6-9445-4E08-B82B-3EBF9316A186}" type="datetimeFigureOut">
              <a:rPr lang="en-US" smtClean="0"/>
              <a:t>6/21/2021</a:t>
            </a:fld>
            <a:endParaRPr lang="en-US" dirty="0"/>
          </a:p>
        </p:txBody>
      </p:sp>
      <p:sp>
        <p:nvSpPr>
          <p:cNvPr id="4" name="Footer Placeholder 3"/>
          <p:cNvSpPr>
            <a:spLocks noGrp="1"/>
          </p:cNvSpPr>
          <p:nvPr>
            <p:ph type="ftr" sz="quarter" idx="2"/>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5" name="Slide Number Placeholder 4"/>
          <p:cNvSpPr>
            <a:spLocks noGrp="1"/>
          </p:cNvSpPr>
          <p:nvPr>
            <p:ph type="sldNum" sz="quarter" idx="3"/>
          </p:nvPr>
        </p:nvSpPr>
        <p:spPr>
          <a:xfrm>
            <a:off x="3970938" y="11435531"/>
            <a:ext cx="3037840" cy="604070"/>
          </a:xfrm>
          <a:prstGeom prst="rect">
            <a:avLst/>
          </a:prstGeom>
        </p:spPr>
        <p:txBody>
          <a:bodyPr vert="horz" lIns="108850" tIns="54425" rIns="108850" bIns="54425" rtlCol="0" anchor="b"/>
          <a:lstStyle>
            <a:lvl1pPr algn="r">
              <a:defRPr sz="1400"/>
            </a:lvl1pPr>
          </a:lstStyle>
          <a:p>
            <a:fld id="{6126922B-A83E-4543-8B1F-F40FAA82027E}" type="slidenum">
              <a:rPr lang="en-US" smtClean="0"/>
              <a:t>‹#›</a:t>
            </a:fld>
            <a:endParaRPr lang="en-US" dirty="0"/>
          </a:p>
        </p:txBody>
      </p:sp>
    </p:spTree>
    <p:extLst>
      <p:ext uri="{BB962C8B-B14F-4D97-AF65-F5344CB8AC3E}">
        <p14:creationId xmlns:p14="http://schemas.microsoft.com/office/powerpoint/2010/main" val="3262802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2"/>
          </a:xfrm>
          <a:prstGeom prst="rect">
            <a:avLst/>
          </a:prstGeom>
        </p:spPr>
        <p:txBody>
          <a:bodyPr vert="horz" lIns="108850" tIns="54425" rIns="108850" bIns="54425" rtlCol="0"/>
          <a:lstStyle>
            <a:lvl1pPr algn="l">
              <a:defRPr sz="1400"/>
            </a:lvl1pPr>
          </a:lstStyle>
          <a:p>
            <a:endParaRPr lang="en-US" dirty="0"/>
          </a:p>
        </p:txBody>
      </p:sp>
      <p:sp>
        <p:nvSpPr>
          <p:cNvPr id="3" name="Date Placeholder 2"/>
          <p:cNvSpPr>
            <a:spLocks noGrp="1"/>
          </p:cNvSpPr>
          <p:nvPr>
            <p:ph type="dt" idx="1"/>
          </p:nvPr>
        </p:nvSpPr>
        <p:spPr>
          <a:xfrm>
            <a:off x="3970938" y="0"/>
            <a:ext cx="3037840" cy="604072"/>
          </a:xfrm>
          <a:prstGeom prst="rect">
            <a:avLst/>
          </a:prstGeom>
        </p:spPr>
        <p:txBody>
          <a:bodyPr vert="horz" lIns="108850" tIns="54425" rIns="108850" bIns="54425" rtlCol="0"/>
          <a:lstStyle>
            <a:lvl1pPr algn="r">
              <a:defRPr sz="1400"/>
            </a:lvl1pPr>
          </a:lstStyle>
          <a:p>
            <a:fld id="{D9DA4926-6793-4FEF-8CEC-DB29810AB736}" type="datetimeFigureOut">
              <a:rPr lang="en-US" smtClean="0"/>
              <a:t>6/21/2021</a:t>
            </a:fld>
            <a:endParaRPr lang="en-US" dirty="0"/>
          </a:p>
        </p:txBody>
      </p:sp>
      <p:sp>
        <p:nvSpPr>
          <p:cNvPr id="4" name="Slide Image Placeholder 3"/>
          <p:cNvSpPr>
            <a:spLocks noGrp="1" noRot="1" noChangeAspect="1"/>
          </p:cNvSpPr>
          <p:nvPr>
            <p:ph type="sldImg" idx="2"/>
          </p:nvPr>
        </p:nvSpPr>
        <p:spPr>
          <a:xfrm>
            <a:off x="-106363" y="1504950"/>
            <a:ext cx="7223126" cy="4064000"/>
          </a:xfrm>
          <a:prstGeom prst="rect">
            <a:avLst/>
          </a:prstGeom>
          <a:noFill/>
          <a:ln w="12700">
            <a:solidFill>
              <a:prstClr val="black"/>
            </a:solidFill>
          </a:ln>
        </p:spPr>
        <p:txBody>
          <a:bodyPr vert="horz" lIns="108850" tIns="54425" rIns="108850" bIns="54425" rtlCol="0" anchor="ctr"/>
          <a:lstStyle/>
          <a:p>
            <a:endParaRPr lang="en-US" dirty="0"/>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108850" tIns="54425" rIns="108850" bIns="544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1"/>
            <a:ext cx="3037840" cy="604070"/>
          </a:xfrm>
          <a:prstGeom prst="rect">
            <a:avLst/>
          </a:prstGeom>
        </p:spPr>
        <p:txBody>
          <a:bodyPr vert="horz" lIns="108850" tIns="54425" rIns="108850" bIns="54425"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11435531"/>
            <a:ext cx="3037840" cy="604070"/>
          </a:xfrm>
          <a:prstGeom prst="rect">
            <a:avLst/>
          </a:prstGeom>
        </p:spPr>
        <p:txBody>
          <a:bodyPr vert="horz" lIns="108850" tIns="54425" rIns="108850" bIns="54425" rtlCol="0" anchor="b"/>
          <a:lstStyle>
            <a:lvl1pPr algn="r">
              <a:defRPr sz="1400"/>
            </a:lvl1pPr>
          </a:lstStyle>
          <a:p>
            <a:fld id="{7540DE33-7926-4E6E-907E-6EC08853FFD7}" type="slidenum">
              <a:rPr lang="en-US" smtClean="0"/>
              <a:t>‹#›</a:t>
            </a:fld>
            <a:endParaRPr lang="en-US" dirty="0"/>
          </a:p>
        </p:txBody>
      </p:sp>
    </p:spTree>
    <p:extLst>
      <p:ext uri="{BB962C8B-B14F-4D97-AF65-F5344CB8AC3E}">
        <p14:creationId xmlns:p14="http://schemas.microsoft.com/office/powerpoint/2010/main" val="336679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40DE33-7926-4E6E-907E-6EC08853FFD7}" type="slidenum">
              <a:rPr lang="en-US" smtClean="0"/>
              <a:t>1</a:t>
            </a:fld>
            <a:endParaRPr lang="en-US" dirty="0"/>
          </a:p>
        </p:txBody>
      </p:sp>
    </p:spTree>
    <p:extLst>
      <p:ext uri="{BB962C8B-B14F-4D97-AF65-F5344CB8AC3E}">
        <p14:creationId xmlns:p14="http://schemas.microsoft.com/office/powerpoint/2010/main" val="3401577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40DE33-7926-4E6E-907E-6EC08853FFD7}"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334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4</a:t>
            </a:fld>
            <a:endParaRPr lang="en-US" dirty="0"/>
          </a:p>
        </p:txBody>
      </p:sp>
    </p:spTree>
    <p:extLst>
      <p:ext uri="{BB962C8B-B14F-4D97-AF65-F5344CB8AC3E}">
        <p14:creationId xmlns:p14="http://schemas.microsoft.com/office/powerpoint/2010/main" val="233625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5</a:t>
            </a:fld>
            <a:endParaRPr lang="en-US" dirty="0"/>
          </a:p>
        </p:txBody>
      </p:sp>
    </p:spTree>
    <p:extLst>
      <p:ext uri="{BB962C8B-B14F-4D97-AF65-F5344CB8AC3E}">
        <p14:creationId xmlns:p14="http://schemas.microsoft.com/office/powerpoint/2010/main" val="371809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Includes licenses &amp; Subscription costs for the SQL Server; </a:t>
            </a:r>
            <a:r>
              <a:rPr lang="en-US" b="1" dirty="0"/>
              <a:t>Does not include </a:t>
            </a:r>
            <a:r>
              <a:rPr lang="en-US" dirty="0"/>
              <a:t>hosting, data center or Development of the front end</a:t>
            </a:r>
          </a:p>
          <a:p>
            <a:pPr marL="171450" indent="-171450">
              <a:buFontTx/>
              <a:buChar char="-"/>
            </a:pPr>
            <a:r>
              <a:rPr lang="en-US" dirty="0"/>
              <a:t>3% escalation rate over the years</a:t>
            </a:r>
          </a:p>
        </p:txBody>
      </p:sp>
      <p:sp>
        <p:nvSpPr>
          <p:cNvPr id="4" name="Slide Number Placeholder 3"/>
          <p:cNvSpPr>
            <a:spLocks noGrp="1"/>
          </p:cNvSpPr>
          <p:nvPr>
            <p:ph type="sldNum" sz="quarter" idx="5"/>
          </p:nvPr>
        </p:nvSpPr>
        <p:spPr/>
        <p:txBody>
          <a:bodyPr/>
          <a:lstStyle/>
          <a:p>
            <a:fld id="{7540DE33-7926-4E6E-907E-6EC08853FFD7}" type="slidenum">
              <a:rPr lang="en-US" smtClean="0"/>
              <a:t>6</a:t>
            </a:fld>
            <a:endParaRPr lang="en-US" dirty="0"/>
          </a:p>
        </p:txBody>
      </p:sp>
    </p:spTree>
    <p:extLst>
      <p:ext uri="{BB962C8B-B14F-4D97-AF65-F5344CB8AC3E}">
        <p14:creationId xmlns:p14="http://schemas.microsoft.com/office/powerpoint/2010/main" val="194254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0DE33-7926-4E6E-907E-6EC08853FFD7}" type="slidenum">
              <a:rPr lang="en-US" smtClean="0"/>
              <a:t>7</a:t>
            </a:fld>
            <a:endParaRPr lang="en-US" dirty="0"/>
          </a:p>
        </p:txBody>
      </p:sp>
    </p:spTree>
    <p:extLst>
      <p:ext uri="{BB962C8B-B14F-4D97-AF65-F5344CB8AC3E}">
        <p14:creationId xmlns:p14="http://schemas.microsoft.com/office/powerpoint/2010/main" val="2771003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97280" y="758952"/>
            <a:ext cx="10058400" cy="3566160"/>
          </a:xfrm>
        </p:spPr>
        <p:txBody>
          <a:bodyPr anchor="b">
            <a:noAutofit/>
          </a:bodyPr>
          <a:lstStyle>
            <a:lvl1pPr algn="l">
              <a:lnSpc>
                <a:spcPct val="85000"/>
              </a:lnSpc>
              <a:defRPr sz="6000" spc="-50" baseline="0">
                <a:solidFill>
                  <a:schemeClr val="accent2"/>
                </a:solidFill>
              </a:defRPr>
            </a:lvl1pPr>
          </a:lstStyle>
          <a:p>
            <a:r>
              <a:rPr lang="en-US"/>
              <a:t>Administration for Children and Families Simple Slide Layout</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176"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54805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
        <p:nvSpPr>
          <p:cNvPr id="6" name="Title 5">
            <a:extLst>
              <a:ext uri="{FF2B5EF4-FFF2-40B4-BE49-F238E27FC236}">
                <a16:creationId xmlns:a16="http://schemas.microsoft.com/office/drawing/2014/main" id="{C6109717-E043-074D-81BD-5E68E6B2D4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74161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6000" b="0">
                <a:solidFill>
                  <a:schemeClr val="accent2"/>
                </a:solidFill>
              </a:defRPr>
            </a:lvl1pPr>
          </a:lstStyle>
          <a:p>
            <a:r>
              <a:rPr lang="en-US"/>
              <a:t>Section Header Title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448" y="6391403"/>
            <a:ext cx="1839751" cy="407635"/>
          </a:xfrm>
          <a:prstGeom prst="rect">
            <a:avLst/>
          </a:prstGeom>
        </p:spPr>
      </p:pic>
      <p:sp>
        <p:nvSpPr>
          <p:cNvPr id="4" name="Slide Number Placeholder 3"/>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4354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91440"/>
            <a:ext cx="10972800" cy="986718"/>
          </a:xfrm>
        </p:spPr>
        <p:txBody>
          <a:bodyPr/>
          <a:lstStyle/>
          <a:p>
            <a:r>
              <a:rPr lang="en-US"/>
              <a:t>Click to edit Master title style</a:t>
            </a:r>
          </a:p>
        </p:txBody>
      </p:sp>
      <p:sp>
        <p:nvSpPr>
          <p:cNvPr id="3" name="Content Placeholder 2"/>
          <p:cNvSpPr>
            <a:spLocks noGrp="1"/>
          </p:cNvSpPr>
          <p:nvPr>
            <p:ph sz="half" idx="1"/>
          </p:nvPr>
        </p:nvSpPr>
        <p:spPr>
          <a:xfrm>
            <a:off x="1097280" y="1427148"/>
            <a:ext cx="4937760" cy="4648912"/>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427153"/>
            <a:ext cx="4937760" cy="4648911"/>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106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09600" y="91440"/>
            <a:ext cx="10972800" cy="986718"/>
          </a:xfrm>
        </p:spPr>
        <p:txBody>
          <a:bodyPr/>
          <a:lstStyle/>
          <a:p>
            <a:r>
              <a:rPr lang="en-US"/>
              <a:t>Click to edit Master title style</a:t>
            </a:r>
          </a:p>
        </p:txBody>
      </p:sp>
      <p:sp>
        <p:nvSpPr>
          <p:cNvPr id="3" name="Text Placeholder 2"/>
          <p:cNvSpPr>
            <a:spLocks noGrp="1"/>
          </p:cNvSpPr>
          <p:nvPr>
            <p:ph type="body" idx="1"/>
          </p:nvPr>
        </p:nvSpPr>
        <p:spPr>
          <a:xfrm>
            <a:off x="109728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427148"/>
            <a:ext cx="4937760" cy="702258"/>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129406"/>
            <a:ext cx="4937760" cy="3963746"/>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10971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A7810F5-6BD7-4DEC-8279-05EEC2D26A11}" type="slidenum">
              <a:rPr lang="en-US" smtClean="0"/>
              <a:t>‹#›</a:t>
            </a:fld>
            <a:endParaRPr lang="en-US" dirty="0"/>
          </a:p>
        </p:txBody>
      </p:sp>
      <p:sp>
        <p:nvSpPr>
          <p:cNvPr id="5" name="Title 4">
            <a:extLst>
              <a:ext uri="{FF2B5EF4-FFF2-40B4-BE49-F238E27FC236}">
                <a16:creationId xmlns:a16="http://schemas.microsoft.com/office/drawing/2014/main" id="{82B11E0C-7156-2244-B697-A019C1DB6586}"/>
              </a:ext>
            </a:extLst>
          </p:cNvPr>
          <p:cNvSpPr>
            <a:spLocks noGrp="1"/>
          </p:cNvSpPr>
          <p:nvPr>
            <p:ph type="title"/>
          </p:nvPr>
        </p:nvSpPr>
        <p:spPr>
          <a:xfrm>
            <a:off x="609600" y="91440"/>
            <a:ext cx="10972800" cy="986019"/>
          </a:xfrm>
        </p:spPr>
        <p:txBody>
          <a:bodyPr/>
          <a:lstStyle/>
          <a:p>
            <a:r>
              <a:rPr lang="en-US"/>
              <a:t>Click to edit Master title style</a:t>
            </a:r>
          </a:p>
        </p:txBody>
      </p:sp>
    </p:spTree>
    <p:extLst>
      <p:ext uri="{BB962C8B-B14F-4D97-AF65-F5344CB8AC3E}">
        <p14:creationId xmlns:p14="http://schemas.microsoft.com/office/powerpoint/2010/main" val="398021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613661" y="731520"/>
            <a:ext cx="6679191" cy="5573684"/>
          </a:xfrm>
        </p:spPr>
        <p:txBody>
          <a:bodyPr/>
          <a:lstStyle>
            <a:lvl1pPr>
              <a:defRPr>
                <a:solidFill>
                  <a:schemeClr val="tx1">
                    <a:lumMod val="90000"/>
                    <a:lumOff val="10000"/>
                  </a:schemeClr>
                </a:solidFill>
              </a:defRPr>
            </a:lvl1pPr>
            <a:lvl2pPr>
              <a:defRPr>
                <a:solidFill>
                  <a:schemeClr val="tx1">
                    <a:lumMod val="90000"/>
                    <a:lumOff val="10000"/>
                  </a:schemeClr>
                </a:solidFill>
              </a:defRPr>
            </a:lvl2pPr>
            <a:lvl3pPr>
              <a:defRPr>
                <a:solidFill>
                  <a:schemeClr val="tx1">
                    <a:lumMod val="90000"/>
                    <a:lumOff val="10000"/>
                  </a:schemeClr>
                </a:solidFill>
              </a:defRPr>
            </a:lvl3pPr>
            <a:lvl4pPr>
              <a:defRPr>
                <a:solidFill>
                  <a:schemeClr val="tx1">
                    <a:lumMod val="90000"/>
                    <a:lumOff val="10000"/>
                  </a:schemeClr>
                </a:solidFill>
              </a:defRPr>
            </a:lvl4pPr>
            <a:lvl5pPr>
              <a:defRPr>
                <a:solidFill>
                  <a:schemeClr val="tx1">
                    <a:lumMod val="90000"/>
                    <a:lumOff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4"/>
          <p:cNvSpPr>
            <a:spLocks noGrp="1"/>
          </p:cNvSpPr>
          <p:nvPr>
            <p:ph type="sldNum" sz="quarter" idx="10"/>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259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1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Picture Placeholder 15"/>
          <p:cNvSpPr>
            <a:spLocks noGrp="1" noChangeAspect="1"/>
          </p:cNvSpPr>
          <p:nvPr>
            <p:ph type="pic" sz="quarter" idx="10" hasCustomPrompt="1"/>
          </p:nvPr>
        </p:nvSpPr>
        <p:spPr>
          <a:xfrm>
            <a:off x="3" y="0"/>
            <a:ext cx="12189884" cy="4914900"/>
          </a:xfrm>
          <a:noFill/>
        </p:spPr>
        <p:txBody>
          <a:bodyPr/>
          <a:lstStyle>
            <a:lvl1pPr>
              <a:defRPr baseline="0"/>
            </a:lvl1pPr>
          </a:lstStyle>
          <a:p>
            <a:r>
              <a:rPr lang="en-US" dirty="0"/>
              <a:t>Click icon to insert picture</a:t>
            </a:r>
          </a:p>
        </p:txBody>
      </p:sp>
      <p:sp>
        <p:nvSpPr>
          <p:cNvPr id="3" name="Slide Number Placeholder 2"/>
          <p:cNvSpPr>
            <a:spLocks noGrp="1"/>
          </p:cNvSpPr>
          <p:nvPr>
            <p:ph type="sldNum" sz="quarter" idx="11"/>
          </p:nvPr>
        </p:nvSpPr>
        <p:spPr/>
        <p:txBody>
          <a:bodyPr/>
          <a:lstStyle/>
          <a:p>
            <a:fld id="{FA7810F5-6BD7-4DEC-8279-05EEC2D26A11}" type="slidenum">
              <a:rPr lang="en-US" smtClean="0"/>
              <a:t>‹#›</a:t>
            </a:fld>
            <a:endParaRPr lang="en-US" dirty="0"/>
          </a:p>
        </p:txBody>
      </p:sp>
    </p:spTree>
    <p:extLst>
      <p:ext uri="{BB962C8B-B14F-4D97-AF65-F5344CB8AC3E}">
        <p14:creationId xmlns:p14="http://schemas.microsoft.com/office/powerpoint/2010/main" val="208512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2" y="6332442"/>
            <a:ext cx="12192001" cy="5255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265974"/>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9600" y="91440"/>
            <a:ext cx="10972800" cy="986019"/>
          </a:xfrm>
          <a:prstGeom prst="rect">
            <a:avLst/>
          </a:prstGeom>
        </p:spPr>
        <p:txBody>
          <a:bodyPr vert="horz" lIns="91440" tIns="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79" y="1444241"/>
            <a:ext cx="10058401" cy="4589093"/>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1134157" y="101994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73656" y="6391403"/>
            <a:ext cx="1839751" cy="407635"/>
          </a:xfrm>
          <a:prstGeom prst="rect">
            <a:avLst/>
          </a:prstGeom>
        </p:spPr>
      </p:pic>
      <p:sp>
        <p:nvSpPr>
          <p:cNvPr id="4" name="Slide Number Placeholder 3"/>
          <p:cNvSpPr>
            <a:spLocks noGrp="1"/>
          </p:cNvSpPr>
          <p:nvPr>
            <p:ph type="sldNum" sz="quarter" idx="4"/>
          </p:nvPr>
        </p:nvSpPr>
        <p:spPr>
          <a:xfrm>
            <a:off x="9340442" y="6391403"/>
            <a:ext cx="2743200" cy="365125"/>
          </a:xfrm>
          <a:prstGeom prst="rect">
            <a:avLst/>
          </a:prstGeom>
        </p:spPr>
        <p:txBody>
          <a:bodyPr vert="horz" lIns="91440" tIns="45720" rIns="91440" bIns="45720" rtlCol="0" anchor="ctr"/>
          <a:lstStyle>
            <a:lvl1pPr algn="r">
              <a:defRPr sz="1200">
                <a:solidFill>
                  <a:schemeClr val="bg1"/>
                </a:solidFill>
              </a:defRPr>
            </a:lvl1pPr>
          </a:lstStyle>
          <a:p>
            <a:fld id="{FA7810F5-6BD7-4DEC-8279-05EEC2D26A11}" type="slidenum">
              <a:rPr lang="en-US" smtClean="0"/>
              <a:pPr/>
              <a:t>‹#›</a:t>
            </a:fld>
            <a:endParaRPr lang="en-US" dirty="0"/>
          </a:p>
        </p:txBody>
      </p:sp>
    </p:spTree>
    <p:extLst>
      <p:ext uri="{BB962C8B-B14F-4D97-AF65-F5344CB8AC3E}">
        <p14:creationId xmlns:p14="http://schemas.microsoft.com/office/powerpoint/2010/main" val="38243722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 id="2147483679" r:id="rId8"/>
  </p:sldLayoutIdLst>
  <p:hf hdr="0" ftr="0" dt="0"/>
  <p:txStyles>
    <p:titleStyle>
      <a:lvl1pPr algn="l" defTabSz="914400" rtl="0" eaLnBrk="1" latinLnBrk="0" hangingPunct="1">
        <a:lnSpc>
          <a:spcPct val="100000"/>
        </a:lnSpc>
        <a:spcBef>
          <a:spcPct val="0"/>
        </a:spcBef>
        <a:spcAft>
          <a:spcPts val="0"/>
        </a:spcAft>
        <a:buNone/>
        <a:defRPr lang="en-US" sz="4000" kern="1200" spc="-50" baseline="0" dirty="0">
          <a:solidFill>
            <a:schemeClr val="accent2"/>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mailto:Alba.Sierra@acf.hhs.gov" TargetMode="External"/><Relationship Id="rId2" Type="http://schemas.openxmlformats.org/officeDocument/2006/relationships/hyperlink" Target="mailto:Sandra.Hamilton@acf.hhs.gov"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4953" y="1151479"/>
            <a:ext cx="11380424" cy="3566160"/>
          </a:xfrm>
        </p:spPr>
        <p:txBody>
          <a:bodyPr anchor="ctr"/>
          <a:lstStyle/>
          <a:p>
            <a:pPr algn="ctr"/>
            <a:r>
              <a:rPr lang="en-US" sz="4400" dirty="0"/>
              <a:t>Executive Secretariate (Exec Sec)</a:t>
            </a:r>
            <a:br>
              <a:rPr lang="en-US" sz="4400" dirty="0"/>
            </a:br>
            <a:r>
              <a:rPr lang="en-US" sz="4400" dirty="0"/>
              <a:t>Digital Mail Solution</a:t>
            </a:r>
            <a:br>
              <a:rPr lang="en-US" sz="4800" dirty="0"/>
            </a:br>
            <a:r>
              <a:rPr lang="en-US" sz="4400" dirty="0"/>
              <a:t>Business Case</a:t>
            </a:r>
          </a:p>
        </p:txBody>
      </p:sp>
      <p:sp>
        <p:nvSpPr>
          <p:cNvPr id="4" name="Subtitle 3"/>
          <p:cNvSpPr>
            <a:spLocks noGrp="1"/>
          </p:cNvSpPr>
          <p:nvPr>
            <p:ph type="subTitle" idx="1"/>
          </p:nvPr>
        </p:nvSpPr>
        <p:spPr>
          <a:xfrm>
            <a:off x="1100051" y="4717639"/>
            <a:ext cx="10058400" cy="1143000"/>
          </a:xfrm>
        </p:spPr>
        <p:txBody>
          <a:bodyPr>
            <a:normAutofit/>
          </a:bodyPr>
          <a:lstStyle/>
          <a:p>
            <a:pPr algn="ctr"/>
            <a:r>
              <a:rPr lang="en-US" b="1" dirty="0">
                <a:cs typeface="Arial" panose="020B0604020202020204" pitchFamily="34" charset="0"/>
              </a:rPr>
              <a:t>ACF OCIO</a:t>
            </a:r>
          </a:p>
          <a:p>
            <a:pPr algn="ctr"/>
            <a:r>
              <a:rPr lang="en-US" b="1" dirty="0">
                <a:cs typeface="Arial" panose="020B0604020202020204" pitchFamily="34" charset="0"/>
              </a:rPr>
              <a:t>June XX, 2021</a:t>
            </a:r>
          </a:p>
        </p:txBody>
      </p:sp>
    </p:spTree>
    <p:extLst>
      <p:ext uri="{BB962C8B-B14F-4D97-AF65-F5344CB8AC3E}">
        <p14:creationId xmlns:p14="http://schemas.microsoft.com/office/powerpoint/2010/main" val="79154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2</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372814"/>
            <a:ext cx="10972800" cy="625107"/>
          </a:xfrm>
        </p:spPr>
        <p:txBody>
          <a:bodyPr>
            <a:normAutofit/>
          </a:bodyPr>
          <a:lstStyle/>
          <a:p>
            <a:r>
              <a:rPr lang="en-US" sz="3200" dirty="0"/>
              <a:t>Background</a:t>
            </a:r>
          </a:p>
        </p:txBody>
      </p:sp>
      <p:sp>
        <p:nvSpPr>
          <p:cNvPr id="7" name="Rectangle 6"/>
          <p:cNvSpPr/>
          <p:nvPr/>
        </p:nvSpPr>
        <p:spPr>
          <a:xfrm>
            <a:off x="632617" y="1051681"/>
            <a:ext cx="11451025" cy="5293757"/>
          </a:xfrm>
          <a:prstGeom prst="rect">
            <a:avLst/>
          </a:prstGeom>
        </p:spPr>
        <p:txBody>
          <a:bodyPr wrap="square">
            <a:spAutoFit/>
          </a:bodyPr>
          <a:lstStyle/>
          <a:p>
            <a:pPr marL="342900" indent="-342900">
              <a:buFont typeface="Wingdings" panose="05000000000000000000" pitchFamily="2" charset="2"/>
              <a:buChar char="Ø"/>
            </a:pPr>
            <a:r>
              <a:rPr lang="en-US" sz="2000" dirty="0"/>
              <a:t> Exec Sec is requesting guidance to identify a solution to scan/digitize all mail/correspondence received at ACF Central Office.</a:t>
            </a:r>
          </a:p>
          <a:p>
            <a:pPr marL="342900" lvl="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Currently, mails are physically distributed by Program Support Center (PSC) to Exec Sec and all program offices throughout ACF, requiring staff to physically scan the mail, send to their computers, then pull into the SWIFT system for processing; or to physically deliver the mail to the appropriate office (walking it from floor to floor, as needed).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pandemic demonstrated a need to explore an electronic solution, not only to address the needs created during the telework scenario, but also to streamline the process moving forward. </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current process has caused:</a:t>
            </a:r>
          </a:p>
          <a:p>
            <a:pPr marL="925830" lvl="2" indent="-285750">
              <a:buFont typeface="Wingdings" panose="05000000000000000000" pitchFamily="2" charset="2"/>
              <a:buChar char="v"/>
            </a:pPr>
            <a:r>
              <a:rPr lang="en-US" sz="2000" dirty="0"/>
              <a:t>Mail displacements</a:t>
            </a:r>
          </a:p>
          <a:p>
            <a:pPr marL="925830" lvl="2" indent="-285750">
              <a:buFont typeface="Wingdings" panose="05000000000000000000" pitchFamily="2" charset="2"/>
              <a:buChar char="v"/>
            </a:pPr>
            <a:r>
              <a:rPr lang="en-US" sz="2000" dirty="0"/>
              <a:t>Lost mails</a:t>
            </a:r>
          </a:p>
          <a:p>
            <a:pPr marL="925830" lvl="2" indent="-285750">
              <a:buFont typeface="Wingdings" panose="05000000000000000000" pitchFamily="2" charset="2"/>
              <a:buChar char="v"/>
            </a:pPr>
            <a:r>
              <a:rPr lang="en-US" sz="2000" dirty="0"/>
              <a:t>Delays in mail delivery</a:t>
            </a:r>
          </a:p>
          <a:p>
            <a:pPr marL="925830" lvl="2" indent="-285750">
              <a:buFont typeface="Wingdings" panose="05000000000000000000" pitchFamily="2" charset="2"/>
              <a:buChar char="v"/>
            </a:pPr>
            <a:r>
              <a:rPr lang="en-US" sz="2000" dirty="0"/>
              <a:t>Delays in ACF staff responses to direct inquiries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66699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076789C-91BA-44D3-B98C-CD1E63DCA14A}"/>
              </a:ext>
            </a:extLst>
          </p:cNvPr>
          <p:cNvSpPr/>
          <p:nvPr/>
        </p:nvSpPr>
        <p:spPr>
          <a:xfrm>
            <a:off x="-9956" y="908945"/>
            <a:ext cx="12211911" cy="233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F4A31849-44EE-472D-9215-080C91C2EA57}"/>
              </a:ext>
            </a:extLst>
          </p:cNvPr>
          <p:cNvGrpSpPr/>
          <p:nvPr/>
        </p:nvGrpSpPr>
        <p:grpSpPr>
          <a:xfrm>
            <a:off x="172840" y="758366"/>
            <a:ext cx="4209243" cy="1782793"/>
            <a:chOff x="4011109" y="1087644"/>
            <a:chExt cx="4252448" cy="5105759"/>
          </a:xfrm>
        </p:grpSpPr>
        <p:sp>
          <p:nvSpPr>
            <p:cNvPr id="20" name="TextBox 19">
              <a:extLst>
                <a:ext uri="{FF2B5EF4-FFF2-40B4-BE49-F238E27FC236}">
                  <a16:creationId xmlns:a16="http://schemas.microsoft.com/office/drawing/2014/main" id="{45777E5A-8751-4788-B19A-FC136407D423}"/>
                </a:ext>
              </a:extLst>
            </p:cNvPr>
            <p:cNvSpPr txBox="1"/>
            <p:nvPr/>
          </p:nvSpPr>
          <p:spPr>
            <a:xfrm rot="16200000">
              <a:off x="1683167" y="3478269"/>
              <a:ext cx="5043076" cy="387192"/>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Problem</a:t>
              </a:r>
            </a:p>
          </p:txBody>
        </p:sp>
        <p:sp>
          <p:nvSpPr>
            <p:cNvPr id="29" name="TextBox 28">
              <a:extLst>
                <a:ext uri="{FF2B5EF4-FFF2-40B4-BE49-F238E27FC236}">
                  <a16:creationId xmlns:a16="http://schemas.microsoft.com/office/drawing/2014/main" id="{4B3590A4-1A70-4699-A389-50036E71E61D}"/>
                </a:ext>
              </a:extLst>
            </p:cNvPr>
            <p:cNvSpPr txBox="1"/>
            <p:nvPr/>
          </p:nvSpPr>
          <p:spPr>
            <a:xfrm>
              <a:off x="4451606" y="1087644"/>
              <a:ext cx="3811951" cy="5031636"/>
            </a:xfrm>
            <a:prstGeom prst="rect">
              <a:avLst/>
            </a:prstGeom>
            <a:solidFill>
              <a:schemeClr val="accent1">
                <a:lumMod val="60000"/>
                <a:lumOff val="40000"/>
              </a:schemeClr>
            </a:solidFill>
          </p:spPr>
          <p:txBody>
            <a:bodyPr wrap="square">
              <a:noAutofit/>
            </a:bodyPr>
            <a:lstStyle/>
            <a:p>
              <a:r>
                <a:rPr lang="en-US" dirty="0">
                  <a:latin typeface="+mj-lt"/>
                  <a:cs typeface="Arial" panose="020B0604020202020204" pitchFamily="34" charset="0"/>
                </a:rPr>
                <a:t>The current handling pf mails at Exec Sec which is primarily manual has caused mail displacements, lost mails, delay in mail delivery, and  delays in ACF staff to respond to direct inquiries.</a:t>
              </a:r>
            </a:p>
          </p:txBody>
        </p:sp>
      </p:grpSp>
      <p:sp>
        <p:nvSpPr>
          <p:cNvPr id="21" name="TextBox 20">
            <a:extLst>
              <a:ext uri="{FF2B5EF4-FFF2-40B4-BE49-F238E27FC236}">
                <a16:creationId xmlns:a16="http://schemas.microsoft.com/office/drawing/2014/main" id="{D7E96BCD-63B5-415A-8CC5-C6D93859D70A}"/>
              </a:ext>
            </a:extLst>
          </p:cNvPr>
          <p:cNvSpPr txBox="1"/>
          <p:nvPr/>
        </p:nvSpPr>
        <p:spPr>
          <a:xfrm rot="16200000">
            <a:off x="1827901" y="3264614"/>
            <a:ext cx="5460508" cy="40011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Requirements</a:t>
            </a:r>
          </a:p>
        </p:txBody>
      </p:sp>
      <p:sp>
        <p:nvSpPr>
          <p:cNvPr id="30" name="TextBox 29">
            <a:extLst>
              <a:ext uri="{FF2B5EF4-FFF2-40B4-BE49-F238E27FC236}">
                <a16:creationId xmlns:a16="http://schemas.microsoft.com/office/drawing/2014/main" id="{FBEEA73D-D25C-4108-9A2E-DCACF0BAF47D}"/>
              </a:ext>
            </a:extLst>
          </p:cNvPr>
          <p:cNvSpPr txBox="1"/>
          <p:nvPr/>
        </p:nvSpPr>
        <p:spPr>
          <a:xfrm>
            <a:off x="4783668" y="734416"/>
            <a:ext cx="2961296" cy="5440069"/>
          </a:xfrm>
          <a:prstGeom prst="rect">
            <a:avLst/>
          </a:prstGeom>
          <a:solidFill>
            <a:schemeClr val="accent1">
              <a:lumMod val="60000"/>
              <a:lumOff val="40000"/>
            </a:schemeClr>
          </a:solidFill>
        </p:spPr>
        <p:txBody>
          <a:bodyPr wrap="square">
            <a:noAutofit/>
          </a:bodyPr>
          <a:lstStyle/>
          <a:p>
            <a:pPr marL="285750" lvl="0" indent="-285750">
              <a:buFont typeface="Wingdings" panose="05000000000000000000" pitchFamily="2" charset="2"/>
              <a:buChar char="Ø"/>
            </a:pPr>
            <a:r>
              <a:rPr lang="en-US" sz="1600" dirty="0"/>
              <a:t>Ability to establish an interface with the SWIFT system and upload data in pre-determined format. </a:t>
            </a:r>
          </a:p>
          <a:p>
            <a:pPr marL="285750" lvl="0" indent="-285750">
              <a:buFont typeface="Wingdings" panose="05000000000000000000" pitchFamily="2" charset="2"/>
              <a:buChar char="Ø"/>
            </a:pPr>
            <a:r>
              <a:rPr lang="en-US" sz="1600" dirty="0"/>
              <a:t>The proposed solution will reside in the specific location accessible only by the PSC operations personnel with proper security.</a:t>
            </a:r>
          </a:p>
          <a:p>
            <a:pPr marL="285750" lvl="0" indent="-285750">
              <a:buFont typeface="Wingdings" panose="05000000000000000000" pitchFamily="2" charset="2"/>
              <a:buChar char="Ø"/>
            </a:pPr>
            <a:r>
              <a:rPr lang="en-US" sz="1600" dirty="0"/>
              <a:t>The solution will allow for proper scalability to handle various mail volumes.</a:t>
            </a:r>
          </a:p>
          <a:p>
            <a:pPr marL="285750" lvl="0" indent="-285750">
              <a:buFont typeface="Wingdings" panose="05000000000000000000" pitchFamily="2" charset="2"/>
              <a:buChar char="Ø"/>
            </a:pPr>
            <a:r>
              <a:rPr lang="en-US" sz="1600" dirty="0"/>
              <a:t>The solution shall have FedRAMP certification.</a:t>
            </a:r>
          </a:p>
          <a:p>
            <a:pPr marL="285750" lvl="0" indent="-285750">
              <a:buFont typeface="Wingdings" panose="05000000000000000000" pitchFamily="2" charset="2"/>
              <a:buChar char="Ø"/>
            </a:pPr>
            <a:r>
              <a:rPr lang="en-US" sz="1600" dirty="0"/>
              <a:t>The solution shall acquire ATO to operate in production.</a:t>
            </a:r>
          </a:p>
          <a:p>
            <a:pPr marL="285750" lvl="0" indent="-285750">
              <a:buFont typeface="Wingdings" panose="05000000000000000000" pitchFamily="2" charset="2"/>
              <a:buChar char="Ø"/>
            </a:pPr>
            <a:r>
              <a:rPr lang="en-US" sz="1600" dirty="0"/>
              <a:t>The solution will be maintained by the Government or support contractors.</a:t>
            </a:r>
          </a:p>
          <a:p>
            <a:pPr marL="285750" lvl="0" indent="-285750">
              <a:spcAft>
                <a:spcPts val="1200"/>
              </a:spcAft>
              <a:buFont typeface="Wingdings" panose="05000000000000000000" pitchFamily="2" charset="2"/>
              <a:buChar char="Ø"/>
              <a:defRPr/>
            </a:pPr>
            <a:endParaRPr kumimoji="0" lang="en-US" b="0" i="0" u="none" strike="noStrike" kern="1200" cap="none" spc="0" normalizeH="0" baseline="0" noProof="0" dirty="0">
              <a:ln>
                <a:noFill/>
              </a:ln>
              <a:solidFill>
                <a:srgbClr val="21272D"/>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1D7C476E-0133-4298-8F6A-5B6806DCC1F7}"/>
              </a:ext>
            </a:extLst>
          </p:cNvPr>
          <p:cNvSpPr txBox="1"/>
          <p:nvPr/>
        </p:nvSpPr>
        <p:spPr>
          <a:xfrm rot="16200000">
            <a:off x="5235773" y="3265185"/>
            <a:ext cx="5418490" cy="40011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OCIO Recommendations</a:t>
            </a:r>
          </a:p>
        </p:txBody>
      </p:sp>
      <p:sp>
        <p:nvSpPr>
          <p:cNvPr id="32" name="TextBox 31">
            <a:extLst>
              <a:ext uri="{FF2B5EF4-FFF2-40B4-BE49-F238E27FC236}">
                <a16:creationId xmlns:a16="http://schemas.microsoft.com/office/drawing/2014/main" id="{50532DC7-AB86-487D-919B-1B44E146903B}"/>
              </a:ext>
            </a:extLst>
          </p:cNvPr>
          <p:cNvSpPr txBox="1"/>
          <p:nvPr/>
        </p:nvSpPr>
        <p:spPr>
          <a:xfrm>
            <a:off x="8218905" y="754854"/>
            <a:ext cx="3896032" cy="5440069"/>
          </a:xfrm>
          <a:prstGeom prst="rect">
            <a:avLst/>
          </a:prstGeom>
          <a:solidFill>
            <a:schemeClr val="accent1">
              <a:lumMod val="60000"/>
              <a:lumOff val="40000"/>
            </a:schemeClr>
          </a:solidFill>
        </p:spPr>
        <p:txBody>
          <a:bodyPr wrap="square">
            <a:noAutofit/>
          </a:bodyPr>
          <a:lstStyle/>
          <a:p>
            <a:pPr marL="0" lvl="1">
              <a:spcAft>
                <a:spcPts val="1200"/>
              </a:spcAft>
              <a:defRPr/>
            </a:pPr>
            <a:r>
              <a:rPr lang="en-US" dirty="0">
                <a:solidFill>
                  <a:srgbClr val="21272D"/>
                </a:solidFill>
                <a:latin typeface="Calibri" panose="020F0502020204030204"/>
              </a:rPr>
              <a:t>Based on the analysis by the Cross Functional Team (CFT), the ACF Office of the CIO (OCIO) has determined that ………………………………………………………………………………………………………………………….</a:t>
            </a:r>
          </a:p>
          <a:p>
            <a:pPr marL="114300" marR="0" lvl="1" indent="0" algn="l" defTabSz="457200" rtl="0" eaLnBrk="1" fontAlgn="auto" latinLnBrk="0" hangingPunct="1">
              <a:lnSpc>
                <a:spcPct val="100000"/>
              </a:lnSpc>
              <a:spcBef>
                <a:spcPts val="0"/>
              </a:spcBef>
              <a:spcAft>
                <a:spcPts val="1200"/>
              </a:spcAft>
              <a:buClrTx/>
              <a:buSzTx/>
              <a:buFontTx/>
              <a:buNone/>
              <a:tabLst/>
              <a:defRPr/>
            </a:pPr>
            <a:endParaRPr kumimoji="0" lang="en-US" sz="1400" b="0"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endParaRPr>
          </a:p>
        </p:txBody>
      </p:sp>
      <p:sp>
        <p:nvSpPr>
          <p:cNvPr id="4126" name="TextBox 39">
            <a:extLst>
              <a:ext uri="{FF2B5EF4-FFF2-40B4-BE49-F238E27FC236}">
                <a16:creationId xmlns:a16="http://schemas.microsoft.com/office/drawing/2014/main" id="{7CD8C3FB-3177-46ED-95EA-FAA252726B14}"/>
              </a:ext>
            </a:extLst>
          </p:cNvPr>
          <p:cNvSpPr txBox="1">
            <a:spLocks noChangeArrowheads="1"/>
          </p:cNvSpPr>
          <p:nvPr/>
        </p:nvSpPr>
        <p:spPr bwMode="auto">
          <a:xfrm>
            <a:off x="546929" y="2580417"/>
            <a:ext cx="3722757" cy="2984164"/>
          </a:xfrm>
          <a:prstGeom prst="rect">
            <a:avLst/>
          </a:prstGeom>
          <a:solidFill>
            <a:schemeClr val="accent1">
              <a:lumMod val="60000"/>
              <a:lumOff val="40000"/>
            </a:schemeClr>
          </a:solidFill>
          <a:ln>
            <a:noFill/>
          </a:ln>
        </p:spPr>
        <p:txBody>
          <a:bodyPr wrap="square" anchor="ctr">
            <a:no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dirty="0">
                <a:latin typeface="+mj-lt"/>
              </a:rPr>
              <a:t>The program office would like to implement a solution to so that all ACF incoming correspondence /mails will be properly sorted and based on the priority opened and either hand delivered or scanned and delivered digitally. In addition, the target solution shall have the capability to upload the digitized mails to the SWIFT system.</a:t>
            </a:r>
            <a:endParaRPr kumimoji="0" lang="en-US" b="0" i="0" u="none" strike="noStrike" kern="1200" cap="none" spc="0" normalizeH="0" baseline="0" noProof="0" dirty="0">
              <a:ln>
                <a:noFill/>
              </a:ln>
              <a:solidFill>
                <a:srgbClr val="21272D"/>
              </a:solidFill>
              <a:effectLst/>
              <a:uLnTx/>
              <a:uFillTx/>
              <a:latin typeface="+mj-lt"/>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9C34AD38-6DB4-4A95-8A3F-B7EE42C3415C}"/>
              </a:ext>
            </a:extLst>
          </p:cNvPr>
          <p:cNvSpPr/>
          <p:nvPr/>
        </p:nvSpPr>
        <p:spPr>
          <a:xfrm>
            <a:off x="172841" y="203529"/>
            <a:ext cx="11910801" cy="461665"/>
          </a:xfrm>
          <a:prstGeom prst="rect">
            <a:avLst/>
          </a:prstGeom>
          <a:solidFill>
            <a:schemeClr val="accent2"/>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alibri" panose="020F0502020204030204"/>
              </a:rPr>
              <a:t>Exec Sec Digital Mail Solution</a:t>
            </a:r>
            <a:endParaRPr kumimoji="0" lang="en-US" sz="24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6C48AA0-88D7-4545-960B-30C8EE77C2D6}"/>
              </a:ext>
            </a:extLst>
          </p:cNvPr>
          <p:cNvSpPr/>
          <p:nvPr/>
        </p:nvSpPr>
        <p:spPr>
          <a:xfrm>
            <a:off x="172840" y="111126"/>
            <a:ext cx="11977291" cy="75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9FD3F59F-66A4-4D39-92F2-95ED6EEBD7F3}"/>
              </a:ext>
            </a:extLst>
          </p:cNvPr>
          <p:cNvSpPr txBox="1"/>
          <p:nvPr/>
        </p:nvSpPr>
        <p:spPr>
          <a:xfrm rot="16200000">
            <a:off x="-1511076" y="4185292"/>
            <a:ext cx="3619153" cy="40011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1272D"/>
                </a:solidFill>
                <a:effectLst/>
                <a:uLnTx/>
                <a:uFillTx/>
                <a:latin typeface="Calibri" panose="020F0502020204030204"/>
                <a:ea typeface="ＭＳ Ｐゴシック" pitchFamily="-105" charset="-128"/>
                <a:cs typeface="ＭＳ Ｐゴシック" pitchFamily="-105" charset="-128"/>
              </a:rPr>
              <a:t>Definition</a:t>
            </a:r>
          </a:p>
        </p:txBody>
      </p:sp>
      <p:sp>
        <p:nvSpPr>
          <p:cNvPr id="41" name="TextBox 40">
            <a:extLst>
              <a:ext uri="{FF2B5EF4-FFF2-40B4-BE49-F238E27FC236}">
                <a16:creationId xmlns:a16="http://schemas.microsoft.com/office/drawing/2014/main" id="{D13D60CE-9D03-4DEE-BD4F-01786975854A}"/>
              </a:ext>
            </a:extLst>
          </p:cNvPr>
          <p:cNvSpPr txBox="1"/>
          <p:nvPr/>
        </p:nvSpPr>
        <p:spPr>
          <a:xfrm>
            <a:off x="4392337" y="6261537"/>
            <a:ext cx="288706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alibri" panose="020F0502020204030204"/>
                <a:ea typeface="+mn-ea"/>
                <a:cs typeface="+mn-cs"/>
              </a:rPr>
              <a:t>Executive Summary</a:t>
            </a:r>
          </a:p>
        </p:txBody>
      </p:sp>
      <p:sp>
        <p:nvSpPr>
          <p:cNvPr id="16" name="Slide Number Placeholder 3">
            <a:extLst>
              <a:ext uri="{FF2B5EF4-FFF2-40B4-BE49-F238E27FC236}">
                <a16:creationId xmlns:a16="http://schemas.microsoft.com/office/drawing/2014/main" id="{E957A4DA-B8C6-4270-8EAA-4E1B864B4613}"/>
              </a:ext>
            </a:extLst>
          </p:cNvPr>
          <p:cNvSpPr txBox="1">
            <a:spLocks/>
          </p:cNvSpPr>
          <p:nvPr/>
        </p:nvSpPr>
        <p:spPr>
          <a:xfrm>
            <a:off x="9340442" y="6411067"/>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A7810F5-6BD7-4DEC-8279-05EEC2D26A11}" type="slidenum">
              <a:rPr kumimoji="0" lang="en-US"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8504-C10D-46B5-838F-4A0FCF437EE8}"/>
              </a:ext>
            </a:extLst>
          </p:cNvPr>
          <p:cNvSpPr>
            <a:spLocks noGrp="1"/>
          </p:cNvSpPr>
          <p:nvPr>
            <p:ph type="title"/>
          </p:nvPr>
        </p:nvSpPr>
        <p:spPr>
          <a:xfrm>
            <a:off x="-1" y="-12357"/>
            <a:ext cx="2213811" cy="378117"/>
          </a:xfrm>
        </p:spPr>
        <p:txBody>
          <a:bodyPr>
            <a:normAutofit/>
          </a:bodyPr>
          <a:lstStyle/>
          <a:p>
            <a:r>
              <a:rPr lang="en-US" sz="2000" dirty="0"/>
              <a:t>Proposed Solutions</a:t>
            </a:r>
          </a:p>
        </p:txBody>
      </p:sp>
      <p:sp>
        <p:nvSpPr>
          <p:cNvPr id="4" name="Slide Number Placeholder 3">
            <a:extLst>
              <a:ext uri="{FF2B5EF4-FFF2-40B4-BE49-F238E27FC236}">
                <a16:creationId xmlns:a16="http://schemas.microsoft.com/office/drawing/2014/main" id="{E75ECC61-0DB9-4162-960B-69E32D09430B}"/>
              </a:ext>
            </a:extLst>
          </p:cNvPr>
          <p:cNvSpPr>
            <a:spLocks noGrp="1"/>
          </p:cNvSpPr>
          <p:nvPr>
            <p:ph type="sldNum" sz="quarter" idx="10"/>
          </p:nvPr>
        </p:nvSpPr>
        <p:spPr/>
        <p:txBody>
          <a:bodyPr/>
          <a:lstStyle/>
          <a:p>
            <a:fld id="{FA7810F5-6BD7-4DEC-8279-05EEC2D26A11}" type="slidenum">
              <a:rPr lang="en-US" smtClean="0"/>
              <a:t>4</a:t>
            </a:fld>
            <a:endParaRPr lang="en-US" dirty="0"/>
          </a:p>
        </p:txBody>
      </p:sp>
      <p:sp>
        <p:nvSpPr>
          <p:cNvPr id="8" name="Slide Number Placeholder 3">
            <a:extLst>
              <a:ext uri="{FF2B5EF4-FFF2-40B4-BE49-F238E27FC236}">
                <a16:creationId xmlns:a16="http://schemas.microsoft.com/office/drawing/2014/main" id="{6F312CB3-E085-4084-953A-60A9E905FD07}"/>
              </a:ext>
            </a:extLst>
          </p:cNvPr>
          <p:cNvSpPr txBox="1">
            <a:spLocks/>
          </p:cNvSpPr>
          <p:nvPr/>
        </p:nvSpPr>
        <p:spPr>
          <a:xfrm>
            <a:off x="9289642" y="9960771"/>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7810F5-6BD7-4DEC-8279-05EEC2D26A11}" type="slidenum">
              <a:rPr lang="en-US" smtClean="0"/>
              <a:pPr/>
              <a:t>4</a:t>
            </a:fld>
            <a:endParaRPr lang="en-US" dirty="0"/>
          </a:p>
        </p:txBody>
      </p:sp>
      <p:graphicFrame>
        <p:nvGraphicFramePr>
          <p:cNvPr id="12" name="Table 12">
            <a:extLst>
              <a:ext uri="{FF2B5EF4-FFF2-40B4-BE49-F238E27FC236}">
                <a16:creationId xmlns:a16="http://schemas.microsoft.com/office/drawing/2014/main" id="{6CA89FE1-D807-4DB9-B9AD-A793E6C7AFF2}"/>
              </a:ext>
            </a:extLst>
          </p:cNvPr>
          <p:cNvGraphicFramePr>
            <a:graphicFrameLocks noGrp="1"/>
          </p:cNvGraphicFramePr>
          <p:nvPr>
            <p:extLst>
              <p:ext uri="{D42A27DB-BD31-4B8C-83A1-F6EECF244321}">
                <p14:modId xmlns:p14="http://schemas.microsoft.com/office/powerpoint/2010/main" val="985317809"/>
              </p:ext>
            </p:extLst>
          </p:nvPr>
        </p:nvGraphicFramePr>
        <p:xfrm>
          <a:off x="308471" y="365760"/>
          <a:ext cx="11775171" cy="4668458"/>
        </p:xfrm>
        <a:graphic>
          <a:graphicData uri="http://schemas.openxmlformats.org/drawingml/2006/table">
            <a:tbl>
              <a:tblPr firstRow="1" bandRow="1">
                <a:tableStyleId>{21E4AEA4-8DFA-4A89-87EB-49C32662AFE0}</a:tableStyleId>
              </a:tblPr>
              <a:tblGrid>
                <a:gridCol w="759932">
                  <a:extLst>
                    <a:ext uri="{9D8B030D-6E8A-4147-A177-3AD203B41FA5}">
                      <a16:colId xmlns:a16="http://schemas.microsoft.com/office/drawing/2014/main" val="647710509"/>
                    </a:ext>
                  </a:extLst>
                </a:gridCol>
                <a:gridCol w="1029903">
                  <a:extLst>
                    <a:ext uri="{9D8B030D-6E8A-4147-A177-3AD203B41FA5}">
                      <a16:colId xmlns:a16="http://schemas.microsoft.com/office/drawing/2014/main" val="2996394456"/>
                    </a:ext>
                  </a:extLst>
                </a:gridCol>
                <a:gridCol w="1153957">
                  <a:extLst>
                    <a:ext uri="{9D8B030D-6E8A-4147-A177-3AD203B41FA5}">
                      <a16:colId xmlns:a16="http://schemas.microsoft.com/office/drawing/2014/main" val="3764396178"/>
                    </a:ext>
                  </a:extLst>
                </a:gridCol>
                <a:gridCol w="703719">
                  <a:extLst>
                    <a:ext uri="{9D8B030D-6E8A-4147-A177-3AD203B41FA5}">
                      <a16:colId xmlns:a16="http://schemas.microsoft.com/office/drawing/2014/main" val="1275481544"/>
                    </a:ext>
                  </a:extLst>
                </a:gridCol>
                <a:gridCol w="962526">
                  <a:extLst>
                    <a:ext uri="{9D8B030D-6E8A-4147-A177-3AD203B41FA5}">
                      <a16:colId xmlns:a16="http://schemas.microsoft.com/office/drawing/2014/main" val="3848104230"/>
                    </a:ext>
                  </a:extLst>
                </a:gridCol>
                <a:gridCol w="1126156">
                  <a:extLst>
                    <a:ext uri="{9D8B030D-6E8A-4147-A177-3AD203B41FA5}">
                      <a16:colId xmlns:a16="http://schemas.microsoft.com/office/drawing/2014/main" val="970996521"/>
                    </a:ext>
                  </a:extLst>
                </a:gridCol>
                <a:gridCol w="1152003">
                  <a:extLst>
                    <a:ext uri="{9D8B030D-6E8A-4147-A177-3AD203B41FA5}">
                      <a16:colId xmlns:a16="http://schemas.microsoft.com/office/drawing/2014/main" val="3567604876"/>
                    </a:ext>
                  </a:extLst>
                </a:gridCol>
                <a:gridCol w="1888066">
                  <a:extLst>
                    <a:ext uri="{9D8B030D-6E8A-4147-A177-3AD203B41FA5}">
                      <a16:colId xmlns:a16="http://schemas.microsoft.com/office/drawing/2014/main" val="284666916"/>
                    </a:ext>
                  </a:extLst>
                </a:gridCol>
                <a:gridCol w="1007534">
                  <a:extLst>
                    <a:ext uri="{9D8B030D-6E8A-4147-A177-3AD203B41FA5}">
                      <a16:colId xmlns:a16="http://schemas.microsoft.com/office/drawing/2014/main" val="2754478381"/>
                    </a:ext>
                  </a:extLst>
                </a:gridCol>
                <a:gridCol w="1032933">
                  <a:extLst>
                    <a:ext uri="{9D8B030D-6E8A-4147-A177-3AD203B41FA5}">
                      <a16:colId xmlns:a16="http://schemas.microsoft.com/office/drawing/2014/main" val="3260770849"/>
                    </a:ext>
                  </a:extLst>
                </a:gridCol>
                <a:gridCol w="743769">
                  <a:extLst>
                    <a:ext uri="{9D8B030D-6E8A-4147-A177-3AD203B41FA5}">
                      <a16:colId xmlns:a16="http://schemas.microsoft.com/office/drawing/2014/main" val="1944059560"/>
                    </a:ext>
                  </a:extLst>
                </a:gridCol>
                <a:gridCol w="214673">
                  <a:extLst>
                    <a:ext uri="{9D8B030D-6E8A-4147-A177-3AD203B41FA5}">
                      <a16:colId xmlns:a16="http://schemas.microsoft.com/office/drawing/2014/main" val="3681845504"/>
                    </a:ext>
                  </a:extLst>
                </a:gridCol>
              </a:tblGrid>
              <a:tr h="771641">
                <a:tc>
                  <a:txBody>
                    <a:bodyPr/>
                    <a:lstStyle/>
                    <a:p>
                      <a:pPr algn="ctr"/>
                      <a:r>
                        <a:rPr lang="en-US" sz="1700" dirty="0">
                          <a:solidFill>
                            <a:schemeClr val="bg1"/>
                          </a:solidFill>
                        </a:rPr>
                        <a:t>Brand</a:t>
                      </a:r>
                    </a:p>
                  </a:txBody>
                  <a:tcPr/>
                </a:tc>
                <a:tc>
                  <a:txBody>
                    <a:bodyPr/>
                    <a:lstStyle/>
                    <a:p>
                      <a:pPr algn="ctr"/>
                      <a:r>
                        <a:rPr lang="en-US" sz="1700" dirty="0">
                          <a:solidFill>
                            <a:schemeClr val="bg1"/>
                          </a:solidFill>
                        </a:rPr>
                        <a:t>Model #</a:t>
                      </a:r>
                    </a:p>
                  </a:txBody>
                  <a:tcPr/>
                </a:tc>
                <a:tc>
                  <a:txBody>
                    <a:bodyPr/>
                    <a:lstStyle/>
                    <a:p>
                      <a:pPr algn="ctr"/>
                      <a:r>
                        <a:rPr lang="en-US" sz="1700" dirty="0">
                          <a:solidFill>
                            <a:schemeClr val="bg1"/>
                          </a:solidFill>
                        </a:rPr>
                        <a:t>Type</a:t>
                      </a:r>
                    </a:p>
                  </a:txBody>
                  <a:tcPr/>
                </a:tc>
                <a:tc>
                  <a:txBody>
                    <a:bodyPr/>
                    <a:lstStyle/>
                    <a:p>
                      <a:pPr algn="ctr"/>
                      <a:r>
                        <a:rPr lang="en-US" sz="1700" dirty="0">
                          <a:solidFill>
                            <a:schemeClr val="bg1"/>
                          </a:solidFill>
                        </a:rPr>
                        <a:t>Tray size</a:t>
                      </a:r>
                    </a:p>
                  </a:txBody>
                  <a:tcPr/>
                </a:tc>
                <a:tc>
                  <a:txBody>
                    <a:bodyPr/>
                    <a:lstStyle/>
                    <a:p>
                      <a:pPr algn="ctr"/>
                      <a:r>
                        <a:rPr lang="en-US" sz="1700" dirty="0">
                          <a:solidFill>
                            <a:schemeClr val="bg1"/>
                          </a:solidFill>
                        </a:rPr>
                        <a:t>Daily Cycle</a:t>
                      </a:r>
                    </a:p>
                  </a:txBody>
                  <a:tcPr/>
                </a:tc>
                <a:tc>
                  <a:txBody>
                    <a:bodyPr/>
                    <a:lstStyle/>
                    <a:p>
                      <a:pPr algn="ctr"/>
                      <a:r>
                        <a:rPr lang="en-US" sz="1700" dirty="0">
                          <a:solidFill>
                            <a:schemeClr val="bg1"/>
                          </a:solidFill>
                        </a:rPr>
                        <a:t>ADF Speed</a:t>
                      </a:r>
                    </a:p>
                  </a:txBody>
                  <a:tcPr/>
                </a:tc>
                <a:tc>
                  <a:txBody>
                    <a:bodyPr/>
                    <a:lstStyle/>
                    <a:p>
                      <a:pPr algn="ctr"/>
                      <a:r>
                        <a:rPr lang="en-US" sz="1700" dirty="0">
                          <a:solidFill>
                            <a:schemeClr val="bg1"/>
                          </a:solidFill>
                        </a:rPr>
                        <a:t>Max Resolution</a:t>
                      </a:r>
                    </a:p>
                  </a:txBody>
                  <a:tcPr/>
                </a:tc>
                <a:tc>
                  <a:txBody>
                    <a:bodyPr/>
                    <a:lstStyle/>
                    <a:p>
                      <a:pPr algn="ctr"/>
                      <a:r>
                        <a:rPr lang="en-US" sz="1700" dirty="0">
                          <a:solidFill>
                            <a:schemeClr val="bg1"/>
                          </a:solidFill>
                        </a:rPr>
                        <a:t>Additional Features</a:t>
                      </a:r>
                    </a:p>
                  </a:txBody>
                  <a:tcPr/>
                </a:tc>
                <a:tc>
                  <a:txBody>
                    <a:bodyPr/>
                    <a:lstStyle/>
                    <a:p>
                      <a:pPr algn="ctr"/>
                      <a:r>
                        <a:rPr lang="en-US" sz="1700" dirty="0">
                          <a:solidFill>
                            <a:schemeClr val="bg1"/>
                          </a:solidFill>
                        </a:rPr>
                        <a:t>Interface</a:t>
                      </a:r>
                    </a:p>
                  </a:txBody>
                  <a:tcPr/>
                </a:tc>
                <a:tc>
                  <a:txBody>
                    <a:bodyPr/>
                    <a:lstStyle/>
                    <a:p>
                      <a:pPr algn="ctr"/>
                      <a:r>
                        <a:rPr lang="en-US" sz="1700" dirty="0">
                          <a:solidFill>
                            <a:schemeClr val="bg1"/>
                          </a:solidFill>
                        </a:rPr>
                        <a:t>Warranty</a:t>
                      </a:r>
                    </a:p>
                  </a:txBody>
                  <a:tcPr/>
                </a:tc>
                <a:tc>
                  <a:txBody>
                    <a:bodyPr/>
                    <a:lstStyle/>
                    <a:p>
                      <a:pPr algn="ctr"/>
                      <a:r>
                        <a:rPr lang="en-US" sz="1700" dirty="0">
                          <a:solidFill>
                            <a:schemeClr val="bg1"/>
                          </a:solidFill>
                        </a:rPr>
                        <a:t>Price</a:t>
                      </a:r>
                    </a:p>
                  </a:txBody>
                  <a:tcPr/>
                </a:tc>
                <a:tc>
                  <a:txBody>
                    <a:bodyPr/>
                    <a:lstStyle/>
                    <a:p>
                      <a:pPr algn="ctr"/>
                      <a:endParaRPr lang="en-US" sz="1700" dirty="0">
                        <a:solidFill>
                          <a:schemeClr val="bg1"/>
                        </a:solidFill>
                      </a:endParaRPr>
                    </a:p>
                  </a:txBody>
                  <a:tcPr/>
                </a:tc>
                <a:extLst>
                  <a:ext uri="{0D108BD9-81ED-4DB2-BD59-A6C34878D82A}">
                    <a16:rowId xmlns:a16="http://schemas.microsoft.com/office/drawing/2014/main" val="2603133162"/>
                  </a:ext>
                </a:extLst>
              </a:tr>
              <a:tr h="771641">
                <a:tc>
                  <a:txBody>
                    <a:bodyPr/>
                    <a:lstStyle/>
                    <a:p>
                      <a:r>
                        <a:rPr lang="en-US" sz="1400" b="1" i="1" dirty="0"/>
                        <a:t>Epson</a:t>
                      </a:r>
                    </a:p>
                  </a:txBody>
                  <a:tcPr/>
                </a:tc>
                <a:tc>
                  <a:txBody>
                    <a:bodyPr/>
                    <a:lstStyle/>
                    <a:p>
                      <a:r>
                        <a:rPr lang="en-US" sz="1400" dirty="0"/>
                        <a:t>DS-70000</a:t>
                      </a:r>
                    </a:p>
                  </a:txBody>
                  <a:tcPr/>
                </a:tc>
                <a:tc>
                  <a:txBody>
                    <a:bodyPr/>
                    <a:lstStyle/>
                    <a:p>
                      <a:r>
                        <a:rPr lang="en-US" sz="1400" dirty="0"/>
                        <a:t>Flatbed/ADF Combo</a:t>
                      </a:r>
                    </a:p>
                  </a:txBody>
                  <a:tcPr/>
                </a:tc>
                <a:tc>
                  <a:txBody>
                    <a:bodyPr/>
                    <a:lstStyle/>
                    <a:p>
                      <a:r>
                        <a:rPr lang="en-US" sz="1400" dirty="0"/>
                        <a:t>300 pages</a:t>
                      </a:r>
                    </a:p>
                  </a:txBody>
                  <a:tcPr/>
                </a:tc>
                <a:tc>
                  <a:txBody>
                    <a:bodyPr/>
                    <a:lstStyle/>
                    <a:p>
                      <a:r>
                        <a:rPr lang="en-US" sz="1400" dirty="0"/>
                        <a:t>8000 </a:t>
                      </a:r>
                      <a:r>
                        <a:rPr lang="en-US" sz="1400" dirty="0" err="1"/>
                        <a:t>ppd</a:t>
                      </a:r>
                      <a:endParaRPr lang="en-US" sz="1400" dirty="0"/>
                    </a:p>
                  </a:txBody>
                  <a:tcPr/>
                </a:tc>
                <a:tc>
                  <a:txBody>
                    <a:bodyPr/>
                    <a:lstStyle/>
                    <a:p>
                      <a:r>
                        <a:rPr lang="en-US" sz="1400" dirty="0"/>
                        <a:t>70-ppm, 140 </a:t>
                      </a:r>
                      <a:r>
                        <a:rPr lang="en-US" sz="1400" dirty="0" err="1"/>
                        <a:t>ipm</a:t>
                      </a:r>
                      <a:endParaRPr lang="en-US" sz="1400" dirty="0"/>
                    </a:p>
                  </a:txBody>
                  <a:tcPr/>
                </a:tc>
                <a:tc>
                  <a:txBody>
                    <a:bodyPr/>
                    <a:lstStyle/>
                    <a:p>
                      <a:r>
                        <a:rPr lang="en-US" sz="1400" dirty="0"/>
                        <a:t>600 dpi</a:t>
                      </a:r>
                    </a:p>
                  </a:txBody>
                  <a:tcPr/>
                </a:tc>
                <a:tc>
                  <a:txBody>
                    <a:bodyPr/>
                    <a:lstStyle/>
                    <a:p>
                      <a:r>
                        <a:rPr lang="en-US" sz="1400" dirty="0"/>
                        <a:t>Ultrasonic Multi-feed Detection</a:t>
                      </a:r>
                    </a:p>
                  </a:txBody>
                  <a:tcPr/>
                </a:tc>
                <a:tc>
                  <a:txBody>
                    <a:bodyPr/>
                    <a:lstStyle/>
                    <a:p>
                      <a:r>
                        <a:rPr lang="en-US" sz="1400" dirty="0"/>
                        <a:t>USB 2.0</a:t>
                      </a:r>
                    </a:p>
                    <a:p>
                      <a:r>
                        <a:rPr lang="en-US" sz="1400" dirty="0"/>
                        <a:t>SCSI</a:t>
                      </a:r>
                    </a:p>
                    <a:p>
                      <a:r>
                        <a:rPr lang="en-US" sz="1400" dirty="0"/>
                        <a:t>Network</a:t>
                      </a:r>
                    </a:p>
                  </a:txBody>
                  <a:tcPr/>
                </a:tc>
                <a:tc>
                  <a:txBody>
                    <a:bodyPr/>
                    <a:lstStyle/>
                    <a:p>
                      <a:r>
                        <a:rPr lang="en-US" sz="1400" dirty="0"/>
                        <a:t> </a:t>
                      </a:r>
                      <a:r>
                        <a:rPr lang="en-US" sz="1400"/>
                        <a:t>1 year</a:t>
                      </a:r>
                      <a:endParaRPr lang="en-US" sz="1400" dirty="0"/>
                    </a:p>
                  </a:txBody>
                  <a:tcPr/>
                </a:tc>
                <a:tc>
                  <a:txBody>
                    <a:bodyPr/>
                    <a:lstStyle/>
                    <a:p>
                      <a:r>
                        <a:rPr lang="en-US" sz="1400" dirty="0"/>
                        <a:t>$4399</a:t>
                      </a:r>
                    </a:p>
                  </a:txBody>
                  <a:tcPr/>
                </a:tc>
                <a:tc>
                  <a:txBody>
                    <a:bodyPr/>
                    <a:lstStyle/>
                    <a:p>
                      <a:endParaRPr lang="en-US" sz="1500" dirty="0"/>
                    </a:p>
                  </a:txBody>
                  <a:tcPr/>
                </a:tc>
                <a:extLst>
                  <a:ext uri="{0D108BD9-81ED-4DB2-BD59-A6C34878D82A}">
                    <a16:rowId xmlns:a16="http://schemas.microsoft.com/office/drawing/2014/main" val="2797339714"/>
                  </a:ext>
                </a:extLst>
              </a:tr>
              <a:tr h="999302">
                <a:tc>
                  <a:txBody>
                    <a:bodyPr/>
                    <a:lstStyle/>
                    <a:p>
                      <a:r>
                        <a:rPr lang="en-US" sz="1400" b="1" i="1" dirty="0"/>
                        <a:t>Fujitsu</a:t>
                      </a:r>
                    </a:p>
                  </a:txBody>
                  <a:tcPr/>
                </a:tc>
                <a:tc>
                  <a:txBody>
                    <a:bodyPr/>
                    <a:lstStyle/>
                    <a:p>
                      <a:r>
                        <a:rPr lang="en-US" sz="1400" dirty="0"/>
                        <a:t>Fi-7700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Flatbed/ADF Combo</a:t>
                      </a:r>
                    </a:p>
                  </a:txBody>
                  <a:tcPr/>
                </a:tc>
                <a:tc>
                  <a:txBody>
                    <a:bodyPr/>
                    <a:lstStyle/>
                    <a:p>
                      <a:r>
                        <a:rPr lang="en-US" sz="1400" dirty="0"/>
                        <a:t>300 pages</a:t>
                      </a:r>
                    </a:p>
                  </a:txBody>
                  <a:tcPr/>
                </a:tc>
                <a:tc>
                  <a:txBody>
                    <a:bodyPr/>
                    <a:lstStyle/>
                    <a:p>
                      <a:r>
                        <a:rPr lang="en-US" sz="1400" dirty="0"/>
                        <a:t>15000 </a:t>
                      </a:r>
                      <a:r>
                        <a:rPr lang="en-US" sz="1400" dirty="0" err="1"/>
                        <a:t>ppd</a:t>
                      </a:r>
                      <a:endParaRPr lang="en-US" sz="1400" dirty="0"/>
                    </a:p>
                  </a:txBody>
                  <a:tcPr/>
                </a:tc>
                <a:tc>
                  <a:txBody>
                    <a:bodyPr/>
                    <a:lstStyle/>
                    <a:p>
                      <a:r>
                        <a:rPr lang="en-US" sz="1400" dirty="0"/>
                        <a:t>80 ppm, 160 </a:t>
                      </a:r>
                      <a:r>
                        <a:rPr lang="en-US" sz="1400" dirty="0" err="1"/>
                        <a:t>ipm</a:t>
                      </a:r>
                      <a:endParaRPr lang="en-US" sz="1400" dirty="0"/>
                    </a:p>
                  </a:txBody>
                  <a:tcPr/>
                </a:tc>
                <a:tc>
                  <a:txBody>
                    <a:bodyPr/>
                    <a:lstStyle/>
                    <a:p>
                      <a:r>
                        <a:rPr lang="en-US" sz="1400" dirty="0"/>
                        <a:t>600 dpi</a:t>
                      </a:r>
                    </a:p>
                  </a:txBody>
                  <a:tcPr/>
                </a:tc>
                <a:tc>
                  <a:txBody>
                    <a:bodyPr/>
                    <a:lstStyle/>
                    <a:p>
                      <a:r>
                        <a:rPr lang="en-US" sz="1400" dirty="0"/>
                        <a:t>Autocropping</a:t>
                      </a:r>
                    </a:p>
                    <a:p>
                      <a:r>
                        <a:rPr lang="en-US" sz="1400" dirty="0"/>
                        <a:t>Imprinter Compatible</a:t>
                      </a:r>
                    </a:p>
                    <a:p>
                      <a:r>
                        <a:rPr lang="en-US" sz="1400" dirty="0"/>
                        <a:t>Ultrasonic Multi-feed Detection</a:t>
                      </a:r>
                    </a:p>
                  </a:txBody>
                  <a:tcPr/>
                </a:tc>
                <a:tc>
                  <a:txBody>
                    <a:bodyPr/>
                    <a:lstStyle/>
                    <a:p>
                      <a:r>
                        <a:rPr lang="en-US" sz="1400" dirty="0"/>
                        <a:t>USB 3.0</a:t>
                      </a:r>
                    </a:p>
                    <a:p>
                      <a:r>
                        <a:rPr lang="en-US" sz="1400" dirty="0"/>
                        <a:t>USB 2.0</a:t>
                      </a:r>
                    </a:p>
                  </a:txBody>
                  <a:tcPr/>
                </a:tc>
                <a:tc>
                  <a:txBody>
                    <a:bodyPr/>
                    <a:lstStyle/>
                    <a:p>
                      <a:r>
                        <a:rPr lang="en-US" sz="1400" dirty="0"/>
                        <a:t>3 Mon</a:t>
                      </a:r>
                    </a:p>
                  </a:txBody>
                  <a:tcPr/>
                </a:tc>
                <a:tc>
                  <a:txBody>
                    <a:bodyPr/>
                    <a:lstStyle/>
                    <a:p>
                      <a:r>
                        <a:rPr lang="en-US" sz="1400" dirty="0"/>
                        <a:t>$6400</a:t>
                      </a:r>
                    </a:p>
                  </a:txBody>
                  <a:tcPr/>
                </a:tc>
                <a:tc>
                  <a:txBody>
                    <a:bodyPr/>
                    <a:lstStyle/>
                    <a:p>
                      <a:endParaRPr lang="en-US" sz="1500"/>
                    </a:p>
                  </a:txBody>
                  <a:tcPr/>
                </a:tc>
                <a:extLst>
                  <a:ext uri="{0D108BD9-81ED-4DB2-BD59-A6C34878D82A}">
                    <a16:rowId xmlns:a16="http://schemas.microsoft.com/office/drawing/2014/main" val="973389287"/>
                  </a:ext>
                </a:extLst>
              </a:tr>
              <a:tr h="880595">
                <a:tc>
                  <a:txBody>
                    <a:bodyPr/>
                    <a:lstStyle/>
                    <a:p>
                      <a:r>
                        <a:rPr lang="en-US" sz="1400" b="1" i="1" dirty="0"/>
                        <a:t>Xerox</a:t>
                      </a:r>
                    </a:p>
                  </a:txBody>
                  <a:tcPr/>
                </a:tc>
                <a:tc>
                  <a:txBody>
                    <a:bodyPr/>
                    <a:lstStyle/>
                    <a:p>
                      <a:r>
                        <a:rPr lang="en-US" sz="1400" dirty="0"/>
                        <a:t>W130 Scanner 130</a:t>
                      </a:r>
                    </a:p>
                  </a:txBody>
                  <a:tcPr/>
                </a:tc>
                <a:tc>
                  <a:txBody>
                    <a:bodyPr/>
                    <a:lstStyle/>
                    <a:p>
                      <a:r>
                        <a:rPr lang="en-US" sz="1400" dirty="0"/>
                        <a:t>ADF</a:t>
                      </a:r>
                    </a:p>
                  </a:txBody>
                  <a:tcPr/>
                </a:tc>
                <a:tc>
                  <a:txBody>
                    <a:bodyPr/>
                    <a:lstStyle/>
                    <a:p>
                      <a:r>
                        <a:rPr lang="en-US" sz="1400" dirty="0"/>
                        <a:t>300 pages</a:t>
                      </a:r>
                    </a:p>
                  </a:txBody>
                  <a:tcPr/>
                </a:tc>
                <a:tc>
                  <a:txBody>
                    <a:bodyPr/>
                    <a:lstStyle/>
                    <a:p>
                      <a:r>
                        <a:rPr lang="en-US" sz="1400" dirty="0"/>
                        <a:t>100000 </a:t>
                      </a:r>
                      <a:r>
                        <a:rPr lang="en-US" sz="1400" dirty="0" err="1"/>
                        <a:t>ppd</a:t>
                      </a:r>
                      <a:endParaRPr lang="en-US" sz="1400" dirty="0"/>
                    </a:p>
                  </a:txBody>
                  <a:tcPr/>
                </a:tc>
                <a:tc>
                  <a:txBody>
                    <a:bodyPr/>
                    <a:lstStyle/>
                    <a:p>
                      <a:r>
                        <a:rPr lang="en-US" sz="1400" dirty="0"/>
                        <a:t>130 ppm, 260 </a:t>
                      </a:r>
                      <a:r>
                        <a:rPr lang="en-US" sz="1400" dirty="0" err="1"/>
                        <a:t>ipm</a:t>
                      </a:r>
                      <a:endParaRPr lang="en-US" sz="1400" dirty="0"/>
                    </a:p>
                  </a:txBody>
                  <a:tcPr/>
                </a:tc>
                <a:tc>
                  <a:txBody>
                    <a:bodyPr/>
                    <a:lstStyle/>
                    <a:p>
                      <a:r>
                        <a:rPr lang="en-US" sz="1400" dirty="0"/>
                        <a:t>600 dpi</a:t>
                      </a:r>
                    </a:p>
                  </a:txBody>
                  <a:tcPr/>
                </a:tc>
                <a:tc>
                  <a:txBody>
                    <a:bodyPr/>
                    <a:lstStyle/>
                    <a:p>
                      <a:r>
                        <a:rPr lang="en-US" sz="1400" dirty="0"/>
                        <a:t>Compatible</a:t>
                      </a:r>
                    </a:p>
                    <a:p>
                      <a:r>
                        <a:rPr lang="en-US" sz="1400" dirty="0"/>
                        <a:t>Ultrasonic Multi-feed Detection</a:t>
                      </a:r>
                    </a:p>
                    <a:p>
                      <a:r>
                        <a:rPr lang="en-US" sz="1400" dirty="0"/>
                        <a:t>Bundled w/ VRS</a:t>
                      </a:r>
                    </a:p>
                  </a:txBody>
                  <a:tcPr/>
                </a:tc>
                <a:tc>
                  <a:txBody>
                    <a:bodyPr/>
                    <a:lstStyle/>
                    <a:p>
                      <a:r>
                        <a:rPr lang="en-US" sz="1400" dirty="0"/>
                        <a:t>USB 3.1</a:t>
                      </a:r>
                    </a:p>
                  </a:txBody>
                  <a:tcPr/>
                </a:tc>
                <a:tc>
                  <a:txBody>
                    <a:bodyPr/>
                    <a:lstStyle/>
                    <a:p>
                      <a:r>
                        <a:rPr lang="en-US" sz="1400" dirty="0"/>
                        <a:t>3 Mon</a:t>
                      </a:r>
                    </a:p>
                  </a:txBody>
                  <a:tcPr/>
                </a:tc>
                <a:tc>
                  <a:txBody>
                    <a:bodyPr/>
                    <a:lstStyle/>
                    <a:p>
                      <a:r>
                        <a:rPr lang="en-US" sz="1400" dirty="0"/>
                        <a:t>$6700</a:t>
                      </a:r>
                    </a:p>
                  </a:txBody>
                  <a:tcPr/>
                </a:tc>
                <a:tc>
                  <a:txBody>
                    <a:bodyPr/>
                    <a:lstStyle/>
                    <a:p>
                      <a:endParaRPr lang="en-US" sz="1500"/>
                    </a:p>
                  </a:txBody>
                  <a:tcPr/>
                </a:tc>
                <a:extLst>
                  <a:ext uri="{0D108BD9-81ED-4DB2-BD59-A6C34878D82A}">
                    <a16:rowId xmlns:a16="http://schemas.microsoft.com/office/drawing/2014/main" val="2123075032"/>
                  </a:ext>
                </a:extLst>
              </a:tr>
              <a:tr h="1180994">
                <a:tc>
                  <a:txBody>
                    <a:bodyPr/>
                    <a:lstStyle/>
                    <a:p>
                      <a:r>
                        <a:rPr lang="en-US" sz="1400" b="1" i="1" dirty="0"/>
                        <a:t>Kodak</a:t>
                      </a:r>
                    </a:p>
                  </a:txBody>
                  <a:tcPr/>
                </a:tc>
                <a:tc>
                  <a:txBody>
                    <a:bodyPr/>
                    <a:lstStyle/>
                    <a:p>
                      <a:r>
                        <a:rPr lang="en-US" sz="1400" dirty="0"/>
                        <a:t>I4250</a:t>
                      </a:r>
                    </a:p>
                  </a:txBody>
                  <a:tcPr/>
                </a:tc>
                <a:tc>
                  <a:txBody>
                    <a:bodyPr/>
                    <a:lstStyle/>
                    <a:p>
                      <a:r>
                        <a:rPr lang="en-US" sz="1400" dirty="0"/>
                        <a:t>ADF</a:t>
                      </a:r>
                    </a:p>
                  </a:txBody>
                  <a:tcPr/>
                </a:tc>
                <a:tc>
                  <a:txBody>
                    <a:bodyPr/>
                    <a:lstStyle/>
                    <a:p>
                      <a:r>
                        <a:rPr lang="en-US" sz="1400" dirty="0"/>
                        <a:t>500 page</a:t>
                      </a:r>
                    </a:p>
                  </a:txBody>
                  <a:tcPr/>
                </a:tc>
                <a:tc>
                  <a:txBody>
                    <a:bodyPr/>
                    <a:lstStyle/>
                    <a:p>
                      <a:r>
                        <a:rPr lang="en-US" sz="1400" dirty="0"/>
                        <a:t>40000 </a:t>
                      </a:r>
                      <a:r>
                        <a:rPr lang="en-US" sz="1400" dirty="0" err="1"/>
                        <a:t>ppd</a:t>
                      </a:r>
                      <a:endParaRPr lang="en-US" sz="1400" dirty="0"/>
                    </a:p>
                  </a:txBody>
                  <a:tcPr/>
                </a:tc>
                <a:tc>
                  <a:txBody>
                    <a:bodyPr/>
                    <a:lstStyle/>
                    <a:p>
                      <a:r>
                        <a:rPr lang="en-US" sz="1400" dirty="0"/>
                        <a:t>85 ppm, 170 </a:t>
                      </a:r>
                      <a:r>
                        <a:rPr lang="en-US" sz="1400" dirty="0" err="1"/>
                        <a:t>ipm</a:t>
                      </a:r>
                      <a:endParaRPr lang="en-US" sz="1400" dirty="0"/>
                    </a:p>
                  </a:txBody>
                  <a:tcPr/>
                </a:tc>
                <a:tc>
                  <a:txBody>
                    <a:bodyPr/>
                    <a:lstStyle/>
                    <a:p>
                      <a:r>
                        <a:rPr lang="en-US" sz="1400" dirty="0"/>
                        <a:t>600 dpi</a:t>
                      </a:r>
                    </a:p>
                  </a:txBody>
                  <a:tcPr/>
                </a:tc>
                <a:tc>
                  <a:txBody>
                    <a:bodyPr/>
                    <a:lstStyle/>
                    <a:p>
                      <a:r>
                        <a:rPr lang="en-US" sz="1400" dirty="0"/>
                        <a:t>Autocropping</a:t>
                      </a:r>
                    </a:p>
                    <a:p>
                      <a:r>
                        <a:rPr lang="en-US" sz="1400" dirty="0"/>
                        <a:t>Imprinter Compatible</a:t>
                      </a:r>
                    </a:p>
                    <a:p>
                      <a:r>
                        <a:rPr lang="en-US" sz="1400" dirty="0"/>
                        <a:t>Ultrasonic Multi-feed Detection</a:t>
                      </a:r>
                    </a:p>
                  </a:txBody>
                  <a:tcPr/>
                </a:tc>
                <a:tc>
                  <a:txBody>
                    <a:bodyPr/>
                    <a:lstStyle/>
                    <a:p>
                      <a:r>
                        <a:rPr lang="en-US" sz="1400" dirty="0"/>
                        <a:t>USB 3.0</a:t>
                      </a:r>
                    </a:p>
                  </a:txBody>
                  <a:tcPr/>
                </a:tc>
                <a:tc>
                  <a:txBody>
                    <a:bodyPr/>
                    <a:lstStyle/>
                    <a:p>
                      <a:r>
                        <a:rPr lang="en-US" sz="1400" dirty="0"/>
                        <a:t>3 Mon</a:t>
                      </a:r>
                    </a:p>
                  </a:txBody>
                  <a:tcPr/>
                </a:tc>
                <a:tc>
                  <a:txBody>
                    <a:bodyPr/>
                    <a:lstStyle/>
                    <a:p>
                      <a:r>
                        <a:rPr lang="en-US" sz="1400" dirty="0"/>
                        <a:t>$9620</a:t>
                      </a:r>
                    </a:p>
                  </a:txBody>
                  <a:tcPr/>
                </a:tc>
                <a:tc>
                  <a:txBody>
                    <a:bodyPr/>
                    <a:lstStyle/>
                    <a:p>
                      <a:endParaRPr lang="en-US" sz="1500" dirty="0"/>
                    </a:p>
                  </a:txBody>
                  <a:tcPr/>
                </a:tc>
                <a:extLst>
                  <a:ext uri="{0D108BD9-81ED-4DB2-BD59-A6C34878D82A}">
                    <a16:rowId xmlns:a16="http://schemas.microsoft.com/office/drawing/2014/main" val="6529805"/>
                  </a:ext>
                </a:extLst>
              </a:tr>
            </a:tbl>
          </a:graphicData>
        </a:graphic>
      </p:graphicFrame>
    </p:spTree>
    <p:extLst>
      <p:ext uri="{BB962C8B-B14F-4D97-AF65-F5344CB8AC3E}">
        <p14:creationId xmlns:p14="http://schemas.microsoft.com/office/powerpoint/2010/main" val="351982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5</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flipH="1">
            <a:off x="86498" y="0"/>
            <a:ext cx="333632" cy="3364377"/>
          </a:xfrm>
        </p:spPr>
        <p:txBody>
          <a:bodyPr>
            <a:normAutofit fontScale="90000"/>
          </a:bodyPr>
          <a:lstStyle/>
          <a:p>
            <a:r>
              <a:rPr lang="en-US" sz="3200" dirty="0"/>
              <a:t>Options </a:t>
            </a:r>
          </a:p>
        </p:txBody>
      </p:sp>
      <p:graphicFrame>
        <p:nvGraphicFramePr>
          <p:cNvPr id="4" name="Table 3"/>
          <p:cNvGraphicFramePr>
            <a:graphicFrameLocks noGrp="1"/>
          </p:cNvGraphicFramePr>
          <p:nvPr>
            <p:extLst>
              <p:ext uri="{D42A27DB-BD31-4B8C-83A1-F6EECF244321}">
                <p14:modId xmlns:p14="http://schemas.microsoft.com/office/powerpoint/2010/main" val="815302225"/>
              </p:ext>
            </p:extLst>
          </p:nvPr>
        </p:nvGraphicFramePr>
        <p:xfrm>
          <a:off x="654907" y="182469"/>
          <a:ext cx="11304211" cy="6276772"/>
        </p:xfrm>
        <a:graphic>
          <a:graphicData uri="http://schemas.openxmlformats.org/drawingml/2006/table">
            <a:tbl>
              <a:tblPr/>
              <a:tblGrid>
                <a:gridCol w="5536623">
                  <a:extLst>
                    <a:ext uri="{9D8B030D-6E8A-4147-A177-3AD203B41FA5}">
                      <a16:colId xmlns:a16="http://schemas.microsoft.com/office/drawing/2014/main" val="3809490867"/>
                    </a:ext>
                  </a:extLst>
                </a:gridCol>
                <a:gridCol w="1711097">
                  <a:extLst>
                    <a:ext uri="{9D8B030D-6E8A-4147-A177-3AD203B41FA5}">
                      <a16:colId xmlns:a16="http://schemas.microsoft.com/office/drawing/2014/main" val="2095420914"/>
                    </a:ext>
                  </a:extLst>
                </a:gridCol>
                <a:gridCol w="2011958">
                  <a:extLst>
                    <a:ext uri="{9D8B030D-6E8A-4147-A177-3AD203B41FA5}">
                      <a16:colId xmlns:a16="http://schemas.microsoft.com/office/drawing/2014/main" val="4115522033"/>
                    </a:ext>
                  </a:extLst>
                </a:gridCol>
                <a:gridCol w="2017029">
                  <a:extLst>
                    <a:ext uri="{9D8B030D-6E8A-4147-A177-3AD203B41FA5}">
                      <a16:colId xmlns:a16="http://schemas.microsoft.com/office/drawing/2014/main" val="3735949983"/>
                    </a:ext>
                  </a:extLst>
                </a:gridCol>
                <a:gridCol w="27504">
                  <a:extLst>
                    <a:ext uri="{9D8B030D-6E8A-4147-A177-3AD203B41FA5}">
                      <a16:colId xmlns:a16="http://schemas.microsoft.com/office/drawing/2014/main" val="2084673706"/>
                    </a:ext>
                  </a:extLst>
                </a:gridCol>
              </a:tblGrid>
              <a:tr h="239098">
                <a:tc>
                  <a:txBody>
                    <a:bodyPr/>
                    <a:lstStyle/>
                    <a:p>
                      <a:pPr algn="l" fontAlgn="ctr"/>
                      <a:r>
                        <a:rPr lang="en-US" sz="1400" b="1" i="0" u="none" strike="noStrike" dirty="0">
                          <a:solidFill>
                            <a:srgbClr val="000000"/>
                          </a:solidFill>
                          <a:effectLst/>
                          <a:latin typeface="Arial" panose="020B0604020202020204" pitchFamily="34" charset="0"/>
                        </a:rPr>
                        <a:t>Scanners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gridSpan="4">
                  <a:txBody>
                    <a:bodyPr/>
                    <a:lstStyle/>
                    <a:p>
                      <a:pPr algn="ctr" fontAlgn="ctr"/>
                      <a:r>
                        <a:rPr lang="en-US" sz="1400" b="1" i="0" u="none" strike="noStrike" dirty="0">
                          <a:solidFill>
                            <a:srgbClr val="000000"/>
                          </a:solidFill>
                          <a:effectLst/>
                          <a:latin typeface="Arial" panose="020B0604020202020204" pitchFamily="34" charset="0"/>
                        </a:rPr>
                        <a:t>Capability Ratings*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1362239"/>
                  </a:ext>
                </a:extLst>
              </a:tr>
              <a:tr h="53614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Arial" panose="020B0604020202020204" pitchFamily="34" charset="0"/>
                        </a:rPr>
                        <a:t> Function</a:t>
                      </a:r>
                    </a:p>
                    <a:p>
                      <a:pPr algn="l" fontAlgn="ctr"/>
                      <a:endParaRPr lang="en-US" sz="1400" b="1" i="0" u="none" strike="noStrike" dirty="0">
                        <a:solidFill>
                          <a:srgbClr val="000000"/>
                        </a:solidFill>
                        <a:effectLst/>
                        <a:latin typeface="Arial" panose="020B060402020202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fontAlgn="ctr"/>
                      <a:r>
                        <a:rPr lang="en-US" sz="1400" b="1" i="0" u="none" strike="noStrike" dirty="0">
                          <a:solidFill>
                            <a:srgbClr val="000000"/>
                          </a:solidFill>
                          <a:effectLst/>
                          <a:latin typeface="Arial" panose="020B0604020202020204" pitchFamily="34" charset="0"/>
                        </a:rPr>
                        <a:t>Option 1: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fontAlgn="ctr"/>
                      <a:r>
                        <a:rPr lang="en-US" sz="1400" b="1" i="0" u="none" strike="noStrike" dirty="0">
                          <a:solidFill>
                            <a:srgbClr val="000000"/>
                          </a:solidFill>
                          <a:effectLst/>
                          <a:latin typeface="Arial" panose="020B0604020202020204" pitchFamily="34" charset="0"/>
                        </a:rPr>
                        <a:t>Option 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fontAlgn="ctr"/>
                      <a:r>
                        <a:rPr lang="en-US" sz="1400" b="1" i="0" u="none" strike="noStrike" dirty="0">
                          <a:solidFill>
                            <a:srgbClr val="000000"/>
                          </a:solidFill>
                          <a:effectLst/>
                          <a:latin typeface="Arial" panose="020B0604020202020204" pitchFamily="34" charset="0"/>
                        </a:rPr>
                        <a:t>Option 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endParaRPr lang="en-US"/>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6744815"/>
                  </a:ext>
                </a:extLst>
              </a:tr>
              <a:tr h="461453">
                <a:tc>
                  <a:txBody>
                    <a:bodyPr/>
                    <a:lstStyle/>
                    <a:p>
                      <a:pPr marL="0" lvl="0" indent="0">
                        <a:buFontTx/>
                        <a:buNone/>
                      </a:pPr>
                      <a:r>
                        <a:rPr lang="en-US" sz="1800" dirty="0"/>
                        <a:t>Ability to establish an interface with the SWIFT system and upload data in pre-determined format. </a:t>
                      </a: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43739708"/>
                  </a:ext>
                </a:extLst>
              </a:tr>
              <a:tr h="461453">
                <a:tc>
                  <a:txBody>
                    <a:bodyPr/>
                    <a:lstStyle/>
                    <a:p>
                      <a:pPr lvl="0"/>
                      <a:r>
                        <a:rPr lang="en-US" sz="1800" kern="1200" dirty="0">
                          <a:solidFill>
                            <a:schemeClr val="tx1"/>
                          </a:solidFill>
                          <a:effectLst/>
                          <a:latin typeface="+mn-lt"/>
                          <a:ea typeface="+mn-ea"/>
                          <a:cs typeface="+mn-cs"/>
                        </a:rPr>
                        <a:t>The solution will allow for proper scalability to handle various mail volumes.</a:t>
                      </a: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BEE"/>
                    </a:solidFill>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Arial" panose="020B0604020202020204" pitchFamily="34" charset="0"/>
                        </a:rPr>
                        <a:t>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77151238"/>
                  </a:ext>
                </a:extLst>
              </a:tr>
              <a:tr h="41018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The solution shall have FedRAMP certification.</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400" dirty="0"/>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20000"/>
                        <a:lumOff val="80000"/>
                      </a:schemeClr>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87409475"/>
                  </a:ext>
                </a:extLst>
              </a:tr>
              <a:tr h="41018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The solution shall acquire ATO to operate in production.</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400" dirty="0"/>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576816832"/>
                  </a:ext>
                </a:extLst>
              </a:tr>
              <a:tr h="692179">
                <a:tc>
                  <a:txBody>
                    <a:bodyPr/>
                    <a:lstStyle/>
                    <a:p>
                      <a:pPr algn="l" fontAlgn="ctr"/>
                      <a:r>
                        <a:rPr lang="en-US" sz="1800" kern="1200" dirty="0">
                          <a:solidFill>
                            <a:schemeClr val="tx1"/>
                          </a:solidFill>
                          <a:effectLst/>
                          <a:latin typeface="+mn-lt"/>
                          <a:ea typeface="+mn-ea"/>
                          <a:cs typeface="+mn-cs"/>
                        </a:rPr>
                        <a:t>Capability to upload at certain intervals. Can be done manually or at defined periodic intervals. (e.g. every hour, every day, </a:t>
                      </a:r>
                      <a:r>
                        <a:rPr lang="en-US" sz="1800" kern="1200" dirty="0" err="1">
                          <a:solidFill>
                            <a:schemeClr val="tx1"/>
                          </a:solidFill>
                          <a:effectLst/>
                          <a:latin typeface="+mn-lt"/>
                          <a:ea typeface="+mn-ea"/>
                          <a:cs typeface="+mn-cs"/>
                        </a:rPr>
                        <a:t>etc</a:t>
                      </a:r>
                      <a:r>
                        <a:rPr lang="en-US" sz="1800" kern="1200" dirty="0">
                          <a:solidFill>
                            <a:schemeClr val="tx1"/>
                          </a:solidFill>
                          <a:effectLst/>
                          <a:latin typeface="+mn-lt"/>
                          <a:ea typeface="+mn-ea"/>
                          <a:cs typeface="+mn-cs"/>
                        </a:rPr>
                        <a:t>)</a:t>
                      </a: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20000"/>
                        <a:lumOff val="80000"/>
                      </a:schemeClr>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fontAlgn="b"/>
                      <a:r>
                        <a:rPr lang="en-US" sz="1400" b="0" i="0" u="none" strike="noStrike" dirty="0">
                          <a:solidFill>
                            <a:srgbClr val="000000"/>
                          </a:solidFill>
                          <a:effectLst/>
                          <a:latin typeface="Arial" panose="020B0604020202020204" pitchFamily="34" charset="0"/>
                        </a:rPr>
                        <a:t>Custom Code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endParaRPr lang="en-US" dirty="0"/>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958063781"/>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3348203"/>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26464147"/>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59809126"/>
                  </a:ext>
                </a:extLst>
              </a:tr>
              <a:tr h="536141">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22781264"/>
                  </a:ext>
                </a:extLst>
              </a:tr>
              <a:tr h="357428">
                <a:tc>
                  <a:txBody>
                    <a:bodyPr/>
                    <a:lstStyle/>
                    <a:p>
                      <a:pPr algn="l" fontAlgn="ctr"/>
                      <a:endParaRPr lang="en-US" sz="1400" b="0" i="0" u="none" strike="noStrike" dirty="0">
                        <a:solidFill>
                          <a:srgbClr val="000000"/>
                        </a:solidFill>
                        <a:effectLst/>
                        <a:latin typeface="Arial" panose="020B0604020202020204" pitchFamily="34" charset="0"/>
                      </a:endParaRPr>
                    </a:p>
                  </a:txBody>
                  <a:tcPr marL="76661"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2DEEF"/>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Arial" panose="020B060402020202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endParaRPr lang="en-US"/>
                    </a:p>
                  </a:txBody>
                  <a:tcPr marL="0" marR="0" marT="0"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990090"/>
                  </a:ext>
                </a:extLst>
              </a:tr>
              <a:tr h="179454">
                <a:tc gridSpan="5">
                  <a:txBody>
                    <a:bodyPr/>
                    <a:lstStyle/>
                    <a:p>
                      <a:pPr algn="ctr" fontAlgn="ctr"/>
                      <a:r>
                        <a:rPr lang="en-US" sz="1400" b="0" i="0" u="none" strike="noStrike" dirty="0">
                          <a:solidFill>
                            <a:srgbClr val="000000"/>
                          </a:solidFill>
                          <a:effectLst/>
                          <a:latin typeface="Times New Roman" panose="02020603050405020304" pitchFamily="18" charset="0"/>
                        </a:rPr>
                        <a:t>*Capability Ratings: 0=No capability, 1=Some Capability, 2=Full Capability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6569836"/>
                  </a:ext>
                </a:extLst>
              </a:tr>
              <a:tr h="358908">
                <a:tc gridSpan="5">
                  <a:txBody>
                    <a:bodyPr/>
                    <a:lstStyle/>
                    <a:p>
                      <a:pPr algn="ctr" fontAlgn="ctr"/>
                      <a:r>
                        <a:rPr lang="en-US" sz="1400" b="0" i="0" u="none" strike="noStrike" dirty="0">
                          <a:solidFill>
                            <a:srgbClr val="000000"/>
                          </a:solidFill>
                          <a:effectLst/>
                          <a:latin typeface="Times New Roman" panose="02020603050405020304" pitchFamily="18" charset="0"/>
                        </a:rPr>
                        <a:t>**The Direct option requires only 30 days but the Deploy option will take up to 6 months</a:t>
                      </a:r>
                      <a:br>
                        <a:rPr lang="en-US" sz="1400" b="0" i="0" u="none" strike="noStrike" dirty="0">
                          <a:solidFill>
                            <a:srgbClr val="000000"/>
                          </a:solidFill>
                          <a:effectLst/>
                          <a:latin typeface="Times New Roman" panose="02020603050405020304" pitchFamily="18" charset="0"/>
                        </a:rPr>
                      </a:br>
                      <a:r>
                        <a:rPr lang="en-US" sz="1400" b="0" i="0" u="none" strike="noStrike" dirty="0">
                          <a:solidFill>
                            <a:srgbClr val="000000"/>
                          </a:solidFill>
                          <a:effectLst/>
                          <a:latin typeface="Times New Roman" panose="02020603050405020304" pitchFamily="18" charset="0"/>
                        </a:rPr>
                        <a:t>*** All reports will have to be re-developed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4059338"/>
                  </a:ext>
                </a:extLst>
              </a:tr>
            </a:tbl>
          </a:graphicData>
        </a:graphic>
      </p:graphicFrame>
    </p:spTree>
    <p:extLst>
      <p:ext uri="{BB962C8B-B14F-4D97-AF65-F5344CB8AC3E}">
        <p14:creationId xmlns:p14="http://schemas.microsoft.com/office/powerpoint/2010/main" val="110606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EAD4AB-C026-4394-8E57-9D44E4E4AC68}"/>
              </a:ext>
            </a:extLst>
          </p:cNvPr>
          <p:cNvSpPr>
            <a:spLocks noGrp="1"/>
          </p:cNvSpPr>
          <p:nvPr>
            <p:ph type="title"/>
          </p:nvPr>
        </p:nvSpPr>
        <p:spPr>
          <a:xfrm>
            <a:off x="103766" y="18503"/>
            <a:ext cx="10972800" cy="718788"/>
          </a:xfrm>
        </p:spPr>
        <p:txBody>
          <a:bodyPr>
            <a:normAutofit/>
          </a:bodyPr>
          <a:lstStyle/>
          <a:p>
            <a:r>
              <a:rPr lang="en-US" sz="3200" dirty="0"/>
              <a:t>Cost Estimate</a:t>
            </a:r>
          </a:p>
        </p:txBody>
      </p:sp>
      <p:graphicFrame>
        <p:nvGraphicFramePr>
          <p:cNvPr id="8" name="Table 7"/>
          <p:cNvGraphicFramePr>
            <a:graphicFrameLocks noGrp="1"/>
          </p:cNvGraphicFramePr>
          <p:nvPr>
            <p:extLst>
              <p:ext uri="{D42A27DB-BD31-4B8C-83A1-F6EECF244321}">
                <p14:modId xmlns:p14="http://schemas.microsoft.com/office/powerpoint/2010/main" val="3660971713"/>
              </p:ext>
            </p:extLst>
          </p:nvPr>
        </p:nvGraphicFramePr>
        <p:xfrm>
          <a:off x="1027417" y="1222625"/>
          <a:ext cx="10049150" cy="4921325"/>
        </p:xfrm>
        <a:graphic>
          <a:graphicData uri="http://schemas.openxmlformats.org/drawingml/2006/table">
            <a:tbl>
              <a:tblPr/>
              <a:tblGrid>
                <a:gridCol w="1893127">
                  <a:extLst>
                    <a:ext uri="{9D8B030D-6E8A-4147-A177-3AD203B41FA5}">
                      <a16:colId xmlns:a16="http://schemas.microsoft.com/office/drawing/2014/main" val="2563865619"/>
                    </a:ext>
                  </a:extLst>
                </a:gridCol>
                <a:gridCol w="2499124">
                  <a:extLst>
                    <a:ext uri="{9D8B030D-6E8A-4147-A177-3AD203B41FA5}">
                      <a16:colId xmlns:a16="http://schemas.microsoft.com/office/drawing/2014/main" val="434409579"/>
                    </a:ext>
                  </a:extLst>
                </a:gridCol>
                <a:gridCol w="2182546">
                  <a:extLst>
                    <a:ext uri="{9D8B030D-6E8A-4147-A177-3AD203B41FA5}">
                      <a16:colId xmlns:a16="http://schemas.microsoft.com/office/drawing/2014/main" val="1534301170"/>
                    </a:ext>
                  </a:extLst>
                </a:gridCol>
                <a:gridCol w="587732">
                  <a:extLst>
                    <a:ext uri="{9D8B030D-6E8A-4147-A177-3AD203B41FA5}">
                      <a16:colId xmlns:a16="http://schemas.microsoft.com/office/drawing/2014/main" val="1289337569"/>
                    </a:ext>
                  </a:extLst>
                </a:gridCol>
                <a:gridCol w="2843236">
                  <a:extLst>
                    <a:ext uri="{9D8B030D-6E8A-4147-A177-3AD203B41FA5}">
                      <a16:colId xmlns:a16="http://schemas.microsoft.com/office/drawing/2014/main" val="1222705802"/>
                    </a:ext>
                  </a:extLst>
                </a:gridCol>
                <a:gridCol w="43385">
                  <a:extLst>
                    <a:ext uri="{9D8B030D-6E8A-4147-A177-3AD203B41FA5}">
                      <a16:colId xmlns:a16="http://schemas.microsoft.com/office/drawing/2014/main" val="3877448478"/>
                    </a:ext>
                  </a:extLst>
                </a:gridCol>
              </a:tblGrid>
              <a:tr h="850889">
                <a:tc>
                  <a:txBody>
                    <a:bodyPr/>
                    <a:lstStyle/>
                    <a:p>
                      <a:pPr algn="ctr" fontAlgn="t"/>
                      <a:r>
                        <a:rPr lang="en-US" sz="1400" b="1" i="0" u="none" strike="noStrike" dirty="0">
                          <a:solidFill>
                            <a:schemeClr val="tx1"/>
                          </a:solidFill>
                          <a:effectLst/>
                          <a:latin typeface="Calibri" panose="020F0502020204030204" pitchFamily="34" charset="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tx2">
                        <a:lumMod val="60000"/>
                        <a:lumOff val="40000"/>
                      </a:schemeClr>
                    </a:solidFill>
                  </a:tcPr>
                </a:tc>
                <a:tc>
                  <a:txBody>
                    <a:bodyPr/>
                    <a:lstStyle/>
                    <a:p>
                      <a:pPr algn="ctr" fontAlgn="t"/>
                      <a:endParaRPr lang="en-US" sz="1800" b="1" i="0" u="none" strike="noStrike" dirty="0">
                        <a:solidFill>
                          <a:schemeClr val="tx1"/>
                        </a:solidFill>
                        <a:effectLst/>
                        <a:latin typeface="Calibri" panose="020F0502020204030204" pitchFamily="34" charset="0"/>
                      </a:endParaRPr>
                    </a:p>
                    <a:p>
                      <a:pPr algn="ctr" fontAlgn="t"/>
                      <a:r>
                        <a:rPr lang="en-US" sz="1800" b="1" i="0" u="none" strike="noStrike" dirty="0">
                          <a:solidFill>
                            <a:schemeClr val="tx1"/>
                          </a:solidFill>
                          <a:effectLst/>
                          <a:latin typeface="Calibri" panose="020F0502020204030204" pitchFamily="34" charset="0"/>
                        </a:rPr>
                        <a:t>Option 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gridSpan="2">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sv-SE" sz="1800" b="1" i="0" u="none" strike="noStrike" kern="1200" dirty="0">
                        <a:solidFill>
                          <a:schemeClr val="tx1"/>
                        </a:solidFill>
                        <a:effectLst/>
                        <a:latin typeface="Calibri" panose="020F0502020204030204" pitchFamily="34" charset="0"/>
                        <a:ea typeface="+mn-ea"/>
                        <a:cs typeface="+mn-cs"/>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sv-SE" sz="1800" b="1" i="0" u="none" strike="noStrike" kern="1200" dirty="0">
                          <a:solidFill>
                            <a:schemeClr val="tx1"/>
                          </a:solidFill>
                          <a:effectLst/>
                          <a:latin typeface="Calibri" panose="020F0502020204030204" pitchFamily="34" charset="0"/>
                          <a:ea typeface="+mn-ea"/>
                          <a:cs typeface="+mn-cs"/>
                        </a:rPr>
                        <a:t>Option 2</a:t>
                      </a:r>
                    </a:p>
                    <a:p>
                      <a:pPr marL="0" marR="0" lvl="0" indent="0" algn="ctr" defTabSz="914400" rtl="0" eaLnBrk="1" fontAlgn="t" latinLnBrk="0" hangingPunct="1">
                        <a:lnSpc>
                          <a:spcPct val="100000"/>
                        </a:lnSpc>
                        <a:spcBef>
                          <a:spcPts val="0"/>
                        </a:spcBef>
                        <a:spcAft>
                          <a:spcPts val="0"/>
                        </a:spcAft>
                        <a:buClrTx/>
                        <a:buSzTx/>
                        <a:buFontTx/>
                        <a:buNone/>
                        <a:tabLst/>
                        <a:defRPr/>
                      </a:pPr>
                      <a:endParaRPr lang="sv-SE" sz="1800" b="1" i="0" u="none" strike="noStrike" kern="1200" dirty="0">
                        <a:solidFill>
                          <a:schemeClr val="tx1"/>
                        </a:solidFill>
                        <a:effectLst/>
                        <a:latin typeface="Calibri" panose="020F0502020204030204" pitchFamily="34" charset="0"/>
                        <a:ea typeface="+mn-ea"/>
                        <a:cs typeface="+mn-cs"/>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400" b="1" i="0" u="none" strike="noStrike" kern="1200">
                        <a:solidFill>
                          <a:schemeClr val="tx1"/>
                        </a:solidFill>
                        <a:effectLst/>
                        <a:latin typeface="Calibri" panose="020F0502020204030204" pitchFamily="34" charset="0"/>
                        <a:ea typeface="+mn-ea"/>
                        <a:cs typeface="+mn-cs"/>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i="0" u="none" strike="noStrike" kern="1200">
                          <a:solidFill>
                            <a:schemeClr val="tx1"/>
                          </a:solidFill>
                          <a:effectLst/>
                          <a:latin typeface="Calibri" panose="020F0502020204030204" pitchFamily="34" charset="0"/>
                          <a:ea typeface="+mn-ea"/>
                          <a:cs typeface="+mn-cs"/>
                        </a:rPr>
                        <a:t>Option 3</a:t>
                      </a:r>
                      <a:endParaRPr lang="en-US" sz="1400" b="1" i="0" u="none" strike="noStrike" kern="1200" dirty="0">
                        <a:solidFill>
                          <a:schemeClr val="tx1"/>
                        </a:solidFill>
                        <a:effectLst/>
                        <a:latin typeface="Calibri" panose="020F0502020204030204" pitchFamily="34" charset="0"/>
                        <a:ea typeface="+mn-ea"/>
                        <a:cs typeface="+mn-cs"/>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800" b="1" i="0" u="none" strike="noStrike" kern="1200" dirty="0">
                        <a:solidFill>
                          <a:schemeClr val="tx1"/>
                        </a:solidFill>
                        <a:effectLst/>
                        <a:latin typeface="Calibri" panose="020F0502020204030204" pitchFamily="34" charset="0"/>
                        <a:ea typeface="+mn-ea"/>
                        <a:cs typeface="+mn-cs"/>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Calibri" panose="020F0502020204030204" pitchFamily="34" charset="0"/>
                          <a:ea typeface="+mn-ea"/>
                          <a:cs typeface="+mn-cs"/>
                        </a:rPr>
                        <a:t>Option 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60000"/>
                        <a:lumOff val="40000"/>
                      </a:schemeClr>
                    </a:solidFill>
                  </a:tcPr>
                </a:tc>
                <a:tc rowSpan="14">
                  <a:txBody>
                    <a:bodyPr/>
                    <a:lstStyle/>
                    <a:p>
                      <a:pPr algn="ctr" fontAlgn="t"/>
                      <a:endParaRPr lang="en-US" sz="14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5550600"/>
                  </a:ext>
                </a:extLst>
              </a:tr>
              <a:tr h="698044">
                <a:tc>
                  <a:txBody>
                    <a:bodyPr/>
                    <a:lstStyle/>
                    <a:p>
                      <a:pPr algn="ctr" fontAlgn="b"/>
                      <a:r>
                        <a:rPr lang="en-US" sz="1400" b="1" i="0" u="none" strike="noStrike" dirty="0">
                          <a:solidFill>
                            <a:srgbClr val="000000"/>
                          </a:solidFill>
                          <a:effectLst/>
                          <a:latin typeface="Calibri" panose="020F0502020204030204" pitchFamily="34" charset="0"/>
                        </a:rPr>
                        <a:t>Year</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endParaRPr lang="en-US" sz="14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vMerge="1">
                  <a:txBody>
                    <a:bodyPr/>
                    <a:lstStyle/>
                    <a:p>
                      <a:endParaRPr lang="en-US"/>
                    </a:p>
                  </a:txBody>
                  <a:tcPr/>
                </a:tc>
                <a:extLst>
                  <a:ext uri="{0D108BD9-81ED-4DB2-BD59-A6C34878D82A}">
                    <a16:rowId xmlns:a16="http://schemas.microsoft.com/office/drawing/2014/main" val="3061222147"/>
                  </a:ext>
                </a:extLst>
              </a:tr>
              <a:tr h="294617">
                <a:tc>
                  <a:txBody>
                    <a:bodyPr/>
                    <a:lstStyle/>
                    <a:p>
                      <a:pPr algn="ctr" fontAlgn="b"/>
                      <a:r>
                        <a:rPr lang="en-US" sz="1400" b="0"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018651337"/>
                  </a:ext>
                </a:extLst>
              </a:tr>
              <a:tr h="294617">
                <a:tc>
                  <a:txBody>
                    <a:bodyPr/>
                    <a:lstStyle/>
                    <a:p>
                      <a:pPr algn="ctr" fontAlgn="b"/>
                      <a:r>
                        <a:rPr lang="en-US" sz="1400" b="0" i="0" u="none" strike="noStrike" dirty="0">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122667286"/>
                  </a:ext>
                </a:extLst>
              </a:tr>
              <a:tr h="294617">
                <a:tc>
                  <a:txBody>
                    <a:bodyPr/>
                    <a:lstStyle/>
                    <a:p>
                      <a:pPr algn="ctr" fontAlgn="b"/>
                      <a:r>
                        <a:rPr lang="en-US" sz="1400" b="0" i="0" u="none" strike="noStrike" dirty="0">
                          <a:solidFill>
                            <a:srgbClr val="000000"/>
                          </a:solidFill>
                          <a:effectLst/>
                          <a:latin typeface="Calibri" panose="020F0502020204030204" pitchFamily="34" charset="0"/>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27844705"/>
                  </a:ext>
                </a:extLst>
              </a:tr>
              <a:tr h="294617">
                <a:tc>
                  <a:txBody>
                    <a:bodyPr/>
                    <a:lstStyle/>
                    <a:p>
                      <a:pPr algn="ctr" fontAlgn="b"/>
                      <a:r>
                        <a:rPr lang="en-US" sz="1400" b="0" i="0" u="none" strike="noStrike" dirty="0">
                          <a:solidFill>
                            <a:srgbClr val="000000"/>
                          </a:solidFill>
                          <a:effectLst/>
                          <a:latin typeface="Calibri" panose="020F0502020204030204" pitchFamily="34" charset="0"/>
                        </a:rPr>
                        <a:t>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629773876"/>
                  </a:ext>
                </a:extLst>
              </a:tr>
              <a:tr h="294617">
                <a:tc>
                  <a:txBody>
                    <a:bodyPr/>
                    <a:lstStyle/>
                    <a:p>
                      <a:pPr algn="ctr" fontAlgn="b"/>
                      <a:r>
                        <a:rPr lang="en-US" sz="1400" b="0" i="0" u="none" strike="noStrike" dirty="0">
                          <a:solidFill>
                            <a:srgbClr val="000000"/>
                          </a:solidFill>
                          <a:effectLst/>
                          <a:latin typeface="Calibri" panose="020F0502020204030204" pitchFamily="34" charset="0"/>
                        </a:rPr>
                        <a:t>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62019626"/>
                  </a:ext>
                </a:extLst>
              </a:tr>
              <a:tr h="294617">
                <a:tc>
                  <a:txBody>
                    <a:bodyPr/>
                    <a:lstStyle/>
                    <a:p>
                      <a:pPr algn="l" fontAlgn="b"/>
                      <a:r>
                        <a:rPr lang="en-US" sz="1400" b="1" i="0" u="none" strike="noStrike" dirty="0">
                          <a:solidFill>
                            <a:srgbClr val="000000"/>
                          </a:solidFill>
                          <a:effectLst/>
                          <a:latin typeface="Calibri" panose="020F0502020204030204" pitchFamily="34" charset="0"/>
                        </a:rPr>
                        <a:t>Total</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01158778"/>
                  </a:ext>
                </a:extLst>
              </a:tr>
              <a:tr h="220601">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gridSpan="2">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pPr algn="l" fontAlgn="b"/>
                      <a:r>
                        <a:rPr lang="en-US" sz="1400" b="0" i="0" u="none" strike="noStrike">
                          <a:solidFill>
                            <a:srgbClr val="000000"/>
                          </a:solidFill>
                          <a:effectLst/>
                          <a:latin typeface="Calibri" panose="020F0502020204030204" pitchFamily="34" charset="0"/>
                        </a:rPr>
                        <a:t> </a:t>
                      </a:r>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400" b="0" i="0" u="none" strike="noStrike">
                          <a:solidFill>
                            <a:srgbClr val="000000"/>
                          </a:solidFill>
                          <a:effectLst/>
                          <a:latin typeface="Calibri" panose="020F0502020204030204" pitchFamily="34" charset="0"/>
                        </a:rPr>
                        <a:t> </a:t>
                      </a:r>
                      <a:endParaRPr lang="en-US" sz="1400" b="0" i="0" u="none" strike="noStrike" dirty="0">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vMerge="1">
                  <a:txBody>
                    <a:bodyPr/>
                    <a:lstStyle/>
                    <a:p>
                      <a:endParaRPr lang="en-US"/>
                    </a:p>
                  </a:txBody>
                  <a:tcPr/>
                </a:tc>
                <a:extLst>
                  <a:ext uri="{0D108BD9-81ED-4DB2-BD59-A6C34878D82A}">
                    <a16:rowId xmlns:a16="http://schemas.microsoft.com/office/drawing/2014/main" val="1431968129"/>
                  </a:ext>
                </a:extLst>
              </a:tr>
              <a:tr h="220601">
                <a:tc>
                  <a:txBody>
                    <a:bodyPr/>
                    <a:lstStyle/>
                    <a:p>
                      <a:pPr algn="l" fontAlgn="b"/>
                      <a:r>
                        <a:rPr lang="en-US" sz="1400" b="1" i="0" u="none" strike="noStrike" dirty="0">
                          <a:solidFill>
                            <a:srgbClr val="FFFFFF"/>
                          </a:solidFill>
                          <a:effectLst/>
                          <a:latin typeface="Calibri" panose="020F0502020204030204" pitchFamily="34" charset="0"/>
                        </a:rPr>
                        <a:t>Assumptions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3764"/>
                    </a:solidFill>
                  </a:tcPr>
                </a:tc>
                <a:tc>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gridSpan="2">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hMerge="1">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l" fontAlgn="b"/>
                      <a:r>
                        <a:rPr lang="en-US" sz="1400" b="0" i="0" u="none" strike="noStrike" dirty="0">
                          <a:solidFill>
                            <a:srgbClr val="FFFFFF"/>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vMerge="1">
                  <a:txBody>
                    <a:bodyPr/>
                    <a:lstStyle/>
                    <a:p>
                      <a:endParaRPr lang="en-US"/>
                    </a:p>
                  </a:txBody>
                  <a:tcPr/>
                </a:tc>
                <a:extLst>
                  <a:ext uri="{0D108BD9-81ED-4DB2-BD59-A6C34878D82A}">
                    <a16:rowId xmlns:a16="http://schemas.microsoft.com/office/drawing/2014/main" val="1786234622"/>
                  </a:ext>
                </a:extLst>
              </a:tr>
              <a:tr h="301140">
                <a:tc>
                  <a:txBody>
                    <a:bodyPr/>
                    <a:lstStyle/>
                    <a:p>
                      <a:pPr algn="l" fontAlgn="b"/>
                      <a:r>
                        <a:rPr lang="en-US" sz="1400" b="0" i="0" u="none" strike="noStrike" dirty="0">
                          <a:solidFill>
                            <a:srgbClr val="000000"/>
                          </a:solidFill>
                          <a:effectLst/>
                          <a:latin typeface="Calibri" panose="020F0502020204030204" pitchFamily="34" charset="0"/>
                        </a:rPr>
                        <a:t>Escalation</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400" b="0" i="0" u="none" strike="noStrike" dirty="0">
                          <a:solidFill>
                            <a:srgbClr val="000000"/>
                          </a:solidFill>
                          <a:effectLst/>
                          <a:latin typeface="Calibri" panose="020F0502020204030204" pitchFamily="34" charset="0"/>
                        </a:rPr>
                        <a:t>O&amp;M cost escalated at 3% per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242986100"/>
                  </a:ext>
                </a:extLst>
              </a:tr>
              <a:tr h="220601">
                <a:tc>
                  <a:txBody>
                    <a:bodyPr/>
                    <a:lstStyle/>
                    <a:p>
                      <a:pPr algn="l" fontAlgn="b"/>
                      <a:r>
                        <a:rPr lang="en-US" sz="1400" b="0" i="0" u="none" strike="noStrike" dirty="0">
                          <a:solidFill>
                            <a:srgbClr val="000000"/>
                          </a:solidFill>
                          <a:effectLst/>
                          <a:latin typeface="Calibri" panose="020F0502020204030204" pitchFamily="34" charset="0"/>
                        </a:rPr>
                        <a:t>Schedule</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215378360"/>
                  </a:ext>
                </a:extLst>
              </a:tr>
              <a:tr h="323448">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9146186"/>
                  </a:ext>
                </a:extLst>
              </a:tr>
              <a:tr h="318299">
                <a:tc>
                  <a:txBody>
                    <a:bodyPr/>
                    <a:lstStyle/>
                    <a:p>
                      <a:pPr algn="l" fontAlgn="b"/>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574295021"/>
                  </a:ext>
                </a:extLst>
              </a:tr>
            </a:tbl>
          </a:graphicData>
        </a:graphic>
      </p:graphicFrame>
    </p:spTree>
    <p:extLst>
      <p:ext uri="{BB962C8B-B14F-4D97-AF65-F5344CB8AC3E}">
        <p14:creationId xmlns:p14="http://schemas.microsoft.com/office/powerpoint/2010/main" val="271638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7</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424375"/>
            <a:ext cx="10972800" cy="625107"/>
          </a:xfrm>
        </p:spPr>
        <p:txBody>
          <a:bodyPr>
            <a:normAutofit/>
          </a:bodyPr>
          <a:lstStyle/>
          <a:p>
            <a:r>
              <a:rPr lang="en-US" sz="3200" dirty="0"/>
              <a:t>OCIO Recommendation </a:t>
            </a:r>
          </a:p>
        </p:txBody>
      </p:sp>
      <p:sp>
        <p:nvSpPr>
          <p:cNvPr id="7" name="Rectangle 6"/>
          <p:cNvSpPr/>
          <p:nvPr/>
        </p:nvSpPr>
        <p:spPr>
          <a:xfrm>
            <a:off x="696098" y="1562803"/>
            <a:ext cx="10595006" cy="1692771"/>
          </a:xfrm>
          <a:prstGeom prst="rect">
            <a:avLst/>
          </a:prstGeom>
        </p:spPr>
        <p:txBody>
          <a:bodyPr wrap="square">
            <a:spAutoFit/>
          </a:bodyPr>
          <a:lstStyle/>
          <a:p>
            <a:pPr marL="342900" indent="-342900">
              <a:spcBef>
                <a:spcPts val="0"/>
              </a:spcBef>
              <a:spcAft>
                <a:spcPts val="600"/>
              </a:spcAft>
              <a:buFont typeface="Arial" panose="020B0604020202020204" pitchFamily="34" charset="0"/>
              <a:buChar char="•"/>
            </a:pPr>
            <a:endParaRPr lang="en-US" sz="2000" dirty="0"/>
          </a:p>
          <a:p>
            <a:pPr marL="342900" indent="-342900">
              <a:spcBef>
                <a:spcPts val="0"/>
              </a:spcBef>
              <a:spcAft>
                <a:spcPts val="600"/>
              </a:spcAft>
              <a:buFont typeface="Arial" panose="020B0604020202020204" pitchFamily="34" charset="0"/>
              <a:buChar char="•"/>
            </a:pPr>
            <a:endParaRPr lang="en-US" sz="2000" dirty="0"/>
          </a:p>
        </p:txBody>
      </p:sp>
      <p:sp>
        <p:nvSpPr>
          <p:cNvPr id="2" name="Rectangle 1">
            <a:extLst>
              <a:ext uri="{FF2B5EF4-FFF2-40B4-BE49-F238E27FC236}">
                <a16:creationId xmlns:a16="http://schemas.microsoft.com/office/drawing/2014/main" id="{65669776-FBB4-4AB0-84A2-BEF022CFABC0}"/>
              </a:ext>
            </a:extLst>
          </p:cNvPr>
          <p:cNvSpPr/>
          <p:nvPr/>
        </p:nvSpPr>
        <p:spPr>
          <a:xfrm>
            <a:off x="1234444" y="1562803"/>
            <a:ext cx="10284431" cy="1200329"/>
          </a:xfrm>
          <a:prstGeom prst="rect">
            <a:avLst/>
          </a:prstGeom>
        </p:spPr>
        <p:txBody>
          <a:bodyPr wrap="square">
            <a:spAutoFit/>
          </a:bodyPr>
          <a:lstStyle/>
          <a:p>
            <a:pPr marL="0" lvl="1" defTabSz="914400" fontAlgn="ctr">
              <a:spcAft>
                <a:spcPts val="1200"/>
              </a:spcAft>
              <a:defRPr/>
            </a:pPr>
            <a:r>
              <a:rPr lang="en-US" sz="2400" dirty="0"/>
              <a:t>Based on the analysis by the Cross Functional Team (CFT), the ACF Office of the CIO (OCIO) has determined that Option …….. meets the needs of the ANA based on PO’s time and financial constraints.</a:t>
            </a:r>
          </a:p>
        </p:txBody>
      </p:sp>
    </p:spTree>
    <p:extLst>
      <p:ext uri="{BB962C8B-B14F-4D97-AF65-F5344CB8AC3E}">
        <p14:creationId xmlns:p14="http://schemas.microsoft.com/office/powerpoint/2010/main" val="172040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8</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017373" y="498516"/>
            <a:ext cx="10972800" cy="625107"/>
          </a:xfrm>
        </p:spPr>
        <p:txBody>
          <a:bodyPr>
            <a:normAutofit/>
          </a:bodyPr>
          <a:lstStyle/>
          <a:p>
            <a:r>
              <a:rPr lang="en-US" sz="3200" dirty="0"/>
              <a:t>Option Approval</a:t>
            </a:r>
          </a:p>
        </p:txBody>
      </p:sp>
      <p:sp>
        <p:nvSpPr>
          <p:cNvPr id="7" name="Rectangle 6"/>
          <p:cNvSpPr/>
          <p:nvPr/>
        </p:nvSpPr>
        <p:spPr>
          <a:xfrm>
            <a:off x="1017373" y="1449189"/>
            <a:ext cx="10595006" cy="2308324"/>
          </a:xfrm>
          <a:prstGeom prst="rect">
            <a:avLst/>
          </a:prstGeom>
        </p:spPr>
        <p:txBody>
          <a:bodyPr wrap="square">
            <a:spAutoFit/>
          </a:bodyPr>
          <a:lstStyle/>
          <a:p>
            <a:pPr>
              <a:spcBef>
                <a:spcPts val="0"/>
              </a:spcBef>
              <a:spcAft>
                <a:spcPts val="600"/>
              </a:spcAft>
            </a:pPr>
            <a:r>
              <a:rPr lang="en-US" sz="2400" dirty="0"/>
              <a:t>Upon receipt of ANA’s approval of this business case, the OCIO will collaborate with GCS on the required IT acquisition documents and schedule additional Cross Function Team (CFT) meetings to finalize the ACF acquisition review form for the Federal Information Technology Acquisition Reform Act (FITARA) review/approval. OCIO will ensure the security requirements defined in the acquisition package includes the appropriate application-level controls required to authorize the system.</a:t>
            </a:r>
          </a:p>
        </p:txBody>
      </p:sp>
    </p:spTree>
    <p:extLst>
      <p:ext uri="{BB962C8B-B14F-4D97-AF65-F5344CB8AC3E}">
        <p14:creationId xmlns:p14="http://schemas.microsoft.com/office/powerpoint/2010/main" val="329732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AA7CBA-141D-422C-BC7D-E2B3F5828588}"/>
              </a:ext>
            </a:extLst>
          </p:cNvPr>
          <p:cNvSpPr>
            <a:spLocks noGrp="1"/>
          </p:cNvSpPr>
          <p:nvPr>
            <p:ph type="sldNum" sz="quarter" idx="10"/>
          </p:nvPr>
        </p:nvSpPr>
        <p:spPr/>
        <p:txBody>
          <a:bodyPr/>
          <a:lstStyle/>
          <a:p>
            <a:fld id="{FA7810F5-6BD7-4DEC-8279-05EEC2D26A11}" type="slidenum">
              <a:rPr lang="en-US" smtClean="0"/>
              <a:t>9</a:t>
            </a:fld>
            <a:endParaRPr lang="en-US" dirty="0"/>
          </a:p>
        </p:txBody>
      </p:sp>
      <p:sp>
        <p:nvSpPr>
          <p:cNvPr id="10" name="Title 3">
            <a:extLst>
              <a:ext uri="{FF2B5EF4-FFF2-40B4-BE49-F238E27FC236}">
                <a16:creationId xmlns:a16="http://schemas.microsoft.com/office/drawing/2014/main" id="{75001085-2A02-443B-BEEC-17D5EF53C4BE}"/>
              </a:ext>
            </a:extLst>
          </p:cNvPr>
          <p:cNvSpPr>
            <a:spLocks noGrp="1"/>
          </p:cNvSpPr>
          <p:nvPr>
            <p:ph type="title"/>
          </p:nvPr>
        </p:nvSpPr>
        <p:spPr>
          <a:xfrm>
            <a:off x="1110842" y="386191"/>
            <a:ext cx="10972800" cy="625107"/>
          </a:xfrm>
        </p:spPr>
        <p:txBody>
          <a:bodyPr>
            <a:normAutofit/>
          </a:bodyPr>
          <a:lstStyle/>
          <a:p>
            <a:r>
              <a:rPr lang="en-US" sz="3200" dirty="0"/>
              <a:t>OCIO Points of Contact</a:t>
            </a:r>
          </a:p>
        </p:txBody>
      </p:sp>
      <p:sp>
        <p:nvSpPr>
          <p:cNvPr id="7" name="Rectangle 6"/>
          <p:cNvSpPr/>
          <p:nvPr/>
        </p:nvSpPr>
        <p:spPr>
          <a:xfrm>
            <a:off x="609600" y="1142673"/>
            <a:ext cx="10595006" cy="2077492"/>
          </a:xfrm>
          <a:prstGeom prst="rect">
            <a:avLst/>
          </a:prstGeom>
        </p:spPr>
        <p:txBody>
          <a:bodyPr wrap="square">
            <a:spAutoFit/>
          </a:bodyPr>
          <a:lstStyle/>
          <a:p>
            <a:pPr>
              <a:spcBef>
                <a:spcPts val="0"/>
              </a:spcBef>
              <a:spcAft>
                <a:spcPts val="600"/>
              </a:spcAft>
            </a:pPr>
            <a:endParaRPr lang="en-US" dirty="0"/>
          </a:p>
          <a:p>
            <a:pPr marL="342900" indent="-342900">
              <a:spcBef>
                <a:spcPts val="0"/>
              </a:spcBef>
              <a:spcAft>
                <a:spcPts val="600"/>
              </a:spcAft>
              <a:buFont typeface="Wingdings" panose="05000000000000000000" pitchFamily="2" charset="2"/>
              <a:buChar char="§"/>
            </a:pPr>
            <a:endParaRPr lang="en-US" dirty="0"/>
          </a:p>
          <a:p>
            <a:pPr marL="342900" indent="-342900">
              <a:spcBef>
                <a:spcPts val="0"/>
              </a:spcBef>
              <a:spcAft>
                <a:spcPts val="600"/>
              </a:spcAft>
              <a:buFont typeface="Wingdings" panose="05000000000000000000" pitchFamily="2" charset="2"/>
              <a:buChar char="§"/>
            </a:pPr>
            <a:endParaRPr lang="en-US" sz="1400" dirty="0"/>
          </a:p>
          <a:p>
            <a:pPr marL="342900" indent="-342900">
              <a:spcBef>
                <a:spcPts val="0"/>
              </a:spcBef>
              <a:spcAft>
                <a:spcPts val="600"/>
              </a:spcAft>
              <a:buFont typeface="Wingdings" panose="05000000000000000000" pitchFamily="2" charset="2"/>
              <a:buChar char="§"/>
            </a:pPr>
            <a:endParaRPr lang="en-US" sz="1400" dirty="0"/>
          </a:p>
          <a:p>
            <a:pPr marL="342900" indent="-342900">
              <a:spcBef>
                <a:spcPts val="0"/>
              </a:spcBef>
              <a:spcAft>
                <a:spcPts val="600"/>
              </a:spcAft>
              <a:buFont typeface="Arial" panose="020B0604020202020204" pitchFamily="34" charset="0"/>
              <a:buChar char="•"/>
            </a:pPr>
            <a:endParaRPr lang="en-US" sz="2000" dirty="0"/>
          </a:p>
          <a:p>
            <a:pPr marL="342900" indent="-342900">
              <a:spcBef>
                <a:spcPts val="0"/>
              </a:spcBef>
              <a:spcAft>
                <a:spcPts val="600"/>
              </a:spcAft>
              <a:buFont typeface="Arial" panose="020B0604020202020204" pitchFamily="34" charset="0"/>
              <a:buChar char="•"/>
            </a:pPr>
            <a:endParaRPr lang="en-US" sz="2000" dirty="0"/>
          </a:p>
        </p:txBody>
      </p:sp>
      <p:sp>
        <p:nvSpPr>
          <p:cNvPr id="5" name="Rectangle 4"/>
          <p:cNvSpPr/>
          <p:nvPr/>
        </p:nvSpPr>
        <p:spPr>
          <a:xfrm>
            <a:off x="1110842" y="1142673"/>
            <a:ext cx="10254695" cy="4985980"/>
          </a:xfrm>
          <a:prstGeom prst="rect">
            <a:avLst/>
          </a:prstGeom>
        </p:spPr>
        <p:txBody>
          <a:bodyPr wrap="square">
            <a:spAutoFit/>
          </a:bodyPr>
          <a:lstStyle/>
          <a:p>
            <a:pPr>
              <a:spcBef>
                <a:spcPts val="0"/>
              </a:spcBef>
              <a:spcAft>
                <a:spcPts val="600"/>
              </a:spcAft>
            </a:pPr>
            <a:r>
              <a:rPr lang="en-US" sz="1600" dirty="0"/>
              <a:t>Sandra Hamilton, Director</a:t>
            </a:r>
          </a:p>
          <a:p>
            <a:pPr>
              <a:spcBef>
                <a:spcPts val="0"/>
              </a:spcBef>
              <a:spcAft>
                <a:spcPts val="600"/>
              </a:spcAft>
            </a:pPr>
            <a:r>
              <a:rPr lang="en-US" sz="1600" dirty="0"/>
              <a:t>Policy, Strategy &amp; Planning (PSP) Division </a:t>
            </a:r>
          </a:p>
          <a:p>
            <a:pPr>
              <a:spcBef>
                <a:spcPts val="0"/>
              </a:spcBef>
              <a:spcAft>
                <a:spcPts val="600"/>
              </a:spcAft>
            </a:pPr>
            <a:r>
              <a:rPr lang="en-US" sz="1600" dirty="0"/>
              <a:t>Email: </a:t>
            </a:r>
            <a:r>
              <a:rPr lang="en-US" sz="1600" dirty="0">
                <a:hlinkClick r:id="rId2"/>
              </a:rPr>
              <a:t>Sandra.Hamilton@acf.hhs.gov</a:t>
            </a:r>
            <a:endParaRPr lang="en-US" sz="1600" dirty="0"/>
          </a:p>
          <a:p>
            <a:pPr>
              <a:spcBef>
                <a:spcPts val="0"/>
              </a:spcBef>
              <a:spcAft>
                <a:spcPts val="600"/>
              </a:spcAft>
            </a:pPr>
            <a:r>
              <a:rPr lang="en-US" sz="1600" dirty="0"/>
              <a:t>Office: (202) 302-8946 </a:t>
            </a:r>
          </a:p>
          <a:p>
            <a:pPr>
              <a:spcBef>
                <a:spcPts val="0"/>
              </a:spcBef>
              <a:spcAft>
                <a:spcPts val="600"/>
              </a:spcAft>
            </a:pPr>
            <a:endParaRPr lang="en-US" sz="1600" dirty="0"/>
          </a:p>
          <a:p>
            <a:pPr>
              <a:spcBef>
                <a:spcPts val="0"/>
              </a:spcBef>
              <a:spcAft>
                <a:spcPts val="600"/>
              </a:spcAft>
            </a:pPr>
            <a:r>
              <a:rPr lang="en-US" sz="1600" dirty="0"/>
              <a:t>Alba Sierra, Cross Functional Team (CFT) Lead</a:t>
            </a:r>
          </a:p>
          <a:p>
            <a:pPr>
              <a:spcAft>
                <a:spcPts val="600"/>
              </a:spcAft>
            </a:pPr>
            <a:r>
              <a:rPr lang="en-US" sz="1600" dirty="0"/>
              <a:t>Policy, Strategy &amp; Planning (PSP) Division</a:t>
            </a:r>
          </a:p>
          <a:p>
            <a:pPr>
              <a:spcAft>
                <a:spcPts val="600"/>
              </a:spcAft>
            </a:pPr>
            <a:r>
              <a:rPr lang="en-US" sz="1600" dirty="0"/>
              <a:t>Email: </a:t>
            </a:r>
            <a:r>
              <a:rPr lang="en-US" sz="1600" dirty="0">
                <a:hlinkClick r:id="rId3"/>
              </a:rPr>
              <a:t>Alba.Sierra@acf.hhs.gov</a:t>
            </a:r>
            <a:endParaRPr lang="en-US" sz="1600" dirty="0"/>
          </a:p>
          <a:p>
            <a:pPr>
              <a:spcAft>
                <a:spcPts val="600"/>
              </a:spcAft>
            </a:pPr>
            <a:r>
              <a:rPr lang="en-US" sz="1600" dirty="0"/>
              <a:t>Office: (202) 401-1462 </a:t>
            </a:r>
          </a:p>
          <a:p>
            <a:pPr>
              <a:spcAft>
                <a:spcPts val="600"/>
              </a:spcAft>
            </a:pPr>
            <a:endParaRPr lang="en-US" sz="1600" dirty="0"/>
          </a:p>
          <a:p>
            <a:pPr>
              <a:spcAft>
                <a:spcPts val="600"/>
              </a:spcAft>
            </a:pPr>
            <a:endParaRPr lang="en-US" sz="1600" dirty="0"/>
          </a:p>
          <a:p>
            <a:pPr>
              <a:spcBef>
                <a:spcPts val="0"/>
              </a:spcBef>
              <a:spcAft>
                <a:spcPts val="600"/>
              </a:spcAft>
            </a:pPr>
            <a:endParaRPr lang="en-US" sz="1600" dirty="0"/>
          </a:p>
          <a:p>
            <a:pPr>
              <a:spcBef>
                <a:spcPts val="0"/>
              </a:spcBef>
              <a:spcAft>
                <a:spcPts val="600"/>
              </a:spcAft>
            </a:pPr>
            <a:endParaRPr lang="en-US" sz="1600" dirty="0"/>
          </a:p>
          <a:p>
            <a:pPr>
              <a:spcBef>
                <a:spcPts val="0"/>
              </a:spcBef>
              <a:spcAft>
                <a:spcPts val="600"/>
              </a:spcAft>
            </a:pPr>
            <a:endParaRPr lang="en-US" sz="2000" dirty="0"/>
          </a:p>
          <a:p>
            <a:pPr marL="342900" indent="-342900">
              <a:spcBef>
                <a:spcPts val="0"/>
              </a:spcBef>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133951538"/>
      </p:ext>
    </p:extLst>
  </p:cSld>
  <p:clrMapOvr>
    <a:masterClrMapping/>
  </p:clrMapOvr>
</p:sld>
</file>

<file path=ppt/theme/theme1.xml><?xml version="1.0" encoding="utf-8"?>
<a:theme xmlns:a="http://schemas.openxmlformats.org/drawingml/2006/main" name="Retrospect">
  <a:themeElements>
    <a:clrScheme name="Custom 1">
      <a:dk1>
        <a:srgbClr val="21272D"/>
      </a:dk1>
      <a:lt1>
        <a:srgbClr val="FFFFFF"/>
      </a:lt1>
      <a:dk2>
        <a:srgbClr val="264A64"/>
      </a:dk2>
      <a:lt2>
        <a:srgbClr val="FFFFFF"/>
      </a:lt2>
      <a:accent1>
        <a:srgbClr val="BFB0A3"/>
      </a:accent1>
      <a:accent2>
        <a:srgbClr val="336A90"/>
      </a:accent2>
      <a:accent3>
        <a:srgbClr val="A12854"/>
      </a:accent3>
      <a:accent4>
        <a:srgbClr val="475260"/>
      </a:accent4>
      <a:accent5>
        <a:srgbClr val="63BAB0"/>
      </a:accent5>
      <a:accent6>
        <a:srgbClr val="E29F4D"/>
      </a:accent6>
      <a:hlink>
        <a:srgbClr val="336A90"/>
      </a:hlink>
      <a:folHlink>
        <a:srgbClr val="4752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ST" id="{EF7F1599-2F0D-4D3C-B5E6-FDE22C0DB98E}" vid="{E1AD9708-17E1-4BC7-8730-09F23040E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ff7fab8-25ab-457e-ab3e-f043d0c3fdef">
      <UserInfo>
        <DisplayName>Lores, David</DisplayName>
        <AccountId>528</AccountId>
        <AccountType/>
      </UserInfo>
      <UserInfo>
        <DisplayName>Kendrick, Carla D</DisplayName>
        <AccountId>484</AccountId>
        <AccountType/>
      </UserInfo>
      <UserInfo>
        <DisplayName>Feliciano, Lariel</DisplayName>
        <AccountId>283</AccountId>
        <AccountType/>
      </UserInfo>
      <UserInfo>
        <DisplayName>Melo, Walt</DisplayName>
        <AccountId>585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2B0644B5A1814C830262EED0290B08" ma:contentTypeVersion="4" ma:contentTypeDescription="Create a new document." ma:contentTypeScope="" ma:versionID="e69f23ffad209a75fc516dcffb083c88">
  <xsd:schema xmlns:xsd="http://www.w3.org/2001/XMLSchema" xmlns:xs="http://www.w3.org/2001/XMLSchema" xmlns:p="http://schemas.microsoft.com/office/2006/metadata/properties" xmlns:ns2="5ec2b599-c3b8-4a41-b9ba-34c4fa96d4d3" xmlns:ns3="4ff7fab8-25ab-457e-ab3e-f043d0c3fdef" targetNamespace="http://schemas.microsoft.com/office/2006/metadata/properties" ma:root="true" ma:fieldsID="f8da9e80b95a808f221e218544f784cc" ns2:_="" ns3:_="">
    <xsd:import namespace="5ec2b599-c3b8-4a41-b9ba-34c4fa96d4d3"/>
    <xsd:import namespace="4ff7fab8-25ab-457e-ab3e-f043d0c3fde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2b599-c3b8-4a41-b9ba-34c4fa96d4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f7fab8-25ab-457e-ab3e-f043d0c3fd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A62E6B-6D4E-4854-B685-399081E46523}">
  <ds:schemaRefs>
    <ds:schemaRef ds:uri="http://schemas.microsoft.com/sharepoint/v3/contenttype/forms"/>
  </ds:schemaRefs>
</ds:datastoreItem>
</file>

<file path=customXml/itemProps2.xml><?xml version="1.0" encoding="utf-8"?>
<ds:datastoreItem xmlns:ds="http://schemas.openxmlformats.org/officeDocument/2006/customXml" ds:itemID="{678B8CEF-9D76-428B-A53B-7DA4CB09D8A8}">
  <ds:schemaRefs>
    <ds:schemaRef ds:uri="http://schemas.openxmlformats.org/package/2006/metadata/core-properties"/>
    <ds:schemaRef ds:uri="http://purl.org/dc/terms/"/>
    <ds:schemaRef ds:uri="5ec2b599-c3b8-4a41-b9ba-34c4fa96d4d3"/>
    <ds:schemaRef ds:uri="http://schemas.microsoft.com/office/infopath/2007/PartnerControls"/>
    <ds:schemaRef ds:uri="http://schemas.microsoft.com/office/2006/documentManagement/types"/>
    <ds:schemaRef ds:uri="http://purl.org/dc/elements/1.1/"/>
    <ds:schemaRef ds:uri="http://schemas.microsoft.com/office/2006/metadata/properties"/>
    <ds:schemaRef ds:uri="4ff7fab8-25ab-457e-ab3e-f043d0c3fdef"/>
    <ds:schemaRef ds:uri="http://www.w3.org/XML/1998/namespace"/>
    <ds:schemaRef ds:uri="http://purl.org/dc/dcmitype/"/>
  </ds:schemaRefs>
</ds:datastoreItem>
</file>

<file path=customXml/itemProps3.xml><?xml version="1.0" encoding="utf-8"?>
<ds:datastoreItem xmlns:ds="http://schemas.openxmlformats.org/officeDocument/2006/customXml" ds:itemID="{6C53E20E-21E1-48C8-89E5-F758A8291B01}">
  <ds:schemaRefs>
    <ds:schemaRef ds:uri="4ff7fab8-25ab-457e-ab3e-f043d0c3fdef"/>
    <ds:schemaRef ds:uri="5ec2b599-c3b8-4a41-b9ba-34c4fa96d4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12129</TotalTime>
  <Words>995</Words>
  <Application>Microsoft Office PowerPoint</Application>
  <PresentationFormat>Widescreen</PresentationFormat>
  <Paragraphs>212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Retrospect</vt:lpstr>
      <vt:lpstr>Executive Secretariate (Exec Sec) Digital Mail Solution Business Case</vt:lpstr>
      <vt:lpstr>Background</vt:lpstr>
      <vt:lpstr>PowerPoint Presentation</vt:lpstr>
      <vt:lpstr>Proposed Solutions</vt:lpstr>
      <vt:lpstr>Options </vt:lpstr>
      <vt:lpstr>Cost Estimate</vt:lpstr>
      <vt:lpstr>OCIO Recommendation </vt:lpstr>
      <vt:lpstr>Option Approval</vt:lpstr>
      <vt:lpstr>OCIO Points of 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Hennington, Billee (ACF)</dc:creator>
  <cp:lastModifiedBy>Kalantar, Reza (ACF) (CTR)</cp:lastModifiedBy>
  <cp:revision>348</cp:revision>
  <cp:lastPrinted>2019-12-18T15:50:34Z</cp:lastPrinted>
  <dcterms:created xsi:type="dcterms:W3CDTF">2018-08-28T15:20:47Z</dcterms:created>
  <dcterms:modified xsi:type="dcterms:W3CDTF">2021-06-21T14:46:01Z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8ee09c4a-09fb-4e4c-a84a-76094eeda9cf</vt:lpwstr>
  </property>
  <property fmtid="{D5CDD505-2E9C-101B-9397-08002B2CF9AE}" pid="3" name="ContentTypeId">
    <vt:lpwstr>0x010100552B0644B5A1814C830262EED0290B08</vt:lpwstr>
  </property>
  <property fmtid="{D5CDD505-2E9C-101B-9397-08002B2CF9AE}" pid="4" name="SharedWithUsers">
    <vt:lpwstr>528;#Lores, David;#484;#Kendrick, Carla D;#283;#Feliciano, Lariel;#585;#Melo, Walt</vt:lpwstr>
  </property>
  <property fmtid="{D5CDD505-2E9C-101B-9397-08002B2CF9AE}" pid="5" name="MITRE Sensitivity">
    <vt:lpwstr>Sponsor Deliverable</vt:lpwstr>
  </property>
  <property fmtid="{D5CDD505-2E9C-101B-9397-08002B2CF9AE}" pid="6" name="MPR">
    <vt:bool>true</vt:bool>
  </property>
  <property fmtid="{D5CDD505-2E9C-101B-9397-08002B2CF9AE}" pid="7" name="Approved">
    <vt:bool>false</vt:bool>
  </property>
</Properties>
</file>