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Lst>
  <p:notesMasterIdLst>
    <p:notesMasterId r:id="rId14"/>
  </p:notesMasterIdLst>
  <p:handoutMasterIdLst>
    <p:handoutMasterId r:id="rId15"/>
  </p:handoutMasterIdLst>
  <p:sldIdLst>
    <p:sldId id="1177" r:id="rId5"/>
    <p:sldId id="1197" r:id="rId6"/>
    <p:sldId id="1195" r:id="rId7"/>
    <p:sldId id="1190" r:id="rId8"/>
    <p:sldId id="1198" r:id="rId9"/>
    <p:sldId id="1194" r:id="rId10"/>
    <p:sldId id="1196" r:id="rId11"/>
    <p:sldId id="1189" r:id="rId12"/>
    <p:sldId id="1187" r:id="rId13"/>
  </p:sldIdLst>
  <p:sldSz cx="12192000" cy="6858000"/>
  <p:notesSz cx="7010400" cy="12039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Hamilton, Sandra (ACF)" initials="HS(" lastIdx="2" clrIdx="6">
    <p:extLst>
      <p:ext uri="{19B8F6BF-5375-455C-9EA6-DF929625EA0E}">
        <p15:presenceInfo xmlns:p15="http://schemas.microsoft.com/office/powerpoint/2012/main" userId="S-1-5-21-1747495209-1248221918-2216747781-218987" providerId="AD"/>
      </p:ext>
    </p:extLst>
  </p:cmAuthor>
  <p:cmAuthor id="1" name="Brown, Cindy (ACF) (CTR)" initials="BC((" lastIdx="1" clrIdx="0">
    <p:extLst>
      <p:ext uri="{19B8F6BF-5375-455C-9EA6-DF929625EA0E}">
        <p15:presenceInfo xmlns:p15="http://schemas.microsoft.com/office/powerpoint/2012/main" userId="S-1-5-21-1747495209-1248221918-2216747781-195999" providerId="AD"/>
      </p:ext>
    </p:extLst>
  </p:cmAuthor>
  <p:cmAuthor id="8" name="Lisa Fristrom" initials="LF" lastIdx="1" clrIdx="7">
    <p:extLst>
      <p:ext uri="{19B8F6BF-5375-455C-9EA6-DF929625EA0E}">
        <p15:presenceInfo xmlns:p15="http://schemas.microsoft.com/office/powerpoint/2012/main" userId="aab9d118154b6ae6" providerId="Windows Live"/>
      </p:ext>
    </p:extLst>
  </p:cmAuthor>
  <p:cmAuthor id="2" name="Shelton, Dakota" initials="SD" lastIdx="1" clrIdx="1">
    <p:extLst>
      <p:ext uri="{19B8F6BF-5375-455C-9EA6-DF929625EA0E}">
        <p15:presenceInfo xmlns:p15="http://schemas.microsoft.com/office/powerpoint/2012/main" userId="S::CESHELTON@MITRE.ORG::6463dafb-7a85-4326-bf44-b331d5b4f714" providerId="AD"/>
      </p:ext>
    </p:extLst>
  </p:cmAuthor>
  <p:cmAuthor id="9" name="Kalantar, Reza (ACF) (CTR)" initials="KR((" lastIdx="1" clrIdx="8">
    <p:extLst>
      <p:ext uri="{19B8F6BF-5375-455C-9EA6-DF929625EA0E}">
        <p15:presenceInfo xmlns:p15="http://schemas.microsoft.com/office/powerpoint/2012/main" userId="S::Reza.Kalantar@acf.hhs.gov::64fd0c83-010e-465d-8c36-c98234bc5e9a" providerId="AD"/>
      </p:ext>
    </p:extLst>
  </p:cmAuthor>
  <p:cmAuthor id="3" name="Smith, Allyson (ACF) (CTR)" initials="SA((" lastIdx="2" clrIdx="2">
    <p:extLst>
      <p:ext uri="{19B8F6BF-5375-455C-9EA6-DF929625EA0E}">
        <p15:presenceInfo xmlns:p15="http://schemas.microsoft.com/office/powerpoint/2012/main" userId="S-1-5-21-1747495209-1248221918-2216747781-227269" providerId="AD"/>
      </p:ext>
    </p:extLst>
  </p:cmAuthor>
  <p:cmAuthor id="4" name="Brenda A Klafter" initials="BAK" lastIdx="2" clrIdx="3">
    <p:extLst>
      <p:ext uri="{19B8F6BF-5375-455C-9EA6-DF929625EA0E}">
        <p15:presenceInfo xmlns:p15="http://schemas.microsoft.com/office/powerpoint/2012/main" userId="S::BKLAFTER@MITRE.ORG::ea660a86-4d10-4226-b9b0-b8588c72b145" providerId="AD"/>
      </p:ext>
    </p:extLst>
  </p:cmAuthor>
  <p:cmAuthor id="5" name="Blake, Sebrina (ACF)" initials="BS(" lastIdx="13" clrIdx="4">
    <p:extLst>
      <p:ext uri="{19B8F6BF-5375-455C-9EA6-DF929625EA0E}">
        <p15:presenceInfo xmlns:p15="http://schemas.microsoft.com/office/powerpoint/2012/main" userId="S::Sebrina.Blake@acf.hhs.gov::238934b7-68b4-4f23-9f37-c08eb86f401e" providerId="AD"/>
      </p:ext>
    </p:extLst>
  </p:cmAuthor>
  <p:cmAuthor id="6" name="Sierra, Alba (ACF)" initials="SA(" lastIdx="21" clrIdx="5">
    <p:extLst>
      <p:ext uri="{19B8F6BF-5375-455C-9EA6-DF929625EA0E}">
        <p15:presenceInfo xmlns:p15="http://schemas.microsoft.com/office/powerpoint/2012/main" userId="S-1-5-21-1747495209-1248221918-2216747781-621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BEE"/>
    <a:srgbClr val="FF0000"/>
    <a:srgbClr val="92D050"/>
    <a:srgbClr val="21272D"/>
    <a:srgbClr val="CDD4DB"/>
    <a:srgbClr val="DA9593"/>
    <a:srgbClr val="00B050"/>
    <a:srgbClr val="C4D69B"/>
    <a:srgbClr val="FFC000"/>
    <a:srgbClr val="C6E1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88" autoAdjust="0"/>
    <p:restoredTop sz="92697" autoAdjust="0"/>
  </p:normalViewPr>
  <p:slideViewPr>
    <p:cSldViewPr snapToGrid="0">
      <p:cViewPr varScale="1">
        <p:scale>
          <a:sx n="67" d="100"/>
          <a:sy n="67" d="100"/>
        </p:scale>
        <p:origin x="816" y="3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604072"/>
          </a:xfrm>
          <a:prstGeom prst="rect">
            <a:avLst/>
          </a:prstGeom>
        </p:spPr>
        <p:txBody>
          <a:bodyPr vert="horz" lIns="108850" tIns="54425" rIns="108850" bIns="54425" rtlCol="0"/>
          <a:lstStyle>
            <a:lvl1pPr algn="l">
              <a:defRPr sz="1400"/>
            </a:lvl1pPr>
          </a:lstStyle>
          <a:p>
            <a:endParaRPr lang="en-US" dirty="0"/>
          </a:p>
        </p:txBody>
      </p:sp>
      <p:sp>
        <p:nvSpPr>
          <p:cNvPr id="3" name="Date Placeholder 2"/>
          <p:cNvSpPr>
            <a:spLocks noGrp="1"/>
          </p:cNvSpPr>
          <p:nvPr>
            <p:ph type="dt" sz="quarter" idx="1"/>
          </p:nvPr>
        </p:nvSpPr>
        <p:spPr>
          <a:xfrm>
            <a:off x="3970938" y="0"/>
            <a:ext cx="3037840" cy="604072"/>
          </a:xfrm>
          <a:prstGeom prst="rect">
            <a:avLst/>
          </a:prstGeom>
        </p:spPr>
        <p:txBody>
          <a:bodyPr vert="horz" lIns="108850" tIns="54425" rIns="108850" bIns="54425" rtlCol="0"/>
          <a:lstStyle>
            <a:lvl1pPr algn="r">
              <a:defRPr sz="1400"/>
            </a:lvl1pPr>
          </a:lstStyle>
          <a:p>
            <a:fld id="{42CD5BE6-9445-4E08-B82B-3EBF9316A186}" type="datetimeFigureOut">
              <a:rPr lang="en-US" smtClean="0"/>
              <a:t>6/23/2021</a:t>
            </a:fld>
            <a:endParaRPr lang="en-US" dirty="0"/>
          </a:p>
        </p:txBody>
      </p:sp>
      <p:sp>
        <p:nvSpPr>
          <p:cNvPr id="4" name="Footer Placeholder 3"/>
          <p:cNvSpPr>
            <a:spLocks noGrp="1"/>
          </p:cNvSpPr>
          <p:nvPr>
            <p:ph type="ftr" sz="quarter" idx="2"/>
          </p:nvPr>
        </p:nvSpPr>
        <p:spPr>
          <a:xfrm>
            <a:off x="0" y="11435531"/>
            <a:ext cx="3037840" cy="604070"/>
          </a:xfrm>
          <a:prstGeom prst="rect">
            <a:avLst/>
          </a:prstGeom>
        </p:spPr>
        <p:txBody>
          <a:bodyPr vert="horz" lIns="108850" tIns="54425" rIns="108850" bIns="54425" rtlCol="0" anchor="b"/>
          <a:lstStyle>
            <a:lvl1pPr algn="l">
              <a:defRPr sz="1400"/>
            </a:lvl1pPr>
          </a:lstStyle>
          <a:p>
            <a:endParaRPr lang="en-US" dirty="0"/>
          </a:p>
        </p:txBody>
      </p:sp>
      <p:sp>
        <p:nvSpPr>
          <p:cNvPr id="5" name="Slide Number Placeholder 4"/>
          <p:cNvSpPr>
            <a:spLocks noGrp="1"/>
          </p:cNvSpPr>
          <p:nvPr>
            <p:ph type="sldNum" sz="quarter" idx="3"/>
          </p:nvPr>
        </p:nvSpPr>
        <p:spPr>
          <a:xfrm>
            <a:off x="3970938" y="11435531"/>
            <a:ext cx="3037840" cy="604070"/>
          </a:xfrm>
          <a:prstGeom prst="rect">
            <a:avLst/>
          </a:prstGeom>
        </p:spPr>
        <p:txBody>
          <a:bodyPr vert="horz" lIns="108850" tIns="54425" rIns="108850" bIns="54425" rtlCol="0" anchor="b"/>
          <a:lstStyle>
            <a:lvl1pPr algn="r">
              <a:defRPr sz="1400"/>
            </a:lvl1pPr>
          </a:lstStyle>
          <a:p>
            <a:fld id="{6126922B-A83E-4543-8B1F-F40FAA82027E}" type="slidenum">
              <a:rPr lang="en-US" smtClean="0"/>
              <a:t>‹#›</a:t>
            </a:fld>
            <a:endParaRPr lang="en-US" dirty="0"/>
          </a:p>
        </p:txBody>
      </p:sp>
    </p:spTree>
    <p:extLst>
      <p:ext uri="{BB962C8B-B14F-4D97-AF65-F5344CB8AC3E}">
        <p14:creationId xmlns:p14="http://schemas.microsoft.com/office/powerpoint/2010/main" val="3262802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604072"/>
          </a:xfrm>
          <a:prstGeom prst="rect">
            <a:avLst/>
          </a:prstGeom>
        </p:spPr>
        <p:txBody>
          <a:bodyPr vert="horz" lIns="108850" tIns="54425" rIns="108850" bIns="54425" rtlCol="0"/>
          <a:lstStyle>
            <a:lvl1pPr algn="l">
              <a:defRPr sz="1400"/>
            </a:lvl1pPr>
          </a:lstStyle>
          <a:p>
            <a:endParaRPr lang="en-US" dirty="0"/>
          </a:p>
        </p:txBody>
      </p:sp>
      <p:sp>
        <p:nvSpPr>
          <p:cNvPr id="3" name="Date Placeholder 2"/>
          <p:cNvSpPr>
            <a:spLocks noGrp="1"/>
          </p:cNvSpPr>
          <p:nvPr>
            <p:ph type="dt" idx="1"/>
          </p:nvPr>
        </p:nvSpPr>
        <p:spPr>
          <a:xfrm>
            <a:off x="3970938" y="0"/>
            <a:ext cx="3037840" cy="604072"/>
          </a:xfrm>
          <a:prstGeom prst="rect">
            <a:avLst/>
          </a:prstGeom>
        </p:spPr>
        <p:txBody>
          <a:bodyPr vert="horz" lIns="108850" tIns="54425" rIns="108850" bIns="54425" rtlCol="0"/>
          <a:lstStyle>
            <a:lvl1pPr algn="r">
              <a:defRPr sz="1400"/>
            </a:lvl1pPr>
          </a:lstStyle>
          <a:p>
            <a:fld id="{D9DA4926-6793-4FEF-8CEC-DB29810AB736}" type="datetimeFigureOut">
              <a:rPr lang="en-US" smtClean="0"/>
              <a:t>6/23/2021</a:t>
            </a:fld>
            <a:endParaRPr lang="en-US" dirty="0"/>
          </a:p>
        </p:txBody>
      </p:sp>
      <p:sp>
        <p:nvSpPr>
          <p:cNvPr id="4" name="Slide Image Placeholder 3"/>
          <p:cNvSpPr>
            <a:spLocks noGrp="1" noRot="1" noChangeAspect="1"/>
          </p:cNvSpPr>
          <p:nvPr>
            <p:ph type="sldImg" idx="2"/>
          </p:nvPr>
        </p:nvSpPr>
        <p:spPr>
          <a:xfrm>
            <a:off x="-106363" y="1504950"/>
            <a:ext cx="7223126" cy="4064000"/>
          </a:xfrm>
          <a:prstGeom prst="rect">
            <a:avLst/>
          </a:prstGeom>
          <a:noFill/>
          <a:ln w="12700">
            <a:solidFill>
              <a:prstClr val="black"/>
            </a:solidFill>
          </a:ln>
        </p:spPr>
        <p:txBody>
          <a:bodyPr vert="horz" lIns="108850" tIns="54425" rIns="108850" bIns="54425" rtlCol="0" anchor="ctr"/>
          <a:lstStyle/>
          <a:p>
            <a:endParaRPr lang="en-US" dirty="0"/>
          </a:p>
        </p:txBody>
      </p:sp>
      <p:sp>
        <p:nvSpPr>
          <p:cNvPr id="5" name="Notes Placeholder 4"/>
          <p:cNvSpPr>
            <a:spLocks noGrp="1"/>
          </p:cNvSpPr>
          <p:nvPr>
            <p:ph type="body" sz="quarter" idx="3"/>
          </p:nvPr>
        </p:nvSpPr>
        <p:spPr>
          <a:xfrm>
            <a:off x="701040" y="5794057"/>
            <a:ext cx="5608320" cy="4740593"/>
          </a:xfrm>
          <a:prstGeom prst="rect">
            <a:avLst/>
          </a:prstGeom>
        </p:spPr>
        <p:txBody>
          <a:bodyPr vert="horz" lIns="108850" tIns="54425" rIns="108850" bIns="5442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1435531"/>
            <a:ext cx="3037840" cy="604070"/>
          </a:xfrm>
          <a:prstGeom prst="rect">
            <a:avLst/>
          </a:prstGeom>
        </p:spPr>
        <p:txBody>
          <a:bodyPr vert="horz" lIns="108850" tIns="54425" rIns="108850" bIns="54425"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70938" y="11435531"/>
            <a:ext cx="3037840" cy="604070"/>
          </a:xfrm>
          <a:prstGeom prst="rect">
            <a:avLst/>
          </a:prstGeom>
        </p:spPr>
        <p:txBody>
          <a:bodyPr vert="horz" lIns="108850" tIns="54425" rIns="108850" bIns="54425" rtlCol="0" anchor="b"/>
          <a:lstStyle>
            <a:lvl1pPr algn="r">
              <a:defRPr sz="1400"/>
            </a:lvl1pPr>
          </a:lstStyle>
          <a:p>
            <a:fld id="{7540DE33-7926-4E6E-907E-6EC08853FFD7}" type="slidenum">
              <a:rPr lang="en-US" smtClean="0"/>
              <a:t>‹#›</a:t>
            </a:fld>
            <a:endParaRPr lang="en-US" dirty="0"/>
          </a:p>
        </p:txBody>
      </p:sp>
    </p:spTree>
    <p:extLst>
      <p:ext uri="{BB962C8B-B14F-4D97-AF65-F5344CB8AC3E}">
        <p14:creationId xmlns:p14="http://schemas.microsoft.com/office/powerpoint/2010/main" val="3366794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40DE33-7926-4E6E-907E-6EC08853FFD7}" type="slidenum">
              <a:rPr lang="en-US" smtClean="0"/>
              <a:t>1</a:t>
            </a:fld>
            <a:endParaRPr lang="en-US" dirty="0"/>
          </a:p>
        </p:txBody>
      </p:sp>
    </p:spTree>
    <p:extLst>
      <p:ext uri="{BB962C8B-B14F-4D97-AF65-F5344CB8AC3E}">
        <p14:creationId xmlns:p14="http://schemas.microsoft.com/office/powerpoint/2010/main" val="3401577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40DE33-7926-4E6E-907E-6EC08853FFD7}" type="slidenum">
              <a:rPr lang="en-US" smtClean="0"/>
              <a:t>4</a:t>
            </a:fld>
            <a:endParaRPr lang="en-US" dirty="0"/>
          </a:p>
        </p:txBody>
      </p:sp>
    </p:spTree>
    <p:extLst>
      <p:ext uri="{BB962C8B-B14F-4D97-AF65-F5344CB8AC3E}">
        <p14:creationId xmlns:p14="http://schemas.microsoft.com/office/powerpoint/2010/main" val="237326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40DE33-7926-4E6E-907E-6EC08853FFD7}" type="slidenum">
              <a:rPr lang="en-US" smtClean="0"/>
              <a:t>8</a:t>
            </a:fld>
            <a:endParaRPr lang="en-US" dirty="0"/>
          </a:p>
        </p:txBody>
      </p:sp>
    </p:spTree>
    <p:extLst>
      <p:ext uri="{BB962C8B-B14F-4D97-AF65-F5344CB8AC3E}">
        <p14:creationId xmlns:p14="http://schemas.microsoft.com/office/powerpoint/2010/main" val="8782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97280" y="758952"/>
            <a:ext cx="10058400" cy="3566160"/>
          </a:xfrm>
        </p:spPr>
        <p:txBody>
          <a:bodyPr anchor="b">
            <a:noAutofit/>
          </a:bodyPr>
          <a:lstStyle>
            <a:lvl1pPr algn="l">
              <a:lnSpc>
                <a:spcPct val="85000"/>
              </a:lnSpc>
              <a:defRPr sz="6000" spc="-50" baseline="0">
                <a:solidFill>
                  <a:schemeClr val="accent2"/>
                </a:solidFill>
              </a:defRPr>
            </a:lvl1pPr>
          </a:lstStyle>
          <a:p>
            <a:r>
              <a:rPr lang="en-US"/>
              <a:t>Administration for Children and Families Simple Slide Layout</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2176" y="6332442"/>
            <a:ext cx="12192001" cy="5255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12" y="6265974"/>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4448" y="6391403"/>
            <a:ext cx="1839751" cy="407635"/>
          </a:xfrm>
          <a:prstGeom prst="rect">
            <a:avLst/>
          </a:prstGeom>
        </p:spPr>
      </p:pic>
      <p:sp>
        <p:nvSpPr>
          <p:cNvPr id="4" name="Slide Number Placeholder 3"/>
          <p:cNvSpPr>
            <a:spLocks noGrp="1"/>
          </p:cNvSpPr>
          <p:nvPr>
            <p:ph type="sldNum" sz="quarter" idx="10"/>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548053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1">
                    <a:lumMod val="90000"/>
                    <a:lumOff val="10000"/>
                  </a:schemeClr>
                </a:solidFill>
              </a:defRPr>
            </a:lvl1pPr>
            <a:lvl2pPr>
              <a:defRPr>
                <a:solidFill>
                  <a:schemeClr val="tx1">
                    <a:lumMod val="90000"/>
                    <a:lumOff val="10000"/>
                  </a:schemeClr>
                </a:solidFill>
              </a:defRPr>
            </a:lvl2pPr>
            <a:lvl3pPr>
              <a:defRPr>
                <a:solidFill>
                  <a:schemeClr val="tx1">
                    <a:lumMod val="90000"/>
                    <a:lumOff val="10000"/>
                  </a:schemeClr>
                </a:solidFill>
              </a:defRPr>
            </a:lvl3pPr>
            <a:lvl4pPr>
              <a:defRPr>
                <a:solidFill>
                  <a:schemeClr val="tx1">
                    <a:lumMod val="90000"/>
                    <a:lumOff val="10000"/>
                  </a:schemeClr>
                </a:solidFill>
              </a:defRPr>
            </a:lvl4pPr>
            <a:lvl5pPr>
              <a:defRPr>
                <a:solidFill>
                  <a:schemeClr val="tx1">
                    <a:lumMod val="90000"/>
                    <a:lumOff val="1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p>
            <a:fld id="{FA7810F5-6BD7-4DEC-8279-05EEC2D26A11}" type="slidenum">
              <a:rPr lang="en-US" smtClean="0"/>
              <a:t>‹#›</a:t>
            </a:fld>
            <a:endParaRPr lang="en-US" dirty="0"/>
          </a:p>
        </p:txBody>
      </p:sp>
      <p:sp>
        <p:nvSpPr>
          <p:cNvPr id="6" name="Title 5">
            <a:extLst>
              <a:ext uri="{FF2B5EF4-FFF2-40B4-BE49-F238E27FC236}">
                <a16:creationId xmlns:a16="http://schemas.microsoft.com/office/drawing/2014/main" id="{C6109717-E043-074D-81BD-5E68E6B2D4B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9741614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97280" y="758952"/>
            <a:ext cx="10058400" cy="3566160"/>
          </a:xfrm>
        </p:spPr>
        <p:txBody>
          <a:bodyPr anchor="b" anchorCtr="0">
            <a:normAutofit/>
          </a:bodyPr>
          <a:lstStyle>
            <a:lvl1pPr>
              <a:lnSpc>
                <a:spcPct val="85000"/>
              </a:lnSpc>
              <a:defRPr sz="6000" b="0">
                <a:solidFill>
                  <a:schemeClr val="accent2"/>
                </a:solidFill>
              </a:defRPr>
            </a:lvl1pPr>
          </a:lstStyle>
          <a:p>
            <a:r>
              <a:rPr lang="en-US"/>
              <a:t>Section Header Title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12" y="6332442"/>
            <a:ext cx="12192001" cy="5255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12" y="6265974"/>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4448" y="6391403"/>
            <a:ext cx="1839751" cy="407635"/>
          </a:xfrm>
          <a:prstGeom prst="rect">
            <a:avLst/>
          </a:prstGeom>
        </p:spPr>
      </p:pic>
      <p:sp>
        <p:nvSpPr>
          <p:cNvPr id="4" name="Slide Number Placeholder 3"/>
          <p:cNvSpPr>
            <a:spLocks noGrp="1"/>
          </p:cNvSpPr>
          <p:nvPr>
            <p:ph type="sldNum" sz="quarter" idx="10"/>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2243542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609600" y="91440"/>
            <a:ext cx="10972800" cy="986718"/>
          </a:xfrm>
        </p:spPr>
        <p:txBody>
          <a:bodyPr/>
          <a:lstStyle/>
          <a:p>
            <a:r>
              <a:rPr lang="en-US"/>
              <a:t>Click to edit Master title style</a:t>
            </a:r>
          </a:p>
        </p:txBody>
      </p:sp>
      <p:sp>
        <p:nvSpPr>
          <p:cNvPr id="3" name="Content Placeholder 2"/>
          <p:cNvSpPr>
            <a:spLocks noGrp="1"/>
          </p:cNvSpPr>
          <p:nvPr>
            <p:ph sz="half" idx="1"/>
          </p:nvPr>
        </p:nvSpPr>
        <p:spPr>
          <a:xfrm>
            <a:off x="1097280" y="1427148"/>
            <a:ext cx="4937760" cy="4648912"/>
          </a:xfrm>
        </p:spPr>
        <p:txBody>
          <a:bodyPr/>
          <a:lstStyle>
            <a:lvl1pPr>
              <a:defRPr>
                <a:solidFill>
                  <a:schemeClr val="tx1">
                    <a:lumMod val="90000"/>
                    <a:lumOff val="10000"/>
                  </a:schemeClr>
                </a:solidFill>
              </a:defRPr>
            </a:lvl1pPr>
            <a:lvl2pPr>
              <a:defRPr>
                <a:solidFill>
                  <a:schemeClr val="tx1">
                    <a:lumMod val="90000"/>
                    <a:lumOff val="10000"/>
                  </a:schemeClr>
                </a:solidFill>
              </a:defRPr>
            </a:lvl2pPr>
            <a:lvl3pPr>
              <a:defRPr>
                <a:solidFill>
                  <a:schemeClr val="tx1">
                    <a:lumMod val="90000"/>
                    <a:lumOff val="10000"/>
                  </a:schemeClr>
                </a:solidFill>
              </a:defRPr>
            </a:lvl3pPr>
            <a:lvl4pPr>
              <a:defRPr>
                <a:solidFill>
                  <a:schemeClr val="tx1">
                    <a:lumMod val="90000"/>
                    <a:lumOff val="10000"/>
                  </a:schemeClr>
                </a:solidFill>
              </a:defRPr>
            </a:lvl4pPr>
            <a:lvl5pPr>
              <a:defRPr>
                <a:solidFill>
                  <a:schemeClr val="tx1">
                    <a:lumMod val="90000"/>
                    <a:lumOff val="1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427153"/>
            <a:ext cx="4937760" cy="4648911"/>
          </a:xfrm>
        </p:spPr>
        <p:txBody>
          <a:bodyPr/>
          <a:lstStyle>
            <a:lvl1pPr>
              <a:defRPr>
                <a:solidFill>
                  <a:schemeClr val="tx1">
                    <a:lumMod val="90000"/>
                    <a:lumOff val="10000"/>
                  </a:schemeClr>
                </a:solidFill>
              </a:defRPr>
            </a:lvl1pPr>
            <a:lvl2pPr>
              <a:defRPr>
                <a:solidFill>
                  <a:schemeClr val="tx1">
                    <a:lumMod val="90000"/>
                    <a:lumOff val="10000"/>
                  </a:schemeClr>
                </a:solidFill>
              </a:defRPr>
            </a:lvl2pPr>
            <a:lvl3pPr>
              <a:defRPr>
                <a:solidFill>
                  <a:schemeClr val="tx1">
                    <a:lumMod val="90000"/>
                    <a:lumOff val="10000"/>
                  </a:schemeClr>
                </a:solidFill>
              </a:defRPr>
            </a:lvl3pPr>
            <a:lvl4pPr>
              <a:defRPr>
                <a:solidFill>
                  <a:schemeClr val="tx1">
                    <a:lumMod val="90000"/>
                    <a:lumOff val="10000"/>
                  </a:schemeClr>
                </a:solidFill>
              </a:defRPr>
            </a:lvl4pPr>
            <a:lvl5pPr>
              <a:defRPr>
                <a:solidFill>
                  <a:schemeClr val="tx1">
                    <a:lumMod val="90000"/>
                    <a:lumOff val="1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10"/>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1106270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609600" y="91440"/>
            <a:ext cx="10972800" cy="986718"/>
          </a:xfrm>
        </p:spPr>
        <p:txBody>
          <a:bodyPr/>
          <a:lstStyle/>
          <a:p>
            <a:r>
              <a:rPr lang="en-US"/>
              <a:t>Click to edit Master title style</a:t>
            </a:r>
          </a:p>
        </p:txBody>
      </p:sp>
      <p:sp>
        <p:nvSpPr>
          <p:cNvPr id="3" name="Text Placeholder 2"/>
          <p:cNvSpPr>
            <a:spLocks noGrp="1"/>
          </p:cNvSpPr>
          <p:nvPr>
            <p:ph type="body" idx="1"/>
          </p:nvPr>
        </p:nvSpPr>
        <p:spPr>
          <a:xfrm>
            <a:off x="1097280" y="1427148"/>
            <a:ext cx="4937760" cy="702258"/>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129406"/>
            <a:ext cx="4937760" cy="3963746"/>
          </a:xfrm>
        </p:spPr>
        <p:txBody>
          <a:bodyPr/>
          <a:lstStyle>
            <a:lvl1pPr>
              <a:defRPr>
                <a:solidFill>
                  <a:schemeClr val="tx1">
                    <a:lumMod val="90000"/>
                    <a:lumOff val="10000"/>
                  </a:schemeClr>
                </a:solidFill>
              </a:defRPr>
            </a:lvl1pPr>
            <a:lvl2pPr>
              <a:defRPr>
                <a:solidFill>
                  <a:schemeClr val="tx1">
                    <a:lumMod val="90000"/>
                    <a:lumOff val="10000"/>
                  </a:schemeClr>
                </a:solidFill>
              </a:defRPr>
            </a:lvl2pPr>
            <a:lvl3pPr>
              <a:defRPr>
                <a:solidFill>
                  <a:schemeClr val="tx1">
                    <a:lumMod val="90000"/>
                    <a:lumOff val="10000"/>
                  </a:schemeClr>
                </a:solidFill>
              </a:defRPr>
            </a:lvl3pPr>
            <a:lvl4pPr>
              <a:defRPr>
                <a:solidFill>
                  <a:schemeClr val="tx1">
                    <a:lumMod val="90000"/>
                    <a:lumOff val="10000"/>
                  </a:schemeClr>
                </a:solidFill>
              </a:defRPr>
            </a:lvl4pPr>
            <a:lvl5pPr>
              <a:defRPr>
                <a:solidFill>
                  <a:schemeClr val="tx1">
                    <a:lumMod val="90000"/>
                    <a:lumOff val="1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427148"/>
            <a:ext cx="4937760" cy="702258"/>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129406"/>
            <a:ext cx="4937760" cy="3963746"/>
          </a:xfrm>
        </p:spPr>
        <p:txBody>
          <a:bodyPr/>
          <a:lstStyle>
            <a:lvl1pPr>
              <a:defRPr>
                <a:solidFill>
                  <a:schemeClr val="tx1">
                    <a:lumMod val="90000"/>
                    <a:lumOff val="10000"/>
                  </a:schemeClr>
                </a:solidFill>
              </a:defRPr>
            </a:lvl1pPr>
            <a:lvl2pPr>
              <a:defRPr>
                <a:solidFill>
                  <a:schemeClr val="tx1">
                    <a:lumMod val="90000"/>
                    <a:lumOff val="10000"/>
                  </a:schemeClr>
                </a:solidFill>
              </a:defRPr>
            </a:lvl2pPr>
            <a:lvl3pPr>
              <a:defRPr>
                <a:solidFill>
                  <a:schemeClr val="tx1">
                    <a:lumMod val="90000"/>
                    <a:lumOff val="10000"/>
                  </a:schemeClr>
                </a:solidFill>
              </a:defRPr>
            </a:lvl3pPr>
            <a:lvl4pPr>
              <a:defRPr>
                <a:solidFill>
                  <a:schemeClr val="tx1">
                    <a:lumMod val="90000"/>
                    <a:lumOff val="10000"/>
                  </a:schemeClr>
                </a:solidFill>
              </a:defRPr>
            </a:lvl4pPr>
            <a:lvl5pPr>
              <a:defRPr>
                <a:solidFill>
                  <a:schemeClr val="tx1">
                    <a:lumMod val="90000"/>
                    <a:lumOff val="1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10"/>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1097195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A7810F5-6BD7-4DEC-8279-05EEC2D26A11}" type="slidenum">
              <a:rPr lang="en-US" smtClean="0"/>
              <a:t>‹#›</a:t>
            </a:fld>
            <a:endParaRPr lang="en-US" dirty="0"/>
          </a:p>
        </p:txBody>
      </p:sp>
      <p:sp>
        <p:nvSpPr>
          <p:cNvPr id="5" name="Title 4">
            <a:extLst>
              <a:ext uri="{FF2B5EF4-FFF2-40B4-BE49-F238E27FC236}">
                <a16:creationId xmlns:a16="http://schemas.microsoft.com/office/drawing/2014/main" id="{82B11E0C-7156-2244-B697-A019C1DB6586}"/>
              </a:ext>
            </a:extLst>
          </p:cNvPr>
          <p:cNvSpPr>
            <a:spLocks noGrp="1"/>
          </p:cNvSpPr>
          <p:nvPr>
            <p:ph type="title"/>
          </p:nvPr>
        </p:nvSpPr>
        <p:spPr>
          <a:xfrm>
            <a:off x="609600" y="91440"/>
            <a:ext cx="10972800" cy="986019"/>
          </a:xfrm>
        </p:spPr>
        <p:txBody>
          <a:bodyPr/>
          <a:lstStyle/>
          <a:p>
            <a:r>
              <a:rPr lang="en-US"/>
              <a:t>Click to edit Master title style</a:t>
            </a:r>
          </a:p>
        </p:txBody>
      </p:sp>
    </p:spTree>
    <p:extLst>
      <p:ext uri="{BB962C8B-B14F-4D97-AF65-F5344CB8AC3E}">
        <p14:creationId xmlns:p14="http://schemas.microsoft.com/office/powerpoint/2010/main" val="398021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9"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613661" y="731520"/>
            <a:ext cx="6679191" cy="5573684"/>
          </a:xfrm>
        </p:spPr>
        <p:txBody>
          <a:bodyPr/>
          <a:lstStyle>
            <a:lvl1pPr>
              <a:defRPr>
                <a:solidFill>
                  <a:schemeClr val="tx1">
                    <a:lumMod val="90000"/>
                    <a:lumOff val="10000"/>
                  </a:schemeClr>
                </a:solidFill>
              </a:defRPr>
            </a:lvl1pPr>
            <a:lvl2pPr>
              <a:defRPr>
                <a:solidFill>
                  <a:schemeClr val="tx1">
                    <a:lumMod val="90000"/>
                    <a:lumOff val="10000"/>
                  </a:schemeClr>
                </a:solidFill>
              </a:defRPr>
            </a:lvl2pPr>
            <a:lvl3pPr>
              <a:defRPr>
                <a:solidFill>
                  <a:schemeClr val="tx1">
                    <a:lumMod val="90000"/>
                    <a:lumOff val="10000"/>
                  </a:schemeClr>
                </a:solidFill>
              </a:defRPr>
            </a:lvl3pPr>
            <a:lvl4pPr>
              <a:defRPr>
                <a:solidFill>
                  <a:schemeClr val="tx1">
                    <a:lumMod val="90000"/>
                    <a:lumOff val="10000"/>
                  </a:schemeClr>
                </a:solidFill>
              </a:defRPr>
            </a:lvl4pPr>
            <a:lvl5pPr>
              <a:defRPr>
                <a:solidFill>
                  <a:schemeClr val="tx1">
                    <a:lumMod val="90000"/>
                    <a:lumOff val="1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4"/>
          <p:cNvSpPr>
            <a:spLocks noGrp="1"/>
          </p:cNvSpPr>
          <p:nvPr>
            <p:ph type="sldNum" sz="quarter" idx="10"/>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2259624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12"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8"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6" name="Picture Placeholder 15"/>
          <p:cNvSpPr>
            <a:spLocks noGrp="1" noChangeAspect="1"/>
          </p:cNvSpPr>
          <p:nvPr>
            <p:ph type="pic" sz="quarter" idx="10" hasCustomPrompt="1"/>
          </p:nvPr>
        </p:nvSpPr>
        <p:spPr>
          <a:xfrm>
            <a:off x="3" y="0"/>
            <a:ext cx="12189884" cy="4914900"/>
          </a:xfrm>
          <a:noFill/>
        </p:spPr>
        <p:txBody>
          <a:bodyPr/>
          <a:lstStyle>
            <a:lvl1pPr>
              <a:defRPr baseline="0"/>
            </a:lvl1pPr>
          </a:lstStyle>
          <a:p>
            <a:r>
              <a:rPr lang="en-US" dirty="0"/>
              <a:t>Click icon to insert picture</a:t>
            </a:r>
          </a:p>
        </p:txBody>
      </p:sp>
      <p:sp>
        <p:nvSpPr>
          <p:cNvPr id="3" name="Slide Number Placeholder 2"/>
          <p:cNvSpPr>
            <a:spLocks noGrp="1"/>
          </p:cNvSpPr>
          <p:nvPr>
            <p:ph type="sldNum" sz="quarter" idx="11"/>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2085125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2" y="6332442"/>
            <a:ext cx="12192001" cy="5255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6265974"/>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09600" y="91440"/>
            <a:ext cx="10972800" cy="986019"/>
          </a:xfrm>
          <a:prstGeom prst="rect">
            <a:avLst/>
          </a:prstGeom>
        </p:spPr>
        <p:txBody>
          <a:bodyPr vert="horz" lIns="91440" tIns="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79" y="1444241"/>
            <a:ext cx="10058401" cy="4589093"/>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p:nvCxnSpPr>
        <p:spPr>
          <a:xfrm>
            <a:off x="1134157" y="101994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73656" y="6391403"/>
            <a:ext cx="1839751" cy="407635"/>
          </a:xfrm>
          <a:prstGeom prst="rect">
            <a:avLst/>
          </a:prstGeom>
        </p:spPr>
      </p:pic>
      <p:sp>
        <p:nvSpPr>
          <p:cNvPr id="4" name="Slide Number Placeholder 3"/>
          <p:cNvSpPr>
            <a:spLocks noGrp="1"/>
          </p:cNvSpPr>
          <p:nvPr>
            <p:ph type="sldNum" sz="quarter" idx="4"/>
          </p:nvPr>
        </p:nvSpPr>
        <p:spPr>
          <a:xfrm>
            <a:off x="9340442" y="6391403"/>
            <a:ext cx="2743200" cy="365125"/>
          </a:xfrm>
          <a:prstGeom prst="rect">
            <a:avLst/>
          </a:prstGeom>
        </p:spPr>
        <p:txBody>
          <a:bodyPr vert="horz" lIns="91440" tIns="45720" rIns="91440" bIns="45720" rtlCol="0" anchor="ctr"/>
          <a:lstStyle>
            <a:lvl1pPr algn="r">
              <a:defRPr sz="1200">
                <a:solidFill>
                  <a:schemeClr val="bg1"/>
                </a:solidFill>
              </a:defRPr>
            </a:lvl1pPr>
          </a:lstStyle>
          <a:p>
            <a:fld id="{FA7810F5-6BD7-4DEC-8279-05EEC2D26A11}" type="slidenum">
              <a:rPr lang="en-US" smtClean="0"/>
              <a:pPr/>
              <a:t>‹#›</a:t>
            </a:fld>
            <a:endParaRPr lang="en-US" dirty="0"/>
          </a:p>
        </p:txBody>
      </p:sp>
    </p:spTree>
    <p:extLst>
      <p:ext uri="{BB962C8B-B14F-4D97-AF65-F5344CB8AC3E}">
        <p14:creationId xmlns:p14="http://schemas.microsoft.com/office/powerpoint/2010/main" val="382437220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8" r:id="rId7"/>
    <p:sldLayoutId id="2147483679" r:id="rId8"/>
  </p:sldLayoutIdLst>
  <p:hf hdr="0" ftr="0" dt="0"/>
  <p:txStyles>
    <p:titleStyle>
      <a:lvl1pPr algn="l" defTabSz="914400" rtl="0" eaLnBrk="1" latinLnBrk="0" hangingPunct="1">
        <a:lnSpc>
          <a:spcPct val="100000"/>
        </a:lnSpc>
        <a:spcBef>
          <a:spcPct val="0"/>
        </a:spcBef>
        <a:spcAft>
          <a:spcPts val="0"/>
        </a:spcAft>
        <a:buNone/>
        <a:defRPr lang="en-US" sz="4000" kern="1200" spc="-50" baseline="0" dirty="0">
          <a:solidFill>
            <a:schemeClr val="accent2"/>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24953" y="1151479"/>
            <a:ext cx="11380424" cy="3566160"/>
          </a:xfrm>
        </p:spPr>
        <p:txBody>
          <a:bodyPr anchor="ctr"/>
          <a:lstStyle/>
          <a:p>
            <a:pPr algn="ctr"/>
            <a:r>
              <a:rPr lang="en-US" sz="4400" dirty="0"/>
              <a:t>Exec Sec Digital Mail Solution</a:t>
            </a:r>
            <a:br>
              <a:rPr lang="en-US" sz="4800" dirty="0"/>
            </a:br>
            <a:endParaRPr lang="en-US" sz="4400" strike="sngStrike" dirty="0">
              <a:solidFill>
                <a:srgbClr val="FF0000"/>
              </a:solidFill>
            </a:endParaRPr>
          </a:p>
        </p:txBody>
      </p:sp>
      <p:sp>
        <p:nvSpPr>
          <p:cNvPr id="4" name="Subtitle 3"/>
          <p:cNvSpPr>
            <a:spLocks noGrp="1"/>
          </p:cNvSpPr>
          <p:nvPr>
            <p:ph type="subTitle" idx="1"/>
          </p:nvPr>
        </p:nvSpPr>
        <p:spPr>
          <a:xfrm>
            <a:off x="1100051" y="4717639"/>
            <a:ext cx="10058400" cy="1143000"/>
          </a:xfrm>
        </p:spPr>
        <p:txBody>
          <a:bodyPr>
            <a:normAutofit/>
          </a:bodyPr>
          <a:lstStyle/>
          <a:p>
            <a:pPr algn="ctr"/>
            <a:r>
              <a:rPr lang="en-US" b="1" dirty="0">
                <a:cs typeface="Arial" panose="020B0604020202020204" pitchFamily="34" charset="0"/>
              </a:rPr>
              <a:t>June 24, 2021</a:t>
            </a:r>
          </a:p>
        </p:txBody>
      </p:sp>
    </p:spTree>
    <p:extLst>
      <p:ext uri="{BB962C8B-B14F-4D97-AF65-F5344CB8AC3E}">
        <p14:creationId xmlns:p14="http://schemas.microsoft.com/office/powerpoint/2010/main" val="791548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10842" y="1151633"/>
            <a:ext cx="10058401" cy="4589093"/>
          </a:xfrm>
        </p:spPr>
        <p:txBody>
          <a:bodyPr/>
          <a:lstStyle/>
          <a:p>
            <a:pPr marL="342900" indent="-342900" defTabSz="457200">
              <a:buClrTx/>
              <a:buSzPct val="110000"/>
              <a:buFont typeface="Wingdings" panose="05000000000000000000" pitchFamily="2" charset="2"/>
              <a:buChar char="Ø"/>
            </a:pPr>
            <a:endParaRPr lang="en-US" dirty="0"/>
          </a:p>
          <a:p>
            <a:pPr defTabSz="457200">
              <a:buClrTx/>
              <a:buSzPct val="110000"/>
              <a:buFont typeface="Arial" panose="020B0604020202020204" pitchFamily="34" charset="0"/>
              <a:buChar char="•"/>
            </a:pPr>
            <a:r>
              <a:rPr lang="en-US" sz="2400" dirty="0"/>
              <a:t>Final Requirements</a:t>
            </a:r>
            <a:endParaRPr lang="en-US" sz="2400" dirty="0">
              <a:solidFill>
                <a:srgbClr val="FF0000"/>
              </a:solidFill>
            </a:endParaRPr>
          </a:p>
          <a:p>
            <a:pPr defTabSz="457200">
              <a:buClrTx/>
              <a:buSzPct val="110000"/>
              <a:buFont typeface="Arial" panose="020B0604020202020204" pitchFamily="34" charset="0"/>
              <a:buChar char="•"/>
            </a:pPr>
            <a:r>
              <a:rPr lang="en-US" sz="2400" dirty="0"/>
              <a:t>Market Research</a:t>
            </a:r>
          </a:p>
          <a:p>
            <a:pPr defTabSz="457200">
              <a:buClrTx/>
              <a:buSzPct val="110000"/>
              <a:buFont typeface="Arial" panose="020B0604020202020204" pitchFamily="34" charset="0"/>
              <a:buChar char="•"/>
            </a:pPr>
            <a:r>
              <a:rPr lang="en-US" sz="2400" dirty="0"/>
              <a:t>Next Steps</a:t>
            </a:r>
          </a:p>
        </p:txBody>
      </p:sp>
      <p:sp>
        <p:nvSpPr>
          <p:cNvPr id="3" name="Slide Number Placeholder 2"/>
          <p:cNvSpPr>
            <a:spLocks noGrp="1"/>
          </p:cNvSpPr>
          <p:nvPr>
            <p:ph type="sldNum" sz="quarter" idx="10"/>
          </p:nvPr>
        </p:nvSpPr>
        <p:spPr/>
        <p:txBody>
          <a:bodyPr/>
          <a:lstStyle/>
          <a:p>
            <a:fld id="{FA7810F5-6BD7-4DEC-8279-05EEC2D26A11}" type="slidenum">
              <a:rPr lang="en-US" smtClean="0"/>
              <a:t>2</a:t>
            </a:fld>
            <a:endParaRPr lang="en-US" dirty="0"/>
          </a:p>
        </p:txBody>
      </p:sp>
      <p:sp>
        <p:nvSpPr>
          <p:cNvPr id="4" name="Title 3"/>
          <p:cNvSpPr>
            <a:spLocks noGrp="1"/>
          </p:cNvSpPr>
          <p:nvPr>
            <p:ph type="title"/>
          </p:nvPr>
        </p:nvSpPr>
        <p:spPr>
          <a:xfrm>
            <a:off x="1110842" y="100153"/>
            <a:ext cx="10972800" cy="986019"/>
          </a:xfrm>
        </p:spPr>
        <p:txBody>
          <a:bodyPr/>
          <a:lstStyle/>
          <a:p>
            <a:r>
              <a:rPr lang="en-US" dirty="0"/>
              <a:t>Agenda</a:t>
            </a:r>
          </a:p>
        </p:txBody>
      </p:sp>
    </p:spTree>
    <p:extLst>
      <p:ext uri="{BB962C8B-B14F-4D97-AF65-F5344CB8AC3E}">
        <p14:creationId xmlns:p14="http://schemas.microsoft.com/office/powerpoint/2010/main" val="3935816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6FB85CE-14FC-4BF7-B113-BFB501341060}"/>
              </a:ext>
            </a:extLst>
          </p:cNvPr>
          <p:cNvSpPr>
            <a:spLocks noGrp="1"/>
          </p:cNvSpPr>
          <p:nvPr>
            <p:ph idx="1"/>
          </p:nvPr>
        </p:nvSpPr>
        <p:spPr/>
        <p:txBody>
          <a:bodyPr>
            <a:normAutofit/>
          </a:bodyPr>
          <a:lstStyle/>
          <a:p>
            <a:pPr defTabSz="457200">
              <a:buClrTx/>
              <a:buSzPct val="110000"/>
              <a:buFont typeface="Arial" panose="020B0604020202020204" pitchFamily="34" charset="0"/>
              <a:buChar char="•"/>
            </a:pPr>
            <a:r>
              <a:rPr lang="en-US" dirty="0">
                <a:solidFill>
                  <a:schemeClr val="tx1"/>
                </a:solidFill>
              </a:rPr>
              <a:t>  Clarified place of performance</a:t>
            </a:r>
          </a:p>
          <a:p>
            <a:pPr defTabSz="457200">
              <a:buClrTx/>
              <a:buSzPct val="110000"/>
              <a:buFont typeface="Arial" panose="020B0604020202020204" pitchFamily="34" charset="0"/>
              <a:buChar char="•"/>
            </a:pPr>
            <a:r>
              <a:rPr lang="en-US" dirty="0">
                <a:solidFill>
                  <a:schemeClr val="tx1"/>
                </a:solidFill>
              </a:rPr>
              <a:t>  Clarified FedRAMP Certification as necessary for SaaS solutions, if applicable</a:t>
            </a:r>
          </a:p>
          <a:p>
            <a:pPr defTabSz="457200">
              <a:buClrTx/>
              <a:buSzPct val="110000"/>
              <a:buFont typeface="Arial" panose="020B0604020202020204" pitchFamily="34" charset="0"/>
              <a:buChar char="•"/>
            </a:pPr>
            <a:r>
              <a:rPr lang="en-US" dirty="0">
                <a:solidFill>
                  <a:schemeClr val="tx1"/>
                </a:solidFill>
              </a:rPr>
              <a:t>  Consolidated and clarified user types / user roles</a:t>
            </a:r>
          </a:p>
          <a:p>
            <a:pPr defTabSz="457200">
              <a:buClrTx/>
              <a:buSzPct val="110000"/>
              <a:buFont typeface="Arial" panose="020B0604020202020204" pitchFamily="34" charset="0"/>
              <a:buChar char="•"/>
            </a:pPr>
            <a:r>
              <a:rPr lang="en-US" dirty="0">
                <a:solidFill>
                  <a:schemeClr val="tx1"/>
                </a:solidFill>
              </a:rPr>
              <a:t>  Removed scheduling requirements</a:t>
            </a:r>
          </a:p>
          <a:p>
            <a:pPr defTabSz="457200">
              <a:buClrTx/>
              <a:buSzPct val="110000"/>
              <a:buFont typeface="Arial" panose="020B0604020202020204" pitchFamily="34" charset="0"/>
              <a:buChar char="•"/>
            </a:pPr>
            <a:r>
              <a:rPr lang="en-US" dirty="0">
                <a:solidFill>
                  <a:schemeClr val="tx1"/>
                </a:solidFill>
              </a:rPr>
              <a:t>  Updated supportability requirements and included uptime during business hours</a:t>
            </a:r>
          </a:p>
          <a:p>
            <a:pPr defTabSz="457200">
              <a:buClrTx/>
              <a:buSzPct val="110000"/>
              <a:buFont typeface="Arial" panose="020B0604020202020204" pitchFamily="34" charset="0"/>
              <a:buChar char="•"/>
            </a:pPr>
            <a:r>
              <a:rPr lang="en-US" dirty="0">
                <a:solidFill>
                  <a:schemeClr val="tx1"/>
                </a:solidFill>
              </a:rPr>
              <a:t>  Removed brand-specific references to OCR; replaced with industry-standard OCR requirements</a:t>
            </a:r>
          </a:p>
          <a:p>
            <a:pPr defTabSz="457200">
              <a:buClrTx/>
              <a:buSzPct val="110000"/>
              <a:buFont typeface="Arial" panose="020B0604020202020204" pitchFamily="34" charset="0"/>
              <a:buChar char="•"/>
            </a:pPr>
            <a:r>
              <a:rPr lang="en-US" dirty="0">
                <a:solidFill>
                  <a:schemeClr val="tx1"/>
                </a:solidFill>
              </a:rPr>
              <a:t>  Updated OS to include Windows, Windows Server, Linux</a:t>
            </a:r>
          </a:p>
          <a:p>
            <a:pPr defTabSz="457200">
              <a:buClrTx/>
              <a:buSzPct val="110000"/>
              <a:buFont typeface="Arial" panose="020B0604020202020204" pitchFamily="34" charset="0"/>
              <a:buChar char="•"/>
            </a:pPr>
            <a:r>
              <a:rPr lang="en-US" dirty="0">
                <a:solidFill>
                  <a:schemeClr val="tx1"/>
                </a:solidFill>
              </a:rPr>
              <a:t>  Confirmed SWIFT supported file types (PDF) based on </a:t>
            </a:r>
            <a:r>
              <a:rPr lang="en-US" dirty="0" err="1">
                <a:solidFill>
                  <a:schemeClr val="tx1"/>
                </a:solidFill>
              </a:rPr>
              <a:t>SSi</a:t>
            </a:r>
            <a:r>
              <a:rPr lang="en-US" dirty="0">
                <a:solidFill>
                  <a:schemeClr val="tx1"/>
                </a:solidFill>
              </a:rPr>
              <a:t>-provided information</a:t>
            </a:r>
          </a:p>
          <a:p>
            <a:pPr defTabSz="457200">
              <a:buClrTx/>
              <a:buSzPct val="110000"/>
              <a:buFont typeface="Arial" panose="020B0604020202020204" pitchFamily="34" charset="0"/>
              <a:buChar char="•"/>
            </a:pPr>
            <a:r>
              <a:rPr lang="en-US" dirty="0">
                <a:solidFill>
                  <a:schemeClr val="tx1"/>
                </a:solidFill>
              </a:rPr>
              <a:t> Pending: Mail volume estimates</a:t>
            </a:r>
          </a:p>
        </p:txBody>
      </p:sp>
      <p:sp>
        <p:nvSpPr>
          <p:cNvPr id="3" name="Slide Number Placeholder 2">
            <a:extLst>
              <a:ext uri="{FF2B5EF4-FFF2-40B4-BE49-F238E27FC236}">
                <a16:creationId xmlns:a16="http://schemas.microsoft.com/office/drawing/2014/main" id="{768F1A99-8508-48A0-8A8A-D89F057831AE}"/>
              </a:ext>
            </a:extLst>
          </p:cNvPr>
          <p:cNvSpPr>
            <a:spLocks noGrp="1"/>
          </p:cNvSpPr>
          <p:nvPr>
            <p:ph type="sldNum" sz="quarter" idx="10"/>
          </p:nvPr>
        </p:nvSpPr>
        <p:spPr/>
        <p:txBody>
          <a:bodyPr/>
          <a:lstStyle/>
          <a:p>
            <a:fld id="{FA7810F5-6BD7-4DEC-8279-05EEC2D26A11}" type="slidenum">
              <a:rPr lang="en-US" smtClean="0"/>
              <a:t>3</a:t>
            </a:fld>
            <a:endParaRPr lang="en-US" dirty="0"/>
          </a:p>
        </p:txBody>
      </p:sp>
      <p:sp>
        <p:nvSpPr>
          <p:cNvPr id="4" name="Title 3">
            <a:extLst>
              <a:ext uri="{FF2B5EF4-FFF2-40B4-BE49-F238E27FC236}">
                <a16:creationId xmlns:a16="http://schemas.microsoft.com/office/drawing/2014/main" id="{CFE32229-CCD3-41C5-B61E-AC3944F9853B}"/>
              </a:ext>
            </a:extLst>
          </p:cNvPr>
          <p:cNvSpPr>
            <a:spLocks noGrp="1"/>
          </p:cNvSpPr>
          <p:nvPr>
            <p:ph type="title"/>
          </p:nvPr>
        </p:nvSpPr>
        <p:spPr>
          <a:xfrm>
            <a:off x="1097279" y="100153"/>
            <a:ext cx="10972800" cy="986019"/>
          </a:xfrm>
        </p:spPr>
        <p:txBody>
          <a:bodyPr>
            <a:normAutofit/>
          </a:bodyPr>
          <a:lstStyle/>
          <a:p>
            <a:r>
              <a:rPr lang="en-US" dirty="0"/>
              <a:t>Updated Requirements</a:t>
            </a:r>
          </a:p>
        </p:txBody>
      </p:sp>
    </p:spTree>
    <p:extLst>
      <p:ext uri="{BB962C8B-B14F-4D97-AF65-F5344CB8AC3E}">
        <p14:creationId xmlns:p14="http://schemas.microsoft.com/office/powerpoint/2010/main" val="1622202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B8504-C10D-46B5-838F-4A0FCF437EE8}"/>
              </a:ext>
            </a:extLst>
          </p:cNvPr>
          <p:cNvSpPr>
            <a:spLocks noGrp="1"/>
          </p:cNvSpPr>
          <p:nvPr>
            <p:ph type="title"/>
          </p:nvPr>
        </p:nvSpPr>
        <p:spPr>
          <a:xfrm>
            <a:off x="1149977" y="377243"/>
            <a:ext cx="8789551" cy="624106"/>
          </a:xfrm>
        </p:spPr>
        <p:txBody>
          <a:bodyPr>
            <a:noAutofit/>
          </a:bodyPr>
          <a:lstStyle/>
          <a:p>
            <a:r>
              <a:rPr lang="en-US" dirty="0"/>
              <a:t>Market Research</a:t>
            </a:r>
            <a:endParaRPr lang="en-US" strike="sngStrike" dirty="0"/>
          </a:p>
        </p:txBody>
      </p:sp>
      <p:sp>
        <p:nvSpPr>
          <p:cNvPr id="4" name="Slide Number Placeholder 3">
            <a:extLst>
              <a:ext uri="{FF2B5EF4-FFF2-40B4-BE49-F238E27FC236}">
                <a16:creationId xmlns:a16="http://schemas.microsoft.com/office/drawing/2014/main" id="{E75ECC61-0DB9-4162-960B-69E32D09430B}"/>
              </a:ext>
            </a:extLst>
          </p:cNvPr>
          <p:cNvSpPr>
            <a:spLocks noGrp="1"/>
          </p:cNvSpPr>
          <p:nvPr>
            <p:ph type="sldNum" sz="quarter" idx="10"/>
          </p:nvPr>
        </p:nvSpPr>
        <p:spPr/>
        <p:txBody>
          <a:bodyPr/>
          <a:lstStyle/>
          <a:p>
            <a:fld id="{FA7810F5-6BD7-4DEC-8279-05EEC2D26A11}" type="slidenum">
              <a:rPr lang="en-US" smtClean="0"/>
              <a:t>4</a:t>
            </a:fld>
            <a:endParaRPr lang="en-US" dirty="0"/>
          </a:p>
        </p:txBody>
      </p:sp>
      <p:sp>
        <p:nvSpPr>
          <p:cNvPr id="8" name="Slide Number Placeholder 3">
            <a:extLst>
              <a:ext uri="{FF2B5EF4-FFF2-40B4-BE49-F238E27FC236}">
                <a16:creationId xmlns:a16="http://schemas.microsoft.com/office/drawing/2014/main" id="{6F312CB3-E085-4084-953A-60A9E905FD07}"/>
              </a:ext>
            </a:extLst>
          </p:cNvPr>
          <p:cNvSpPr txBox="1">
            <a:spLocks/>
          </p:cNvSpPr>
          <p:nvPr/>
        </p:nvSpPr>
        <p:spPr>
          <a:xfrm>
            <a:off x="9289642" y="9960771"/>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A7810F5-6BD7-4DEC-8279-05EEC2D26A11}" type="slidenum">
              <a:rPr lang="en-US" smtClean="0"/>
              <a:pPr/>
              <a:t>4</a:t>
            </a:fld>
            <a:endParaRPr lang="en-US" dirty="0"/>
          </a:p>
        </p:txBody>
      </p:sp>
      <p:graphicFrame>
        <p:nvGraphicFramePr>
          <p:cNvPr id="12" name="Table 12">
            <a:extLst>
              <a:ext uri="{FF2B5EF4-FFF2-40B4-BE49-F238E27FC236}">
                <a16:creationId xmlns:a16="http://schemas.microsoft.com/office/drawing/2014/main" id="{6CA89FE1-D807-4DB9-B9AD-A793E6C7AFF2}"/>
              </a:ext>
            </a:extLst>
          </p:cNvPr>
          <p:cNvGraphicFramePr>
            <a:graphicFrameLocks noGrp="1"/>
          </p:cNvGraphicFramePr>
          <p:nvPr>
            <p:extLst>
              <p:ext uri="{D42A27DB-BD31-4B8C-83A1-F6EECF244321}">
                <p14:modId xmlns:p14="http://schemas.microsoft.com/office/powerpoint/2010/main" val="1663412375"/>
              </p:ext>
            </p:extLst>
          </p:nvPr>
        </p:nvGraphicFramePr>
        <p:xfrm>
          <a:off x="473321" y="1322799"/>
          <a:ext cx="11245357" cy="4747154"/>
        </p:xfrm>
        <a:graphic>
          <a:graphicData uri="http://schemas.openxmlformats.org/drawingml/2006/table">
            <a:tbl>
              <a:tblPr firstRow="1" bandRow="1">
                <a:tableStyleId>{5DA37D80-6434-44D0-A028-1B22A696006F}</a:tableStyleId>
              </a:tblPr>
              <a:tblGrid>
                <a:gridCol w="856858">
                  <a:extLst>
                    <a:ext uri="{9D8B030D-6E8A-4147-A177-3AD203B41FA5}">
                      <a16:colId xmlns:a16="http://schemas.microsoft.com/office/drawing/2014/main" val="647710509"/>
                    </a:ext>
                  </a:extLst>
                </a:gridCol>
                <a:gridCol w="861832">
                  <a:extLst>
                    <a:ext uri="{9D8B030D-6E8A-4147-A177-3AD203B41FA5}">
                      <a16:colId xmlns:a16="http://schemas.microsoft.com/office/drawing/2014/main" val="2996394456"/>
                    </a:ext>
                  </a:extLst>
                </a:gridCol>
                <a:gridCol w="1108088">
                  <a:extLst>
                    <a:ext uri="{9D8B030D-6E8A-4147-A177-3AD203B41FA5}">
                      <a16:colId xmlns:a16="http://schemas.microsoft.com/office/drawing/2014/main" val="3764396178"/>
                    </a:ext>
                  </a:extLst>
                </a:gridCol>
                <a:gridCol w="946540">
                  <a:extLst>
                    <a:ext uri="{9D8B030D-6E8A-4147-A177-3AD203B41FA5}">
                      <a16:colId xmlns:a16="http://schemas.microsoft.com/office/drawing/2014/main" val="622666934"/>
                    </a:ext>
                  </a:extLst>
                </a:gridCol>
                <a:gridCol w="837295">
                  <a:extLst>
                    <a:ext uri="{9D8B030D-6E8A-4147-A177-3AD203B41FA5}">
                      <a16:colId xmlns:a16="http://schemas.microsoft.com/office/drawing/2014/main" val="1275481544"/>
                    </a:ext>
                  </a:extLst>
                </a:gridCol>
                <a:gridCol w="810407">
                  <a:extLst>
                    <a:ext uri="{9D8B030D-6E8A-4147-A177-3AD203B41FA5}">
                      <a16:colId xmlns:a16="http://schemas.microsoft.com/office/drawing/2014/main" val="3848104230"/>
                    </a:ext>
                  </a:extLst>
                </a:gridCol>
                <a:gridCol w="975479">
                  <a:extLst>
                    <a:ext uri="{9D8B030D-6E8A-4147-A177-3AD203B41FA5}">
                      <a16:colId xmlns:a16="http://schemas.microsoft.com/office/drawing/2014/main" val="970996521"/>
                    </a:ext>
                  </a:extLst>
                </a:gridCol>
                <a:gridCol w="856032">
                  <a:extLst>
                    <a:ext uri="{9D8B030D-6E8A-4147-A177-3AD203B41FA5}">
                      <a16:colId xmlns:a16="http://schemas.microsoft.com/office/drawing/2014/main" val="3567604876"/>
                    </a:ext>
                  </a:extLst>
                </a:gridCol>
                <a:gridCol w="2140081">
                  <a:extLst>
                    <a:ext uri="{9D8B030D-6E8A-4147-A177-3AD203B41FA5}">
                      <a16:colId xmlns:a16="http://schemas.microsoft.com/office/drawing/2014/main" val="284666916"/>
                    </a:ext>
                  </a:extLst>
                </a:gridCol>
                <a:gridCol w="1114833">
                  <a:extLst>
                    <a:ext uri="{9D8B030D-6E8A-4147-A177-3AD203B41FA5}">
                      <a16:colId xmlns:a16="http://schemas.microsoft.com/office/drawing/2014/main" val="3260770849"/>
                    </a:ext>
                  </a:extLst>
                </a:gridCol>
                <a:gridCol w="737912">
                  <a:extLst>
                    <a:ext uri="{9D8B030D-6E8A-4147-A177-3AD203B41FA5}">
                      <a16:colId xmlns:a16="http://schemas.microsoft.com/office/drawing/2014/main" val="1944059560"/>
                    </a:ext>
                  </a:extLst>
                </a:gridCol>
              </a:tblGrid>
              <a:tr h="529197">
                <a:tc>
                  <a:txBody>
                    <a:bodyPr/>
                    <a:lstStyle/>
                    <a:p>
                      <a:pPr algn="ctr"/>
                      <a:r>
                        <a:rPr lang="en-US" sz="1700" dirty="0"/>
                        <a:t>Brand</a:t>
                      </a:r>
                      <a:endParaRPr lang="en-US" sz="1700" dirty="0">
                        <a:solidFill>
                          <a:schemeClr val="bg1"/>
                        </a:solidFill>
                      </a:endParaRPr>
                    </a:p>
                  </a:txBody>
                  <a:tcPr/>
                </a:tc>
                <a:tc>
                  <a:txBody>
                    <a:bodyPr/>
                    <a:lstStyle/>
                    <a:p>
                      <a:pPr algn="ctr"/>
                      <a:r>
                        <a:rPr lang="en-US" sz="1700" dirty="0"/>
                        <a:t>Model #</a:t>
                      </a:r>
                      <a:endParaRPr lang="en-US" sz="1700" dirty="0">
                        <a:solidFill>
                          <a:schemeClr val="bg1"/>
                        </a:solidFill>
                      </a:endParaRPr>
                    </a:p>
                  </a:txBody>
                  <a:tcPr/>
                </a:tc>
                <a:tc>
                  <a:txBody>
                    <a:bodyPr/>
                    <a:lstStyle/>
                    <a:p>
                      <a:pPr algn="ctr"/>
                      <a:r>
                        <a:rPr lang="en-US" sz="1700" dirty="0"/>
                        <a:t>Type</a:t>
                      </a:r>
                      <a:endParaRPr lang="en-US" sz="1700" dirty="0">
                        <a:solidFill>
                          <a:schemeClr val="bg1"/>
                        </a:solidFill>
                      </a:endParaRPr>
                    </a:p>
                  </a:txBody>
                  <a:tcPr/>
                </a:tc>
                <a:tc>
                  <a:txBody>
                    <a:bodyPr/>
                    <a:lstStyle/>
                    <a:p>
                      <a:pPr algn="ctr"/>
                      <a:r>
                        <a:rPr lang="en-US" sz="1700" dirty="0"/>
                        <a:t>Max Size</a:t>
                      </a:r>
                      <a:endParaRPr lang="en-US" sz="1700" dirty="0">
                        <a:solidFill>
                          <a:schemeClr val="bg1"/>
                        </a:solidFill>
                      </a:endParaRPr>
                    </a:p>
                  </a:txBody>
                  <a:tcPr/>
                </a:tc>
                <a:tc>
                  <a:txBody>
                    <a:bodyPr/>
                    <a:lstStyle/>
                    <a:p>
                      <a:pPr algn="ctr"/>
                      <a:r>
                        <a:rPr lang="en-US" sz="1700" dirty="0"/>
                        <a:t>Tray size</a:t>
                      </a:r>
                      <a:endParaRPr lang="en-US" sz="1700" dirty="0">
                        <a:solidFill>
                          <a:schemeClr val="bg1"/>
                        </a:solidFill>
                      </a:endParaRPr>
                    </a:p>
                  </a:txBody>
                  <a:tcPr/>
                </a:tc>
                <a:tc>
                  <a:txBody>
                    <a:bodyPr/>
                    <a:lstStyle/>
                    <a:p>
                      <a:pPr algn="ctr"/>
                      <a:r>
                        <a:rPr lang="en-US" sz="1700" dirty="0"/>
                        <a:t>Daily Cycle</a:t>
                      </a:r>
                      <a:endParaRPr lang="en-US" sz="1700" dirty="0">
                        <a:solidFill>
                          <a:schemeClr val="bg1"/>
                        </a:solidFill>
                      </a:endParaRPr>
                    </a:p>
                  </a:txBody>
                  <a:tcPr/>
                </a:tc>
                <a:tc>
                  <a:txBody>
                    <a:bodyPr/>
                    <a:lstStyle/>
                    <a:p>
                      <a:pPr algn="ctr"/>
                      <a:r>
                        <a:rPr lang="en-US" sz="1700" dirty="0"/>
                        <a:t>ADF Speed</a:t>
                      </a:r>
                      <a:endParaRPr lang="en-US" sz="1700" dirty="0">
                        <a:solidFill>
                          <a:schemeClr val="bg1"/>
                        </a:solidFill>
                      </a:endParaRPr>
                    </a:p>
                  </a:txBody>
                  <a:tcPr/>
                </a:tc>
                <a:tc>
                  <a:txBody>
                    <a:bodyPr/>
                    <a:lstStyle/>
                    <a:p>
                      <a:pPr algn="ctr"/>
                      <a:r>
                        <a:rPr lang="en-US" sz="1700" dirty="0"/>
                        <a:t>Max Res.</a:t>
                      </a:r>
                      <a:endParaRPr lang="en-US" sz="1700" dirty="0">
                        <a:solidFill>
                          <a:schemeClr val="bg1"/>
                        </a:solidFill>
                      </a:endParaRPr>
                    </a:p>
                  </a:txBody>
                  <a:tcPr/>
                </a:tc>
                <a:tc>
                  <a:txBody>
                    <a:bodyPr/>
                    <a:lstStyle/>
                    <a:p>
                      <a:pPr algn="ctr"/>
                      <a:r>
                        <a:rPr lang="en-US" sz="1700" dirty="0"/>
                        <a:t>Additional Features</a:t>
                      </a:r>
                      <a:endParaRPr lang="en-US" sz="1700" dirty="0">
                        <a:solidFill>
                          <a:schemeClr val="bg1"/>
                        </a:solidFill>
                      </a:endParaRPr>
                    </a:p>
                  </a:txBody>
                  <a:tcPr/>
                </a:tc>
                <a:tc>
                  <a:txBody>
                    <a:bodyPr/>
                    <a:lstStyle/>
                    <a:p>
                      <a:pPr algn="ctr"/>
                      <a:r>
                        <a:rPr lang="en-US" sz="1700" dirty="0"/>
                        <a:t>Warranty</a:t>
                      </a:r>
                      <a:endParaRPr lang="en-US" sz="1700" dirty="0">
                        <a:solidFill>
                          <a:schemeClr val="bg1"/>
                        </a:solidFill>
                      </a:endParaRPr>
                    </a:p>
                  </a:txBody>
                  <a:tcPr/>
                </a:tc>
                <a:tc>
                  <a:txBody>
                    <a:bodyPr/>
                    <a:lstStyle/>
                    <a:p>
                      <a:pPr algn="ctr"/>
                      <a:r>
                        <a:rPr lang="en-US" sz="1700" dirty="0"/>
                        <a:t>Price</a:t>
                      </a:r>
                      <a:endParaRPr lang="en-US" sz="1700" dirty="0">
                        <a:solidFill>
                          <a:schemeClr val="bg1"/>
                        </a:solidFill>
                      </a:endParaRPr>
                    </a:p>
                  </a:txBody>
                  <a:tcPr/>
                </a:tc>
                <a:extLst>
                  <a:ext uri="{0D108BD9-81ED-4DB2-BD59-A6C34878D82A}">
                    <a16:rowId xmlns:a16="http://schemas.microsoft.com/office/drawing/2014/main" val="2603133162"/>
                  </a:ext>
                </a:extLst>
              </a:tr>
              <a:tr h="771641">
                <a:tc>
                  <a:txBody>
                    <a:bodyPr/>
                    <a:lstStyle/>
                    <a:p>
                      <a:r>
                        <a:rPr lang="en-US" sz="1600" dirty="0"/>
                        <a:t>Epson</a:t>
                      </a:r>
                      <a:endParaRPr lang="en-US" sz="1600" b="1" i="1" dirty="0"/>
                    </a:p>
                  </a:txBody>
                  <a:tcPr/>
                </a:tc>
                <a:tc>
                  <a:txBody>
                    <a:bodyPr/>
                    <a:lstStyle/>
                    <a:p>
                      <a:r>
                        <a:rPr lang="en-US" sz="1600" dirty="0"/>
                        <a:t>DS-70000</a:t>
                      </a:r>
                    </a:p>
                  </a:txBody>
                  <a:tcPr/>
                </a:tc>
                <a:tc>
                  <a:txBody>
                    <a:bodyPr/>
                    <a:lstStyle/>
                    <a:p>
                      <a:r>
                        <a:rPr lang="en-US" sz="1600" dirty="0"/>
                        <a:t>Flatbed/ADF Combo</a:t>
                      </a:r>
                    </a:p>
                  </a:txBody>
                  <a:tcPr/>
                </a:tc>
                <a:tc>
                  <a:txBody>
                    <a:bodyPr/>
                    <a:lstStyle/>
                    <a:p>
                      <a:r>
                        <a:rPr lang="en-US" sz="1600" dirty="0"/>
                        <a:t>8.5 x 14</a:t>
                      </a:r>
                    </a:p>
                    <a:p>
                      <a:r>
                        <a:rPr lang="en-US" sz="1600" dirty="0"/>
                        <a:t>(Legal)</a:t>
                      </a:r>
                    </a:p>
                    <a:p>
                      <a:r>
                        <a:rPr lang="en-US" sz="1600" dirty="0"/>
                        <a:t>8.5 x 100</a:t>
                      </a:r>
                    </a:p>
                  </a:txBody>
                  <a:tcPr/>
                </a:tc>
                <a:tc>
                  <a:txBody>
                    <a:bodyPr/>
                    <a:lstStyle/>
                    <a:p>
                      <a:r>
                        <a:rPr lang="en-US" sz="1600" dirty="0"/>
                        <a:t>300 pages</a:t>
                      </a:r>
                    </a:p>
                  </a:txBody>
                  <a:tcPr/>
                </a:tc>
                <a:tc>
                  <a:txBody>
                    <a:bodyPr/>
                    <a:lstStyle/>
                    <a:p>
                      <a:r>
                        <a:rPr lang="en-US" sz="1600" dirty="0"/>
                        <a:t>8,000 ppd</a:t>
                      </a:r>
                    </a:p>
                  </a:txBody>
                  <a:tcPr/>
                </a:tc>
                <a:tc>
                  <a:txBody>
                    <a:bodyPr/>
                    <a:lstStyle/>
                    <a:p>
                      <a:r>
                        <a:rPr lang="en-US" sz="1600" dirty="0"/>
                        <a:t>70-ppm 140 ipm</a:t>
                      </a:r>
                    </a:p>
                  </a:txBody>
                  <a:tcPr/>
                </a:tc>
                <a:tc>
                  <a:txBody>
                    <a:bodyPr/>
                    <a:lstStyle/>
                    <a:p>
                      <a:r>
                        <a:rPr lang="en-US" sz="1600" dirty="0"/>
                        <a:t>600 dpi</a:t>
                      </a:r>
                    </a:p>
                  </a:txBody>
                  <a:tcPr/>
                </a:tc>
                <a:tc>
                  <a:txBody>
                    <a:bodyPr/>
                    <a:lstStyle/>
                    <a:p>
                      <a:r>
                        <a:rPr lang="en-US" sz="1600" dirty="0"/>
                        <a:t>Ultrasonic Multi-feed Detection</a:t>
                      </a:r>
                    </a:p>
                  </a:txBody>
                  <a:tcPr/>
                </a:tc>
                <a:tc>
                  <a:txBody>
                    <a:bodyPr/>
                    <a:lstStyle/>
                    <a:p>
                      <a:r>
                        <a:rPr lang="en-US" sz="1600" dirty="0"/>
                        <a:t> 1 year</a:t>
                      </a:r>
                    </a:p>
                  </a:txBody>
                  <a:tcPr/>
                </a:tc>
                <a:tc>
                  <a:txBody>
                    <a:bodyPr/>
                    <a:lstStyle/>
                    <a:p>
                      <a:r>
                        <a:rPr lang="en-US" sz="1600" dirty="0"/>
                        <a:t>$4399</a:t>
                      </a:r>
                    </a:p>
                  </a:txBody>
                  <a:tcPr/>
                </a:tc>
                <a:extLst>
                  <a:ext uri="{0D108BD9-81ED-4DB2-BD59-A6C34878D82A}">
                    <a16:rowId xmlns:a16="http://schemas.microsoft.com/office/drawing/2014/main" val="2797339714"/>
                  </a:ext>
                </a:extLst>
              </a:tr>
              <a:tr h="999302">
                <a:tc>
                  <a:txBody>
                    <a:bodyPr/>
                    <a:lstStyle/>
                    <a:p>
                      <a:r>
                        <a:rPr lang="en-US" sz="1600" dirty="0"/>
                        <a:t>Fujitsu</a:t>
                      </a:r>
                      <a:endParaRPr lang="en-US" sz="1600" b="1" i="1" dirty="0"/>
                    </a:p>
                  </a:txBody>
                  <a:tcPr/>
                </a:tc>
                <a:tc>
                  <a:txBody>
                    <a:bodyPr/>
                    <a:lstStyle/>
                    <a:p>
                      <a:r>
                        <a:rPr lang="en-US" sz="1600" dirty="0"/>
                        <a:t>Fi-7700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Flatbed/ADF Combo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12x17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(A3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12 x 220</a:t>
                      </a:r>
                    </a:p>
                  </a:txBody>
                  <a:tcPr/>
                </a:tc>
                <a:tc>
                  <a:txBody>
                    <a:bodyPr/>
                    <a:lstStyle/>
                    <a:p>
                      <a:r>
                        <a:rPr lang="en-US" sz="1600" dirty="0"/>
                        <a:t>300 pages</a:t>
                      </a:r>
                    </a:p>
                  </a:txBody>
                  <a:tcPr/>
                </a:tc>
                <a:tc>
                  <a:txBody>
                    <a:bodyPr/>
                    <a:lstStyle/>
                    <a:p>
                      <a:r>
                        <a:rPr lang="en-US" sz="1600" dirty="0"/>
                        <a:t>15,000 ppd</a:t>
                      </a:r>
                    </a:p>
                  </a:txBody>
                  <a:tcPr/>
                </a:tc>
                <a:tc>
                  <a:txBody>
                    <a:bodyPr/>
                    <a:lstStyle/>
                    <a:p>
                      <a:r>
                        <a:rPr lang="en-US" sz="1600" dirty="0"/>
                        <a:t>80 ppm 160 ipm</a:t>
                      </a:r>
                    </a:p>
                  </a:txBody>
                  <a:tcPr/>
                </a:tc>
                <a:tc>
                  <a:txBody>
                    <a:bodyPr/>
                    <a:lstStyle/>
                    <a:p>
                      <a:r>
                        <a:rPr lang="en-US" sz="1600" dirty="0"/>
                        <a:t>600 dpi</a:t>
                      </a:r>
                    </a:p>
                  </a:txBody>
                  <a:tcPr/>
                </a:tc>
                <a:tc>
                  <a:txBody>
                    <a:bodyPr/>
                    <a:lstStyle/>
                    <a:p>
                      <a:r>
                        <a:rPr lang="en-US" sz="1600" dirty="0"/>
                        <a:t>Autocropping</a:t>
                      </a:r>
                    </a:p>
                    <a:p>
                      <a:r>
                        <a:rPr lang="en-US" sz="1600" dirty="0"/>
                        <a:t>Imprinter Compatible</a:t>
                      </a:r>
                    </a:p>
                    <a:p>
                      <a:r>
                        <a:rPr lang="en-US" sz="1600" dirty="0"/>
                        <a:t>Ultrasonic Multi-feed Detection</a:t>
                      </a:r>
                    </a:p>
                  </a:txBody>
                  <a:tcPr/>
                </a:tc>
                <a:tc>
                  <a:txBody>
                    <a:bodyPr/>
                    <a:lstStyle/>
                    <a:p>
                      <a:r>
                        <a:rPr lang="en-US" sz="1600" dirty="0"/>
                        <a:t>3 Mon</a:t>
                      </a:r>
                    </a:p>
                  </a:txBody>
                  <a:tcPr/>
                </a:tc>
                <a:tc>
                  <a:txBody>
                    <a:bodyPr/>
                    <a:lstStyle/>
                    <a:p>
                      <a:r>
                        <a:rPr lang="en-US" sz="1600" dirty="0"/>
                        <a:t>$6400</a:t>
                      </a:r>
                    </a:p>
                  </a:txBody>
                  <a:tcPr/>
                </a:tc>
                <a:extLst>
                  <a:ext uri="{0D108BD9-81ED-4DB2-BD59-A6C34878D82A}">
                    <a16:rowId xmlns:a16="http://schemas.microsoft.com/office/drawing/2014/main" val="973389287"/>
                  </a:ext>
                </a:extLst>
              </a:tr>
              <a:tr h="880595">
                <a:tc>
                  <a:txBody>
                    <a:bodyPr/>
                    <a:lstStyle/>
                    <a:p>
                      <a:r>
                        <a:rPr lang="en-US" sz="1600" dirty="0"/>
                        <a:t>Xerox</a:t>
                      </a:r>
                      <a:endParaRPr lang="en-US" sz="1600" b="1" i="1" dirty="0"/>
                    </a:p>
                  </a:txBody>
                  <a:tcPr/>
                </a:tc>
                <a:tc>
                  <a:txBody>
                    <a:bodyPr/>
                    <a:lstStyle/>
                    <a:p>
                      <a:r>
                        <a:rPr lang="en-US" sz="1600" dirty="0"/>
                        <a:t>W130 Scanner 130</a:t>
                      </a:r>
                    </a:p>
                  </a:txBody>
                  <a:tcPr/>
                </a:tc>
                <a:tc>
                  <a:txBody>
                    <a:bodyPr/>
                    <a:lstStyle/>
                    <a:p>
                      <a:r>
                        <a:rPr lang="en-US" sz="1600" dirty="0"/>
                        <a:t>ADF</a:t>
                      </a:r>
                    </a:p>
                  </a:txBody>
                  <a:tcPr/>
                </a:tc>
                <a:tc>
                  <a:txBody>
                    <a:bodyPr/>
                    <a:lstStyle/>
                    <a:p>
                      <a:r>
                        <a:rPr lang="en-US" sz="1600" dirty="0"/>
                        <a:t>12 x 17</a:t>
                      </a:r>
                    </a:p>
                    <a:p>
                      <a:r>
                        <a:rPr lang="en-US" sz="1600" dirty="0"/>
                        <a:t>(A3 +)</a:t>
                      </a:r>
                    </a:p>
                    <a:p>
                      <a:r>
                        <a:rPr lang="en-US" sz="1600" dirty="0"/>
                        <a:t>12 x 236</a:t>
                      </a:r>
                    </a:p>
                  </a:txBody>
                  <a:tcPr/>
                </a:tc>
                <a:tc>
                  <a:txBody>
                    <a:bodyPr/>
                    <a:lstStyle/>
                    <a:p>
                      <a:r>
                        <a:rPr lang="en-US" sz="1600" dirty="0"/>
                        <a:t>300 pages</a:t>
                      </a:r>
                    </a:p>
                  </a:txBody>
                  <a:tcPr/>
                </a:tc>
                <a:tc>
                  <a:txBody>
                    <a:bodyPr/>
                    <a:lstStyle/>
                    <a:p>
                      <a:r>
                        <a:rPr lang="en-US" sz="1600" dirty="0"/>
                        <a:t>100,000 ppd</a:t>
                      </a:r>
                    </a:p>
                  </a:txBody>
                  <a:tcPr/>
                </a:tc>
                <a:tc>
                  <a:txBody>
                    <a:bodyPr/>
                    <a:lstStyle/>
                    <a:p>
                      <a:r>
                        <a:rPr lang="en-US" sz="1600" dirty="0"/>
                        <a:t>130 ppm 260 ipm</a:t>
                      </a:r>
                    </a:p>
                  </a:txBody>
                  <a:tcPr/>
                </a:tc>
                <a:tc>
                  <a:txBody>
                    <a:bodyPr/>
                    <a:lstStyle/>
                    <a:p>
                      <a:r>
                        <a:rPr lang="en-US" sz="1600" dirty="0"/>
                        <a:t>600 dpi</a:t>
                      </a:r>
                    </a:p>
                  </a:txBody>
                  <a:tcPr/>
                </a:tc>
                <a:tc>
                  <a:txBody>
                    <a:bodyPr/>
                    <a:lstStyle/>
                    <a:p>
                      <a:r>
                        <a:rPr lang="en-US" sz="1600" dirty="0"/>
                        <a:t>Imprinter Compatible</a:t>
                      </a:r>
                    </a:p>
                    <a:p>
                      <a:r>
                        <a:rPr lang="en-US" sz="1600" dirty="0"/>
                        <a:t>Ultrasonic Multi-feed Detection</a:t>
                      </a:r>
                    </a:p>
                    <a:p>
                      <a:r>
                        <a:rPr lang="en-US" sz="1600" dirty="0"/>
                        <a:t>Bundled w/ VRS</a:t>
                      </a:r>
                    </a:p>
                  </a:txBody>
                  <a:tcPr/>
                </a:tc>
                <a:tc>
                  <a:txBody>
                    <a:bodyPr/>
                    <a:lstStyle/>
                    <a:p>
                      <a:r>
                        <a:rPr lang="en-US" sz="1600" dirty="0"/>
                        <a:t>3 Mon</a:t>
                      </a:r>
                    </a:p>
                  </a:txBody>
                  <a:tcPr/>
                </a:tc>
                <a:tc>
                  <a:txBody>
                    <a:bodyPr/>
                    <a:lstStyle/>
                    <a:p>
                      <a:r>
                        <a:rPr lang="en-US" sz="1600" dirty="0"/>
                        <a:t>$6700</a:t>
                      </a:r>
                    </a:p>
                  </a:txBody>
                  <a:tcPr/>
                </a:tc>
                <a:extLst>
                  <a:ext uri="{0D108BD9-81ED-4DB2-BD59-A6C34878D82A}">
                    <a16:rowId xmlns:a16="http://schemas.microsoft.com/office/drawing/2014/main" val="2123075032"/>
                  </a:ext>
                </a:extLst>
              </a:tr>
              <a:tr h="1180994">
                <a:tc>
                  <a:txBody>
                    <a:bodyPr/>
                    <a:lstStyle/>
                    <a:p>
                      <a:r>
                        <a:rPr lang="en-US" sz="1600" dirty="0"/>
                        <a:t>Kodak</a:t>
                      </a:r>
                      <a:endParaRPr lang="en-US" sz="1600" b="1" i="1" dirty="0"/>
                    </a:p>
                  </a:txBody>
                  <a:tcPr/>
                </a:tc>
                <a:tc>
                  <a:txBody>
                    <a:bodyPr/>
                    <a:lstStyle/>
                    <a:p>
                      <a:r>
                        <a:rPr lang="en-US" sz="1600" dirty="0"/>
                        <a:t>i4250</a:t>
                      </a:r>
                    </a:p>
                  </a:txBody>
                  <a:tcPr/>
                </a:tc>
                <a:tc>
                  <a:txBody>
                    <a:bodyPr/>
                    <a:lstStyle/>
                    <a:p>
                      <a:r>
                        <a:rPr lang="en-US" sz="1600" dirty="0"/>
                        <a:t>ADF</a:t>
                      </a:r>
                    </a:p>
                  </a:txBody>
                  <a:tcPr/>
                </a:tc>
                <a:tc>
                  <a:txBody>
                    <a:bodyPr/>
                    <a:lstStyle/>
                    <a:p>
                      <a:r>
                        <a:rPr lang="en-US" sz="1600" dirty="0"/>
                        <a:t>11 x 17</a:t>
                      </a:r>
                    </a:p>
                    <a:p>
                      <a:r>
                        <a:rPr lang="en-US" sz="1600" dirty="0"/>
                        <a:t>(A3)</a:t>
                      </a:r>
                    </a:p>
                  </a:txBody>
                  <a:tcPr/>
                </a:tc>
                <a:tc>
                  <a:txBody>
                    <a:bodyPr/>
                    <a:lstStyle/>
                    <a:p>
                      <a:r>
                        <a:rPr lang="en-US" sz="1600" dirty="0"/>
                        <a:t>500 page</a:t>
                      </a:r>
                    </a:p>
                  </a:txBody>
                  <a:tcPr/>
                </a:tc>
                <a:tc>
                  <a:txBody>
                    <a:bodyPr/>
                    <a:lstStyle/>
                    <a:p>
                      <a:r>
                        <a:rPr lang="en-US" sz="1600" dirty="0"/>
                        <a:t>40,000 ppd</a:t>
                      </a:r>
                    </a:p>
                  </a:txBody>
                  <a:tcPr/>
                </a:tc>
                <a:tc>
                  <a:txBody>
                    <a:bodyPr/>
                    <a:lstStyle/>
                    <a:p>
                      <a:r>
                        <a:rPr lang="en-US" sz="1600" dirty="0"/>
                        <a:t>85 ppm 170 ipm</a:t>
                      </a:r>
                    </a:p>
                  </a:txBody>
                  <a:tcPr/>
                </a:tc>
                <a:tc>
                  <a:txBody>
                    <a:bodyPr/>
                    <a:lstStyle/>
                    <a:p>
                      <a:r>
                        <a:rPr lang="en-US" sz="1600" dirty="0"/>
                        <a:t>600 dpi</a:t>
                      </a:r>
                    </a:p>
                  </a:txBody>
                  <a:tcPr/>
                </a:tc>
                <a:tc>
                  <a:txBody>
                    <a:bodyPr/>
                    <a:lstStyle/>
                    <a:p>
                      <a:r>
                        <a:rPr lang="en-US" sz="1600" dirty="0"/>
                        <a:t>Autocropping</a:t>
                      </a:r>
                    </a:p>
                    <a:p>
                      <a:r>
                        <a:rPr lang="en-US" sz="1600" dirty="0"/>
                        <a:t>Imprinter Compatible</a:t>
                      </a:r>
                    </a:p>
                    <a:p>
                      <a:r>
                        <a:rPr lang="en-US" sz="1600" dirty="0"/>
                        <a:t>Ultrasonic Multi-feed Detection</a:t>
                      </a:r>
                    </a:p>
                  </a:txBody>
                  <a:tcPr/>
                </a:tc>
                <a:tc>
                  <a:txBody>
                    <a:bodyPr/>
                    <a:lstStyle/>
                    <a:p>
                      <a:r>
                        <a:rPr lang="en-US" sz="1600" dirty="0"/>
                        <a:t>3 Mon</a:t>
                      </a:r>
                    </a:p>
                  </a:txBody>
                  <a:tcPr/>
                </a:tc>
                <a:tc>
                  <a:txBody>
                    <a:bodyPr/>
                    <a:lstStyle/>
                    <a:p>
                      <a:r>
                        <a:rPr lang="en-US" sz="1600" dirty="0"/>
                        <a:t>$9620</a:t>
                      </a:r>
                    </a:p>
                  </a:txBody>
                  <a:tcPr/>
                </a:tc>
                <a:extLst>
                  <a:ext uri="{0D108BD9-81ED-4DB2-BD59-A6C34878D82A}">
                    <a16:rowId xmlns:a16="http://schemas.microsoft.com/office/drawing/2014/main" val="6529805"/>
                  </a:ext>
                </a:extLst>
              </a:tr>
            </a:tbl>
          </a:graphicData>
        </a:graphic>
      </p:graphicFrame>
    </p:spTree>
    <p:extLst>
      <p:ext uri="{BB962C8B-B14F-4D97-AF65-F5344CB8AC3E}">
        <p14:creationId xmlns:p14="http://schemas.microsoft.com/office/powerpoint/2010/main" val="428579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2E2234-2804-432D-9D52-CE672FE7A3CC}"/>
              </a:ext>
            </a:extLst>
          </p:cNvPr>
          <p:cNvSpPr>
            <a:spLocks noGrp="1"/>
          </p:cNvSpPr>
          <p:nvPr>
            <p:ph idx="1"/>
          </p:nvPr>
        </p:nvSpPr>
        <p:spPr>
          <a:xfrm>
            <a:off x="1161287" y="1086172"/>
            <a:ext cx="10058401" cy="5076503"/>
          </a:xfrm>
        </p:spPr>
        <p:txBody>
          <a:bodyPr>
            <a:noAutofit/>
          </a:bodyPr>
          <a:lstStyle/>
          <a:p>
            <a:pPr lvl="1"/>
            <a:r>
              <a:rPr lang="en-US" dirty="0"/>
              <a:t>All researched scanners supported common output formats: </a:t>
            </a:r>
          </a:p>
          <a:p>
            <a:pPr lvl="2"/>
            <a:r>
              <a:rPr lang="en-US" sz="1800" dirty="0"/>
              <a:t>PDF documents (includes searchable PDF)</a:t>
            </a:r>
          </a:p>
          <a:p>
            <a:pPr lvl="2"/>
            <a:r>
              <a:rPr lang="en-US" sz="1800" dirty="0"/>
              <a:t>Common image formats</a:t>
            </a:r>
          </a:p>
          <a:p>
            <a:pPr lvl="2"/>
            <a:r>
              <a:rPr lang="en-US" sz="1800" dirty="0"/>
              <a:t>MS Word</a:t>
            </a:r>
          </a:p>
          <a:p>
            <a:pPr marL="201168" lvl="1" indent="0">
              <a:buNone/>
            </a:pPr>
            <a:endParaRPr lang="en-US" dirty="0"/>
          </a:p>
          <a:p>
            <a:pPr lvl="1"/>
            <a:r>
              <a:rPr lang="en-US" dirty="0"/>
              <a:t>All researched scanners supported various network, DMS, and cloud output destinations:</a:t>
            </a:r>
          </a:p>
          <a:p>
            <a:pPr lvl="2"/>
            <a:r>
              <a:rPr lang="en-US" sz="1800" dirty="0"/>
              <a:t>Email</a:t>
            </a:r>
          </a:p>
          <a:p>
            <a:pPr lvl="2"/>
            <a:r>
              <a:rPr lang="en-US" sz="1800" dirty="0"/>
              <a:t>Network drive / folder</a:t>
            </a:r>
          </a:p>
          <a:p>
            <a:pPr lvl="2"/>
            <a:r>
              <a:rPr lang="en-US" sz="1800" dirty="0"/>
              <a:t>FTP location</a:t>
            </a:r>
          </a:p>
          <a:p>
            <a:pPr lvl="2"/>
            <a:r>
              <a:rPr lang="en-US" sz="1800" dirty="0"/>
              <a:t>MS SharePoint</a:t>
            </a:r>
          </a:p>
          <a:p>
            <a:pPr lvl="2"/>
            <a:r>
              <a:rPr lang="en-US" sz="1800" dirty="0"/>
              <a:t>Box</a:t>
            </a:r>
          </a:p>
          <a:p>
            <a:pPr lvl="2"/>
            <a:r>
              <a:rPr lang="en-US" sz="1800" dirty="0"/>
              <a:t>Google Drive</a:t>
            </a:r>
          </a:p>
          <a:p>
            <a:pPr lvl="2"/>
            <a:r>
              <a:rPr lang="en-US" sz="1800" dirty="0" err="1"/>
              <a:t>DropBox</a:t>
            </a:r>
            <a:r>
              <a:rPr lang="en-US" sz="1800" dirty="0"/>
              <a:t>, </a:t>
            </a:r>
            <a:r>
              <a:rPr lang="en-US" sz="1800" dirty="0" err="1"/>
              <a:t>SugarSync</a:t>
            </a:r>
            <a:r>
              <a:rPr lang="en-US" sz="1800" dirty="0"/>
              <a:t>, etc.</a:t>
            </a:r>
          </a:p>
          <a:p>
            <a:pPr marL="201168" lvl="1" indent="0">
              <a:buNone/>
            </a:pPr>
            <a:endParaRPr lang="en-US" dirty="0"/>
          </a:p>
          <a:p>
            <a:pPr lvl="1"/>
            <a:r>
              <a:rPr lang="en-US" dirty="0"/>
              <a:t>File format and destination support is generally provided by printer manufacturer’s software</a:t>
            </a:r>
          </a:p>
        </p:txBody>
      </p:sp>
      <p:sp>
        <p:nvSpPr>
          <p:cNvPr id="3" name="Slide Number Placeholder 2">
            <a:extLst>
              <a:ext uri="{FF2B5EF4-FFF2-40B4-BE49-F238E27FC236}">
                <a16:creationId xmlns:a16="http://schemas.microsoft.com/office/drawing/2014/main" id="{8F0A0AF3-6059-4F08-B90A-C581DCBDA450}"/>
              </a:ext>
            </a:extLst>
          </p:cNvPr>
          <p:cNvSpPr>
            <a:spLocks noGrp="1"/>
          </p:cNvSpPr>
          <p:nvPr>
            <p:ph type="sldNum" sz="quarter" idx="10"/>
          </p:nvPr>
        </p:nvSpPr>
        <p:spPr/>
        <p:txBody>
          <a:bodyPr/>
          <a:lstStyle/>
          <a:p>
            <a:fld id="{FA7810F5-6BD7-4DEC-8279-05EEC2D26A11}" type="slidenum">
              <a:rPr lang="en-US" smtClean="0"/>
              <a:t>5</a:t>
            </a:fld>
            <a:endParaRPr lang="en-US" dirty="0"/>
          </a:p>
        </p:txBody>
      </p:sp>
      <p:sp>
        <p:nvSpPr>
          <p:cNvPr id="4" name="Title 3">
            <a:extLst>
              <a:ext uri="{FF2B5EF4-FFF2-40B4-BE49-F238E27FC236}">
                <a16:creationId xmlns:a16="http://schemas.microsoft.com/office/drawing/2014/main" id="{ED8D7CB8-BFEC-40AD-84D7-A9E059DAC68D}"/>
              </a:ext>
            </a:extLst>
          </p:cNvPr>
          <p:cNvSpPr>
            <a:spLocks noGrp="1"/>
          </p:cNvSpPr>
          <p:nvPr>
            <p:ph type="title"/>
          </p:nvPr>
        </p:nvSpPr>
        <p:spPr>
          <a:xfrm>
            <a:off x="1110842" y="101472"/>
            <a:ext cx="10972800" cy="848047"/>
          </a:xfrm>
        </p:spPr>
        <p:txBody>
          <a:bodyPr>
            <a:normAutofit/>
          </a:bodyPr>
          <a:lstStyle/>
          <a:p>
            <a:r>
              <a:rPr lang="en-US" dirty="0"/>
              <a:t>Supported Formats and Destination Options</a:t>
            </a:r>
          </a:p>
        </p:txBody>
      </p:sp>
    </p:spTree>
    <p:extLst>
      <p:ext uri="{BB962C8B-B14F-4D97-AF65-F5344CB8AC3E}">
        <p14:creationId xmlns:p14="http://schemas.microsoft.com/office/powerpoint/2010/main" val="876698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C48FC37-C647-4C95-92B3-511CE4313860}"/>
              </a:ext>
            </a:extLst>
          </p:cNvPr>
          <p:cNvSpPr>
            <a:spLocks noGrp="1"/>
          </p:cNvSpPr>
          <p:nvPr>
            <p:ph type="sldNum" sz="quarter" idx="10"/>
          </p:nvPr>
        </p:nvSpPr>
        <p:spPr/>
        <p:txBody>
          <a:bodyPr/>
          <a:lstStyle/>
          <a:p>
            <a:fld id="{FA7810F5-6BD7-4DEC-8279-05EEC2D26A11}" type="slidenum">
              <a:rPr lang="en-US" smtClean="0"/>
              <a:t>6</a:t>
            </a:fld>
            <a:endParaRPr lang="en-US" dirty="0"/>
          </a:p>
        </p:txBody>
      </p:sp>
      <p:sp>
        <p:nvSpPr>
          <p:cNvPr id="4" name="Title 3">
            <a:extLst>
              <a:ext uri="{FF2B5EF4-FFF2-40B4-BE49-F238E27FC236}">
                <a16:creationId xmlns:a16="http://schemas.microsoft.com/office/drawing/2014/main" id="{C34FF247-060D-4B35-8B65-5B9838092BEF}"/>
              </a:ext>
            </a:extLst>
          </p:cNvPr>
          <p:cNvSpPr>
            <a:spLocks noGrp="1"/>
          </p:cNvSpPr>
          <p:nvPr>
            <p:ph type="title"/>
          </p:nvPr>
        </p:nvSpPr>
        <p:spPr>
          <a:xfrm>
            <a:off x="1097279" y="100153"/>
            <a:ext cx="10972800" cy="986019"/>
          </a:xfrm>
        </p:spPr>
        <p:txBody>
          <a:bodyPr>
            <a:normAutofit/>
          </a:bodyPr>
          <a:lstStyle/>
          <a:p>
            <a:r>
              <a:rPr lang="en-US" sz="3600" dirty="0"/>
              <a:t>Mail Ops Automation</a:t>
            </a:r>
            <a:endParaRPr lang="en-US" sz="3600" strike="sngStrike" dirty="0">
              <a:solidFill>
                <a:srgbClr val="FF0000"/>
              </a:solidFill>
            </a:endParaRPr>
          </a:p>
        </p:txBody>
      </p:sp>
      <p:sp>
        <p:nvSpPr>
          <p:cNvPr id="7" name="Content Placeholder 1">
            <a:extLst>
              <a:ext uri="{FF2B5EF4-FFF2-40B4-BE49-F238E27FC236}">
                <a16:creationId xmlns:a16="http://schemas.microsoft.com/office/drawing/2014/main" id="{DA10CAA0-6CA6-4495-9512-E8A46039B23C}"/>
              </a:ext>
            </a:extLst>
          </p:cNvPr>
          <p:cNvSpPr>
            <a:spLocks noGrp="1"/>
          </p:cNvSpPr>
          <p:nvPr>
            <p:ph idx="1"/>
          </p:nvPr>
        </p:nvSpPr>
        <p:spPr>
          <a:xfrm>
            <a:off x="1097279" y="1444241"/>
            <a:ext cx="10058401" cy="4589093"/>
          </a:xfrm>
        </p:spPr>
        <p:txBody>
          <a:bodyPr>
            <a:normAutofit/>
          </a:bodyPr>
          <a:lstStyle/>
          <a:p>
            <a:pPr defTabSz="457200">
              <a:buClrTx/>
              <a:buSzPct val="110000"/>
              <a:buFont typeface="Arial" panose="020B0604020202020204" pitchFamily="34" charset="0"/>
              <a:buChar char="•"/>
            </a:pPr>
            <a:r>
              <a:rPr lang="en-US" dirty="0">
                <a:solidFill>
                  <a:schemeClr val="tx1"/>
                </a:solidFill>
              </a:rPr>
              <a:t>  Many companies advertise Mailroom Operation and Automation services</a:t>
            </a:r>
          </a:p>
          <a:p>
            <a:pPr defTabSz="457200">
              <a:buClrTx/>
              <a:buSzPct val="110000"/>
              <a:buFont typeface="Arial" panose="020B0604020202020204" pitchFamily="34" charset="0"/>
              <a:buChar char="•"/>
            </a:pPr>
            <a:r>
              <a:rPr lang="en-US" dirty="0">
                <a:solidFill>
                  <a:schemeClr val="tx1"/>
                </a:solidFill>
              </a:rPr>
              <a:t>  Some vendors emphasized features which are too broad in scope (e.g. shipping and receiving, RMAs, accounts receivable, personnel/staff provided, </a:t>
            </a:r>
            <a:r>
              <a:rPr lang="en-US" dirty="0" err="1">
                <a:solidFill>
                  <a:schemeClr val="tx1"/>
                </a:solidFill>
              </a:rPr>
              <a:t>etc</a:t>
            </a:r>
            <a:r>
              <a:rPr lang="en-US" dirty="0">
                <a:solidFill>
                  <a:schemeClr val="tx1"/>
                </a:solidFill>
              </a:rPr>
              <a:t>)</a:t>
            </a:r>
          </a:p>
          <a:p>
            <a:pPr defTabSz="457200">
              <a:buClrTx/>
              <a:buSzPct val="110000"/>
              <a:buFont typeface="Arial" panose="020B0604020202020204" pitchFamily="34" charset="0"/>
              <a:buChar char="•"/>
            </a:pPr>
            <a:r>
              <a:rPr lang="en-US" dirty="0">
                <a:solidFill>
                  <a:schemeClr val="tx1"/>
                </a:solidFill>
              </a:rPr>
              <a:t>  Other vendors were lacking intelligent/automatic routing options</a:t>
            </a:r>
          </a:p>
          <a:p>
            <a:pPr defTabSz="457200">
              <a:buClrTx/>
              <a:buSzPct val="110000"/>
              <a:buFont typeface="Arial" panose="020B0604020202020204" pitchFamily="34" charset="0"/>
              <a:buChar char="•"/>
            </a:pPr>
            <a:r>
              <a:rPr lang="en-US" dirty="0"/>
              <a:t>  Examples of companies that may warrant further research and request for pricing:</a:t>
            </a:r>
          </a:p>
          <a:p>
            <a:pPr marL="800100" lvl="1" indent="-342900" defTabSz="457200">
              <a:lnSpc>
                <a:spcPct val="70000"/>
              </a:lnSpc>
              <a:buClrTx/>
            </a:pPr>
            <a:r>
              <a:rPr lang="en-US" sz="2000" dirty="0"/>
              <a:t> Canon (Canon Business Process Services)</a:t>
            </a:r>
          </a:p>
          <a:p>
            <a:pPr marL="800100" lvl="1" indent="-342900" defTabSz="457200">
              <a:lnSpc>
                <a:spcPct val="70000"/>
              </a:lnSpc>
              <a:buClrTx/>
            </a:pPr>
            <a:r>
              <a:rPr lang="en-US" sz="2000" dirty="0"/>
              <a:t> Business Systems Consultants (BSC)</a:t>
            </a:r>
          </a:p>
          <a:p>
            <a:pPr marL="800100" lvl="1" indent="-342900" defTabSz="457200">
              <a:lnSpc>
                <a:spcPct val="70000"/>
              </a:lnSpc>
              <a:buClrTx/>
            </a:pPr>
            <a:r>
              <a:rPr lang="en-US" sz="2000" dirty="0"/>
              <a:t> </a:t>
            </a:r>
            <a:r>
              <a:rPr lang="en-US" sz="2000" dirty="0" err="1"/>
              <a:t>iGuana</a:t>
            </a:r>
            <a:endParaRPr lang="en-US" sz="2000" dirty="0"/>
          </a:p>
          <a:p>
            <a:pPr marL="800100" lvl="1" indent="-342900" defTabSz="457200">
              <a:lnSpc>
                <a:spcPct val="70000"/>
              </a:lnSpc>
              <a:buClrTx/>
            </a:pPr>
            <a:r>
              <a:rPr lang="en-US" sz="2000" dirty="0"/>
              <a:t> ABBYY</a:t>
            </a:r>
          </a:p>
          <a:p>
            <a:pPr lvl="1"/>
            <a:endParaRPr lang="en-US" dirty="0"/>
          </a:p>
        </p:txBody>
      </p:sp>
    </p:spTree>
    <p:extLst>
      <p:ext uri="{BB962C8B-B14F-4D97-AF65-F5344CB8AC3E}">
        <p14:creationId xmlns:p14="http://schemas.microsoft.com/office/powerpoint/2010/main" val="520848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C48FC37-C647-4C95-92B3-511CE4313860}"/>
              </a:ext>
            </a:extLst>
          </p:cNvPr>
          <p:cNvSpPr>
            <a:spLocks noGrp="1"/>
          </p:cNvSpPr>
          <p:nvPr>
            <p:ph type="sldNum" sz="quarter" idx="10"/>
          </p:nvPr>
        </p:nvSpPr>
        <p:spPr/>
        <p:txBody>
          <a:bodyPr/>
          <a:lstStyle/>
          <a:p>
            <a:fld id="{FA7810F5-6BD7-4DEC-8279-05EEC2D26A11}" type="slidenum">
              <a:rPr lang="en-US" smtClean="0"/>
              <a:t>7</a:t>
            </a:fld>
            <a:endParaRPr lang="en-US" dirty="0"/>
          </a:p>
        </p:txBody>
      </p:sp>
      <p:sp>
        <p:nvSpPr>
          <p:cNvPr id="4" name="Title 3">
            <a:extLst>
              <a:ext uri="{FF2B5EF4-FFF2-40B4-BE49-F238E27FC236}">
                <a16:creationId xmlns:a16="http://schemas.microsoft.com/office/drawing/2014/main" id="{C34FF247-060D-4B35-8B65-5B9838092BEF}"/>
              </a:ext>
            </a:extLst>
          </p:cNvPr>
          <p:cNvSpPr>
            <a:spLocks noGrp="1"/>
          </p:cNvSpPr>
          <p:nvPr>
            <p:ph type="title"/>
          </p:nvPr>
        </p:nvSpPr>
        <p:spPr>
          <a:xfrm>
            <a:off x="1110842" y="0"/>
            <a:ext cx="10972800" cy="986019"/>
          </a:xfrm>
        </p:spPr>
        <p:txBody>
          <a:bodyPr>
            <a:normAutofit/>
          </a:bodyPr>
          <a:lstStyle/>
          <a:p>
            <a:r>
              <a:rPr lang="en-US" sz="3600" dirty="0"/>
              <a:t>Next Steps</a:t>
            </a:r>
          </a:p>
        </p:txBody>
      </p:sp>
      <p:sp>
        <p:nvSpPr>
          <p:cNvPr id="7" name="Content Placeholder 1">
            <a:extLst>
              <a:ext uri="{FF2B5EF4-FFF2-40B4-BE49-F238E27FC236}">
                <a16:creationId xmlns:a16="http://schemas.microsoft.com/office/drawing/2014/main" id="{DA10CAA0-6CA6-4495-9512-E8A46039B23C}"/>
              </a:ext>
            </a:extLst>
          </p:cNvPr>
          <p:cNvSpPr>
            <a:spLocks noGrp="1"/>
          </p:cNvSpPr>
          <p:nvPr>
            <p:ph idx="1"/>
          </p:nvPr>
        </p:nvSpPr>
        <p:spPr>
          <a:xfrm>
            <a:off x="1161287" y="1233929"/>
            <a:ext cx="10058401" cy="4535935"/>
          </a:xfrm>
        </p:spPr>
        <p:txBody>
          <a:bodyPr>
            <a:normAutofit/>
          </a:bodyPr>
          <a:lstStyle/>
          <a:p>
            <a:pPr defTabSz="457200">
              <a:buClrTx/>
              <a:buSzPct val="110000"/>
              <a:buFont typeface="Arial" panose="020B0604020202020204" pitchFamily="34" charset="0"/>
              <a:buChar char="•"/>
            </a:pPr>
            <a:r>
              <a:rPr lang="en-US" dirty="0">
                <a:solidFill>
                  <a:schemeClr val="tx1"/>
                </a:solidFill>
              </a:rPr>
              <a:t> Market research on mailroom automation providers, including </a:t>
            </a:r>
            <a:r>
              <a:rPr lang="en-US" dirty="0" err="1">
                <a:solidFill>
                  <a:schemeClr val="tx1"/>
                </a:solidFill>
              </a:rPr>
              <a:t>SSi</a:t>
            </a:r>
            <a:endParaRPr lang="en-US" dirty="0">
              <a:solidFill>
                <a:schemeClr val="tx1"/>
              </a:solidFill>
            </a:endParaRPr>
          </a:p>
          <a:p>
            <a:pPr defTabSz="457200">
              <a:buClrTx/>
              <a:buSzPct val="110000"/>
              <a:buFont typeface="Arial" panose="020B0604020202020204" pitchFamily="34" charset="0"/>
              <a:buChar char="•"/>
            </a:pPr>
            <a:r>
              <a:rPr lang="en-US" dirty="0">
                <a:solidFill>
                  <a:schemeClr val="tx1"/>
                </a:solidFill>
              </a:rPr>
              <a:t>  Prepare business case</a:t>
            </a:r>
            <a:endParaRPr lang="en-US" dirty="0"/>
          </a:p>
        </p:txBody>
      </p:sp>
    </p:spTree>
    <p:extLst>
      <p:ext uri="{BB962C8B-B14F-4D97-AF65-F5344CB8AC3E}">
        <p14:creationId xmlns:p14="http://schemas.microsoft.com/office/powerpoint/2010/main" val="2485263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24953" y="1151479"/>
            <a:ext cx="11380424" cy="3566160"/>
          </a:xfrm>
        </p:spPr>
        <p:txBody>
          <a:bodyPr anchor="ctr"/>
          <a:lstStyle/>
          <a:p>
            <a:pPr algn="ctr"/>
            <a:r>
              <a:rPr lang="en-US" sz="4400" dirty="0">
                <a:solidFill>
                  <a:schemeClr val="tx1"/>
                </a:solidFill>
              </a:rPr>
              <a:t>Appendix</a:t>
            </a:r>
          </a:p>
        </p:txBody>
      </p:sp>
    </p:spTree>
    <p:extLst>
      <p:ext uri="{BB962C8B-B14F-4D97-AF65-F5344CB8AC3E}">
        <p14:creationId xmlns:p14="http://schemas.microsoft.com/office/powerpoint/2010/main" val="3374746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AAA7CBA-141D-422C-BC7D-E2B3F5828588}"/>
              </a:ext>
            </a:extLst>
          </p:cNvPr>
          <p:cNvSpPr>
            <a:spLocks noGrp="1"/>
          </p:cNvSpPr>
          <p:nvPr>
            <p:ph type="sldNum" sz="quarter" idx="10"/>
          </p:nvPr>
        </p:nvSpPr>
        <p:spPr/>
        <p:txBody>
          <a:bodyPr/>
          <a:lstStyle/>
          <a:p>
            <a:fld id="{FA7810F5-6BD7-4DEC-8279-05EEC2D26A11}" type="slidenum">
              <a:rPr lang="en-US" smtClean="0"/>
              <a:t>9</a:t>
            </a:fld>
            <a:endParaRPr lang="en-US" dirty="0"/>
          </a:p>
        </p:txBody>
      </p:sp>
      <p:sp>
        <p:nvSpPr>
          <p:cNvPr id="10" name="Title 3">
            <a:extLst>
              <a:ext uri="{FF2B5EF4-FFF2-40B4-BE49-F238E27FC236}">
                <a16:creationId xmlns:a16="http://schemas.microsoft.com/office/drawing/2014/main" id="{75001085-2A02-443B-BEEC-17D5EF53C4BE}"/>
              </a:ext>
            </a:extLst>
          </p:cNvPr>
          <p:cNvSpPr>
            <a:spLocks noGrp="1"/>
          </p:cNvSpPr>
          <p:nvPr>
            <p:ph type="title"/>
          </p:nvPr>
        </p:nvSpPr>
        <p:spPr>
          <a:xfrm>
            <a:off x="1110842" y="372814"/>
            <a:ext cx="10972800" cy="625107"/>
          </a:xfrm>
        </p:spPr>
        <p:txBody>
          <a:bodyPr>
            <a:noAutofit/>
          </a:bodyPr>
          <a:lstStyle/>
          <a:p>
            <a:r>
              <a:rPr lang="en-US" dirty="0"/>
              <a:t>Background</a:t>
            </a:r>
          </a:p>
        </p:txBody>
      </p:sp>
      <p:sp>
        <p:nvSpPr>
          <p:cNvPr id="7" name="Rectangle 6"/>
          <p:cNvSpPr/>
          <p:nvPr/>
        </p:nvSpPr>
        <p:spPr>
          <a:xfrm>
            <a:off x="632617" y="1051681"/>
            <a:ext cx="11451025" cy="5293757"/>
          </a:xfrm>
          <a:prstGeom prst="rect">
            <a:avLst/>
          </a:prstGeom>
        </p:spPr>
        <p:txBody>
          <a:bodyPr wrap="square">
            <a:spAutoFit/>
          </a:bodyPr>
          <a:lstStyle/>
          <a:p>
            <a:pPr marL="342900" indent="-342900">
              <a:buFont typeface="Wingdings" panose="05000000000000000000" pitchFamily="2" charset="2"/>
              <a:buChar char="Ø"/>
            </a:pPr>
            <a:r>
              <a:rPr lang="en-US" sz="2000" dirty="0"/>
              <a:t> Exec Sec is requesting guidance to identify a solution to scan/digitize all mail/correspondence received at ACF Central Office.</a:t>
            </a:r>
          </a:p>
          <a:p>
            <a:pPr marL="342900" lvl="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Currently, mails are physically distributed by Program Support Center (PSC) to Exec Sec and all program offices throughout ACF, requiring staff to physically scan the mail, send to their computers, then pull into the SWIFT system for processing; or to physically deliver the mail to the appropriate office (walking it from floor to floor, as needed).  </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The pandemic demonstrated a need to explore an electronic solution, not only to address the needs created during the telework scenario, but also to streamline the process moving forward. </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The current process has caused:</a:t>
            </a:r>
          </a:p>
          <a:p>
            <a:pPr marL="925830" lvl="2" indent="-285750">
              <a:buFont typeface="Wingdings" panose="05000000000000000000" pitchFamily="2" charset="2"/>
              <a:buChar char="v"/>
            </a:pPr>
            <a:r>
              <a:rPr lang="en-US" sz="2000" dirty="0"/>
              <a:t>Mail displacements</a:t>
            </a:r>
          </a:p>
          <a:p>
            <a:pPr marL="925830" lvl="2" indent="-285750">
              <a:buFont typeface="Wingdings" panose="05000000000000000000" pitchFamily="2" charset="2"/>
              <a:buChar char="v"/>
            </a:pPr>
            <a:r>
              <a:rPr lang="en-US" sz="2000" dirty="0"/>
              <a:t>Lost mails</a:t>
            </a:r>
          </a:p>
          <a:p>
            <a:pPr marL="925830" lvl="2" indent="-285750">
              <a:buFont typeface="Wingdings" panose="05000000000000000000" pitchFamily="2" charset="2"/>
              <a:buChar char="v"/>
            </a:pPr>
            <a:r>
              <a:rPr lang="en-US" sz="2000" dirty="0"/>
              <a:t>Delays in mail delivery</a:t>
            </a:r>
          </a:p>
          <a:p>
            <a:pPr marL="925830" lvl="2" indent="-285750">
              <a:buFont typeface="Wingdings" panose="05000000000000000000" pitchFamily="2" charset="2"/>
              <a:buChar char="v"/>
            </a:pPr>
            <a:r>
              <a:rPr lang="en-US" sz="2000" dirty="0"/>
              <a:t>Delays in ACF staff responses to direct inquiries</a:t>
            </a:r>
          </a:p>
          <a:p>
            <a:pPr marL="342900" indent="-342900">
              <a:buFont typeface="Wingdings" panose="05000000000000000000" pitchFamily="2" charset="2"/>
              <a:buChar char="Ø"/>
            </a:pPr>
            <a:endParaRPr lang="en-US" dirty="0"/>
          </a:p>
        </p:txBody>
      </p:sp>
    </p:spTree>
    <p:extLst>
      <p:ext uri="{BB962C8B-B14F-4D97-AF65-F5344CB8AC3E}">
        <p14:creationId xmlns:p14="http://schemas.microsoft.com/office/powerpoint/2010/main" val="1666997758"/>
      </p:ext>
    </p:extLst>
  </p:cSld>
  <p:clrMapOvr>
    <a:masterClrMapping/>
  </p:clrMapOvr>
</p:sld>
</file>

<file path=ppt/theme/theme1.xml><?xml version="1.0" encoding="utf-8"?>
<a:theme xmlns:a="http://schemas.openxmlformats.org/drawingml/2006/main" name="Retrospect">
  <a:themeElements>
    <a:clrScheme name="Custom 1">
      <a:dk1>
        <a:srgbClr val="21272D"/>
      </a:dk1>
      <a:lt1>
        <a:srgbClr val="FFFFFF"/>
      </a:lt1>
      <a:dk2>
        <a:srgbClr val="264A64"/>
      </a:dk2>
      <a:lt2>
        <a:srgbClr val="FFFFFF"/>
      </a:lt2>
      <a:accent1>
        <a:srgbClr val="BFB0A3"/>
      </a:accent1>
      <a:accent2>
        <a:srgbClr val="336A90"/>
      </a:accent2>
      <a:accent3>
        <a:srgbClr val="A12854"/>
      </a:accent3>
      <a:accent4>
        <a:srgbClr val="475260"/>
      </a:accent4>
      <a:accent5>
        <a:srgbClr val="63BAB0"/>
      </a:accent5>
      <a:accent6>
        <a:srgbClr val="E29F4D"/>
      </a:accent6>
      <a:hlink>
        <a:srgbClr val="336A90"/>
      </a:hlink>
      <a:folHlink>
        <a:srgbClr val="47526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EST" id="{EF7F1599-2F0D-4D3C-B5E6-FDE22C0DB98E}" vid="{E1AD9708-17E1-4BC7-8730-09F23040E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4ff7fab8-25ab-457e-ab3e-f043d0c3fdef">
      <UserInfo>
        <DisplayName>Lores, David</DisplayName>
        <AccountId>528</AccountId>
        <AccountType/>
      </UserInfo>
      <UserInfo>
        <DisplayName>Kendrick, Carla D</DisplayName>
        <AccountId>484</AccountId>
        <AccountType/>
      </UserInfo>
      <UserInfo>
        <DisplayName>Feliciano, Lariel</DisplayName>
        <AccountId>283</AccountId>
        <AccountType/>
      </UserInfo>
      <UserInfo>
        <DisplayName>Melo, Walt</DisplayName>
        <AccountId>585</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52B0644B5A1814C830262EED0290B08" ma:contentTypeVersion="4" ma:contentTypeDescription="Create a new document." ma:contentTypeScope="" ma:versionID="e69f23ffad209a75fc516dcffb083c88">
  <xsd:schema xmlns:xsd="http://www.w3.org/2001/XMLSchema" xmlns:xs="http://www.w3.org/2001/XMLSchema" xmlns:p="http://schemas.microsoft.com/office/2006/metadata/properties" xmlns:ns2="5ec2b599-c3b8-4a41-b9ba-34c4fa96d4d3" xmlns:ns3="4ff7fab8-25ab-457e-ab3e-f043d0c3fdef" targetNamespace="http://schemas.microsoft.com/office/2006/metadata/properties" ma:root="true" ma:fieldsID="f8da9e80b95a808f221e218544f784cc" ns2:_="" ns3:_="">
    <xsd:import namespace="5ec2b599-c3b8-4a41-b9ba-34c4fa96d4d3"/>
    <xsd:import namespace="4ff7fab8-25ab-457e-ab3e-f043d0c3fde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c2b599-c3b8-4a41-b9ba-34c4fa96d4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ff7fab8-25ab-457e-ab3e-f043d0c3fde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8B8CEF-9D76-428B-A53B-7DA4CB09D8A8}">
  <ds:schemaRefs>
    <ds:schemaRef ds:uri="http://purl.org/dc/elements/1.1/"/>
    <ds:schemaRef ds:uri="http://schemas.microsoft.com/office/2006/metadata/properties"/>
    <ds:schemaRef ds:uri="4ff7fab8-25ab-457e-ab3e-f043d0c3fdef"/>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5ec2b599-c3b8-4a41-b9ba-34c4fa96d4d3"/>
    <ds:schemaRef ds:uri="http://www.w3.org/XML/1998/namespace"/>
    <ds:schemaRef ds:uri="http://purl.org/dc/dcmitype/"/>
  </ds:schemaRefs>
</ds:datastoreItem>
</file>

<file path=customXml/itemProps2.xml><?xml version="1.0" encoding="utf-8"?>
<ds:datastoreItem xmlns:ds="http://schemas.openxmlformats.org/officeDocument/2006/customXml" ds:itemID="{9EA62E6B-6D4E-4854-B685-399081E46523}">
  <ds:schemaRefs>
    <ds:schemaRef ds:uri="http://schemas.microsoft.com/sharepoint/v3/contenttype/forms"/>
  </ds:schemaRefs>
</ds:datastoreItem>
</file>

<file path=customXml/itemProps3.xml><?xml version="1.0" encoding="utf-8"?>
<ds:datastoreItem xmlns:ds="http://schemas.openxmlformats.org/officeDocument/2006/customXml" ds:itemID="{6C53E20E-21E1-48C8-89E5-F758A8291B01}">
  <ds:schemaRefs>
    <ds:schemaRef ds:uri="4ff7fab8-25ab-457e-ab3e-f043d0c3fdef"/>
    <ds:schemaRef ds:uri="5ec2b599-c3b8-4a41-b9ba-34c4fa96d4d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12990</TotalTime>
  <Words>582</Words>
  <Application>Microsoft Office PowerPoint</Application>
  <PresentationFormat>Widescreen</PresentationFormat>
  <Paragraphs>138</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Retrospect</vt:lpstr>
      <vt:lpstr>Exec Sec Digital Mail Solution </vt:lpstr>
      <vt:lpstr>Agenda</vt:lpstr>
      <vt:lpstr>Updated Requirements</vt:lpstr>
      <vt:lpstr>Market Research</vt:lpstr>
      <vt:lpstr>Supported Formats and Destination Options</vt:lpstr>
      <vt:lpstr>Mail Ops Automation</vt:lpstr>
      <vt:lpstr>Next Steps</vt:lpstr>
      <vt:lpstr>Appendix</vt:lpstr>
      <vt:lpstr>Background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Hennington, Billee (ACF)</dc:creator>
  <cp:lastModifiedBy>Mcdonald, Robert (ACF) (CTR)</cp:lastModifiedBy>
  <cp:revision>386</cp:revision>
  <cp:lastPrinted>2019-12-18T15:50:34Z</cp:lastPrinted>
  <dcterms:created xsi:type="dcterms:W3CDTF">2018-08-28T15:20:47Z</dcterms:created>
  <dcterms:modified xsi:type="dcterms:W3CDTF">2021-06-23T14:45:58Z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8ee09c4a-09fb-4e4c-a84a-76094eeda9cf</vt:lpwstr>
  </property>
  <property fmtid="{D5CDD505-2E9C-101B-9397-08002B2CF9AE}" pid="3" name="ContentTypeId">
    <vt:lpwstr>0x010100552B0644B5A1814C830262EED0290B08</vt:lpwstr>
  </property>
  <property fmtid="{D5CDD505-2E9C-101B-9397-08002B2CF9AE}" pid="4" name="SharedWithUsers">
    <vt:lpwstr>528;#Lores, David;#484;#Kendrick, Carla D;#283;#Feliciano, Lariel;#585;#Melo, Walt</vt:lpwstr>
  </property>
  <property fmtid="{D5CDD505-2E9C-101B-9397-08002B2CF9AE}" pid="5" name="MITRE Sensitivity">
    <vt:lpwstr>Sponsor Deliverable</vt:lpwstr>
  </property>
  <property fmtid="{D5CDD505-2E9C-101B-9397-08002B2CF9AE}" pid="6" name="MPR">
    <vt:bool>true</vt:bool>
  </property>
  <property fmtid="{D5CDD505-2E9C-101B-9397-08002B2CF9AE}" pid="7" name="Approved">
    <vt:bool>false</vt:bool>
  </property>
</Properties>
</file>