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1"/>
  </p:notesMasterIdLst>
  <p:handoutMasterIdLst>
    <p:handoutMasterId r:id="rId12"/>
  </p:handoutMasterIdLst>
  <p:sldIdLst>
    <p:sldId id="812" r:id="rId5"/>
    <p:sldId id="841" r:id="rId6"/>
    <p:sldId id="843" r:id="rId7"/>
    <p:sldId id="845" r:id="rId8"/>
    <p:sldId id="842" r:id="rId9"/>
    <p:sldId id="844" r:id="rId1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wn, Cindy (ACF) (CTR)" initials="BC((" lastIdx="1" clrIdx="0">
    <p:extLst>
      <p:ext uri="{19B8F6BF-5375-455C-9EA6-DF929625EA0E}">
        <p15:presenceInfo xmlns:p15="http://schemas.microsoft.com/office/powerpoint/2012/main" userId="S-1-5-21-1747495209-1248221918-2216747781-195999" providerId="AD"/>
      </p:ext>
    </p:extLst>
  </p:cmAuthor>
  <p:cmAuthor id="2" name="Bartlett, Trisha" initials="BT" lastIdx="1" clrIdx="1">
    <p:extLst>
      <p:ext uri="{19B8F6BF-5375-455C-9EA6-DF929625EA0E}">
        <p15:presenceInfo xmlns:p15="http://schemas.microsoft.com/office/powerpoint/2012/main" userId="S::TBARTLETT@MITRE.ORG::ef960d39-d4d3-470c-98ec-48083a1503f6" providerId="AD"/>
      </p:ext>
    </p:extLst>
  </p:cmAuthor>
  <p:cmAuthor id="3" name="Sierra, Alba (ACF)" initials="SA(" lastIdx="6" clrIdx="2">
    <p:extLst>
      <p:ext uri="{19B8F6BF-5375-455C-9EA6-DF929625EA0E}">
        <p15:presenceInfo xmlns:p15="http://schemas.microsoft.com/office/powerpoint/2012/main" userId="S-1-5-21-1747495209-1248221918-2216747781-62136" providerId="AD"/>
      </p:ext>
    </p:extLst>
  </p:cmAuthor>
  <p:cmAuthor id="4" name="Saunders, Kristan (ACF) (CTR)" initials="SK((" lastIdx="6" clrIdx="3">
    <p:extLst>
      <p:ext uri="{19B8F6BF-5375-455C-9EA6-DF929625EA0E}">
        <p15:presenceInfo xmlns:p15="http://schemas.microsoft.com/office/powerpoint/2012/main" userId="S-1-5-21-1747495209-1248221918-2216747781-201624" providerId="AD"/>
      </p:ext>
    </p:extLst>
  </p:cmAuthor>
  <p:cmAuthor id="5" name="Hamilton, Sandra (ACF)" initials="HS(" lastIdx="6" clrIdx="4">
    <p:extLst>
      <p:ext uri="{19B8F6BF-5375-455C-9EA6-DF929625EA0E}">
        <p15:presenceInfo xmlns:p15="http://schemas.microsoft.com/office/powerpoint/2012/main" userId="S-1-5-21-1747495209-1248221918-2216747781-218987" providerId="AD"/>
      </p:ext>
    </p:extLst>
  </p:cmAuthor>
  <p:cmAuthor id="6" name="Lisa Fristrom" initials="LF" lastIdx="1" clrIdx="5">
    <p:extLst>
      <p:ext uri="{19B8F6BF-5375-455C-9EA6-DF929625EA0E}">
        <p15:presenceInfo xmlns:p15="http://schemas.microsoft.com/office/powerpoint/2012/main" userId="aab9d118154b6a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5" autoAdjust="0"/>
    <p:restoredTop sz="89919" autoAdjust="0"/>
  </p:normalViewPr>
  <p:slideViewPr>
    <p:cSldViewPr snapToGrid="0" showGuides="1">
      <p:cViewPr varScale="1">
        <p:scale>
          <a:sx n="82" d="100"/>
          <a:sy n="82" d="100"/>
        </p:scale>
        <p:origin x="44" y="548"/>
      </p:cViewPr>
      <p:guideLst>
        <p:guide orient="horz" pos="2160"/>
        <p:guide pos="3840"/>
      </p:guideLst>
    </p:cSldViewPr>
  </p:slideViewPr>
  <p:notesTextViewPr>
    <p:cViewPr>
      <p:scale>
        <a:sx n="1" d="1"/>
        <a:sy n="1" d="1"/>
      </p:scale>
      <p:origin x="0" y="0"/>
    </p:cViewPr>
  </p:notesTextViewPr>
  <p:notesViewPr>
    <p:cSldViewPr snapToGrid="0">
      <p:cViewPr varScale="1">
        <p:scale>
          <a:sx n="80" d="100"/>
          <a:sy n="80" d="100"/>
        </p:scale>
        <p:origin x="25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2CD5BE6-9445-4E08-B82B-3EBF9316A186}" type="datetimeFigureOut">
              <a:rPr lang="en-US" smtClean="0"/>
              <a:t>3/30/2021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126922B-A83E-4543-8B1F-F40FAA82027E}" type="slidenum">
              <a:rPr lang="en-US" smtClean="0"/>
              <a:t>‹#›</a:t>
            </a:fld>
            <a:endParaRPr lang="en-US" dirty="0"/>
          </a:p>
        </p:txBody>
      </p:sp>
    </p:spTree>
    <p:extLst>
      <p:ext uri="{BB962C8B-B14F-4D97-AF65-F5344CB8AC3E}">
        <p14:creationId xmlns:p14="http://schemas.microsoft.com/office/powerpoint/2010/main" val="3262802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9DA4926-6793-4FEF-8CEC-DB29810AB736}" type="datetimeFigureOut">
              <a:rPr lang="en-US" smtClean="0"/>
              <a:t>3/30/2021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540DE33-7926-4E6E-907E-6EC08853FFD7}" type="slidenum">
              <a:rPr lang="en-US" smtClean="0"/>
              <a:t>‹#›</a:t>
            </a:fld>
            <a:endParaRPr lang="en-US" dirty="0"/>
          </a:p>
        </p:txBody>
      </p:sp>
    </p:spTree>
    <p:extLst>
      <p:ext uri="{BB962C8B-B14F-4D97-AF65-F5344CB8AC3E}">
        <p14:creationId xmlns:p14="http://schemas.microsoft.com/office/powerpoint/2010/main" val="336679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2</a:t>
            </a:fld>
            <a:endParaRPr lang="en-US" dirty="0"/>
          </a:p>
        </p:txBody>
      </p:sp>
    </p:spTree>
    <p:extLst>
      <p:ext uri="{BB962C8B-B14F-4D97-AF65-F5344CB8AC3E}">
        <p14:creationId xmlns:p14="http://schemas.microsoft.com/office/powerpoint/2010/main" val="413517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5</a:t>
            </a:fld>
            <a:endParaRPr lang="en-US" dirty="0"/>
          </a:p>
        </p:txBody>
      </p:sp>
    </p:spTree>
    <p:extLst>
      <p:ext uri="{BB962C8B-B14F-4D97-AF65-F5344CB8AC3E}">
        <p14:creationId xmlns:p14="http://schemas.microsoft.com/office/powerpoint/2010/main" val="1632796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97280" y="758952"/>
            <a:ext cx="10058400" cy="3566160"/>
          </a:xfrm>
        </p:spPr>
        <p:txBody>
          <a:bodyPr anchor="b">
            <a:noAutofit/>
          </a:bodyPr>
          <a:lstStyle>
            <a:lvl1pPr algn="l">
              <a:lnSpc>
                <a:spcPct val="85000"/>
              </a:lnSpc>
              <a:defRPr sz="6000" spc="-50" baseline="0">
                <a:solidFill>
                  <a:schemeClr val="accent2"/>
                </a:solidFill>
              </a:defRPr>
            </a:lvl1pPr>
          </a:lstStyle>
          <a:p>
            <a:r>
              <a:rPr lang="en-US" dirty="0"/>
              <a:t>Administration for Children and Families Simple Slide Layout</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176"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54805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solidFill>
                  <a:schemeClr val="tx1">
                    <a:lumMod val="90000"/>
                    <a:lumOff val="10000"/>
                  </a:schemeClr>
                </a:solidFill>
              </a:defRPr>
            </a:lvl1pPr>
            <a:lvl2pPr>
              <a:defRPr sz="2400">
                <a:solidFill>
                  <a:schemeClr val="tx1">
                    <a:lumMod val="90000"/>
                    <a:lumOff val="10000"/>
                  </a:schemeClr>
                </a:solidFill>
              </a:defRPr>
            </a:lvl2pPr>
            <a:lvl3pPr>
              <a:defRPr sz="1800">
                <a:solidFill>
                  <a:schemeClr val="tx1">
                    <a:lumMod val="90000"/>
                    <a:lumOff val="10000"/>
                  </a:schemeClr>
                </a:solidFill>
              </a:defRPr>
            </a:lvl3pPr>
            <a:lvl4pPr>
              <a:defRPr sz="1800">
                <a:solidFill>
                  <a:schemeClr val="tx1">
                    <a:lumMod val="90000"/>
                    <a:lumOff val="10000"/>
                  </a:schemeClr>
                </a:solidFill>
              </a:defRPr>
            </a:lvl4pPr>
            <a:lvl5pPr>
              <a:defRPr sz="1800">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369741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6000" b="0">
                <a:solidFill>
                  <a:schemeClr val="accent2"/>
                </a:solidFill>
              </a:defRPr>
            </a:lvl1pPr>
          </a:lstStyle>
          <a:p>
            <a:r>
              <a:rPr lang="en-US" dirty="0"/>
              <a:t>Section Header Title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4354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986718"/>
          </a:xfrm>
        </p:spPr>
        <p:txBody>
          <a:bodyPr/>
          <a:lstStyle/>
          <a:p>
            <a:r>
              <a:rPr lang="en-US" dirty="0"/>
              <a:t>Click to edit Master title style</a:t>
            </a:r>
          </a:p>
        </p:txBody>
      </p:sp>
      <p:sp>
        <p:nvSpPr>
          <p:cNvPr id="3" name="Content Placeholder 2"/>
          <p:cNvSpPr>
            <a:spLocks noGrp="1"/>
          </p:cNvSpPr>
          <p:nvPr>
            <p:ph sz="half" idx="1"/>
          </p:nvPr>
        </p:nvSpPr>
        <p:spPr>
          <a:xfrm>
            <a:off x="1097280" y="1427148"/>
            <a:ext cx="4937760" cy="4648912"/>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427153"/>
            <a:ext cx="4937760" cy="4648911"/>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106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986718"/>
          </a:xfrm>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109728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09719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398021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613661" y="731520"/>
            <a:ext cx="6679191" cy="5573684"/>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4"/>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5962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1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Picture Placeholder 15"/>
          <p:cNvSpPr>
            <a:spLocks noGrp="1" noChangeAspect="1"/>
          </p:cNvSpPr>
          <p:nvPr>
            <p:ph type="pic" sz="quarter" idx="10" hasCustomPrompt="1"/>
          </p:nvPr>
        </p:nvSpPr>
        <p:spPr>
          <a:xfrm>
            <a:off x="3" y="0"/>
            <a:ext cx="12189884" cy="4914900"/>
          </a:xfrm>
          <a:noFill/>
        </p:spPr>
        <p:txBody>
          <a:bodyPr/>
          <a:lstStyle>
            <a:lvl1pPr>
              <a:defRPr baseline="0"/>
            </a:lvl1pPr>
          </a:lstStyle>
          <a:p>
            <a:r>
              <a:rPr lang="en-US" dirty="0"/>
              <a:t>Click icon to insert picture</a:t>
            </a:r>
          </a:p>
        </p:txBody>
      </p:sp>
      <p:sp>
        <p:nvSpPr>
          <p:cNvPr id="3" name="Slide Number Placeholder 2"/>
          <p:cNvSpPr>
            <a:spLocks noGrp="1"/>
          </p:cNvSpPr>
          <p:nvPr>
            <p:ph type="sldNum" sz="quarter" idx="11"/>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08512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21"/>
            <a:ext cx="10058400" cy="98601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79" y="1444241"/>
            <a:ext cx="10058401" cy="4589093"/>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27262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73656" y="6391403"/>
            <a:ext cx="1839751" cy="407635"/>
          </a:xfrm>
          <a:prstGeom prst="rect">
            <a:avLst/>
          </a:prstGeom>
        </p:spPr>
      </p:pic>
      <p:sp>
        <p:nvSpPr>
          <p:cNvPr id="4" name="Slide Number Placeholder 3"/>
          <p:cNvSpPr>
            <a:spLocks noGrp="1"/>
          </p:cNvSpPr>
          <p:nvPr>
            <p:ph type="sldNum" sz="quarter" idx="4"/>
          </p:nvPr>
        </p:nvSpPr>
        <p:spPr>
          <a:xfrm>
            <a:off x="9340442" y="6391403"/>
            <a:ext cx="2743200" cy="365125"/>
          </a:xfrm>
          <a:prstGeom prst="rect">
            <a:avLst/>
          </a:prstGeom>
        </p:spPr>
        <p:txBody>
          <a:bodyPr vert="horz" lIns="91440" tIns="45720" rIns="91440" bIns="45720" rtlCol="0" anchor="ctr"/>
          <a:lstStyle>
            <a:lvl1pPr algn="r">
              <a:defRPr sz="1200">
                <a:solidFill>
                  <a:schemeClr val="bg1"/>
                </a:solidFill>
              </a:defRPr>
            </a:lvl1pPr>
          </a:lstStyle>
          <a:p>
            <a:fld id="{FA7810F5-6BD7-4DEC-8279-05EEC2D26A11}" type="slidenum">
              <a:rPr lang="en-US" smtClean="0"/>
              <a:pPr/>
              <a:t>‹#›</a:t>
            </a:fld>
            <a:endParaRPr lang="en-US" dirty="0"/>
          </a:p>
        </p:txBody>
      </p:sp>
    </p:spTree>
    <p:extLst>
      <p:ext uri="{BB962C8B-B14F-4D97-AF65-F5344CB8AC3E}">
        <p14:creationId xmlns:p14="http://schemas.microsoft.com/office/powerpoint/2010/main" val="382437220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 id="2147483679" r:id="rId8"/>
  </p:sldLayoutIdLst>
  <p:hf hdr="0" ftr="0" dt="0"/>
  <p:txStyles>
    <p:titleStyle>
      <a:lvl1pPr algn="l" defTabSz="914400" rtl="0" eaLnBrk="1" latinLnBrk="0" hangingPunct="1">
        <a:lnSpc>
          <a:spcPct val="85000"/>
        </a:lnSpc>
        <a:spcBef>
          <a:spcPct val="0"/>
        </a:spcBef>
        <a:buNone/>
        <a:defRPr lang="en-US" sz="4000" kern="1200" spc="-50" baseline="0" dirty="0">
          <a:solidFill>
            <a:schemeClr val="accent2"/>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9120" y="385011"/>
            <a:ext cx="10419440" cy="3766424"/>
          </a:xfrm>
        </p:spPr>
        <p:txBody>
          <a:bodyPr>
            <a:noAutofit/>
          </a:bodyPr>
          <a:lstStyle/>
          <a:p>
            <a:pPr algn="ctr"/>
            <a:r>
              <a:rPr lang="en-US" sz="3200" dirty="0"/>
              <a:t>Cross Functional Team (CFT) Meeting</a:t>
            </a:r>
            <a:br>
              <a:rPr lang="en-US" sz="3200" dirty="0"/>
            </a:br>
            <a:br>
              <a:rPr lang="en-US" sz="3200" dirty="0"/>
            </a:br>
            <a:r>
              <a:rPr lang="en-US" sz="3200" dirty="0"/>
              <a:t>Executive Secretariat (Exec Sec)</a:t>
            </a:r>
            <a:br>
              <a:rPr lang="en-US" sz="3200" dirty="0"/>
            </a:br>
            <a:br>
              <a:rPr lang="en-US" sz="3200" dirty="0"/>
            </a:br>
            <a:r>
              <a:rPr lang="en-US" sz="3200" dirty="0"/>
              <a:t>SWIFT Digital Mail Solution</a:t>
            </a:r>
            <a:br>
              <a:rPr lang="en-US" sz="3200" dirty="0"/>
            </a:br>
            <a:br>
              <a:rPr lang="en-US" sz="3200" dirty="0"/>
            </a:br>
            <a:r>
              <a:rPr lang="en-US" sz="3200" dirty="0"/>
              <a:t> March 30, 2021</a:t>
            </a:r>
          </a:p>
        </p:txBody>
      </p:sp>
      <p:sp>
        <p:nvSpPr>
          <p:cNvPr id="2" name="Subtitle 1"/>
          <p:cNvSpPr>
            <a:spLocks noGrp="1"/>
          </p:cNvSpPr>
          <p:nvPr>
            <p:ph type="subTitle" idx="1"/>
          </p:nvPr>
        </p:nvSpPr>
        <p:spPr/>
        <p:txBody>
          <a:bodyPr>
            <a:normAutofit/>
          </a:bodyPr>
          <a:lstStyle/>
          <a:p>
            <a:r>
              <a:rPr lang="en-US" sz="1400" dirty="0"/>
              <a:t>OCIO Policy, Strategy and Planning (PSP) division</a:t>
            </a:r>
          </a:p>
          <a:p>
            <a:r>
              <a:rPr lang="en-US" sz="1400" dirty="0"/>
              <a:t>Shamila Beslow (business partner) </a:t>
            </a:r>
          </a:p>
          <a:p>
            <a:r>
              <a:rPr lang="en-US" sz="1400" dirty="0"/>
              <a:t>Enterprise Architecture</a:t>
            </a:r>
          </a:p>
          <a:p>
            <a:endParaRPr lang="en-US" sz="1400" dirty="0"/>
          </a:p>
          <a:p>
            <a:endParaRPr lang="en-US" dirty="0"/>
          </a:p>
        </p:txBody>
      </p:sp>
    </p:spTree>
    <p:extLst>
      <p:ext uri="{BB962C8B-B14F-4D97-AF65-F5344CB8AC3E}">
        <p14:creationId xmlns:p14="http://schemas.microsoft.com/office/powerpoint/2010/main" val="296809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Need</a:t>
            </a:r>
            <a:endParaRPr lang="en-US" strike="sngStrike" dirty="0">
              <a:solidFill>
                <a:srgbClr val="FF0000"/>
              </a:solidFill>
            </a:endParaRPr>
          </a:p>
        </p:txBody>
      </p:sp>
      <p:sp>
        <p:nvSpPr>
          <p:cNvPr id="3" name="Content Placeholder 2"/>
          <p:cNvSpPr>
            <a:spLocks noGrp="1"/>
          </p:cNvSpPr>
          <p:nvPr>
            <p:ph idx="1"/>
          </p:nvPr>
        </p:nvSpPr>
        <p:spPr>
          <a:xfrm>
            <a:off x="419100" y="1354595"/>
            <a:ext cx="11252344" cy="4593818"/>
          </a:xfrm>
        </p:spPr>
        <p:txBody>
          <a:bodyPr>
            <a:normAutofit/>
          </a:bodyPr>
          <a:lstStyle/>
          <a:p>
            <a:pPr marL="514350" indent="-514350">
              <a:buFont typeface="+mj-lt"/>
              <a:buAutoNum type="arabicPeriod"/>
            </a:pPr>
            <a:endParaRPr lang="en-US" sz="2400" dirty="0"/>
          </a:p>
          <a:p>
            <a:pPr marL="514350" indent="-514350">
              <a:buFont typeface="+mj-lt"/>
              <a:buAutoNum type="arabicPeriod"/>
            </a:pPr>
            <a:endParaRPr lang="en-US" sz="240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2</a:t>
            </a:fld>
            <a:endParaRPr lang="en-US" dirty="0"/>
          </a:p>
        </p:txBody>
      </p:sp>
      <p:sp>
        <p:nvSpPr>
          <p:cNvPr id="5" name="Rectangle 4">
            <a:extLst>
              <a:ext uri="{FF2B5EF4-FFF2-40B4-BE49-F238E27FC236}">
                <a16:creationId xmlns:a16="http://schemas.microsoft.com/office/drawing/2014/main" id="{47ACCBF1-9712-4247-86CE-76256DE26B7C}"/>
              </a:ext>
            </a:extLst>
          </p:cNvPr>
          <p:cNvSpPr/>
          <p:nvPr/>
        </p:nvSpPr>
        <p:spPr>
          <a:xfrm>
            <a:off x="520556" y="1474468"/>
            <a:ext cx="11252344" cy="4308872"/>
          </a:xfrm>
          <a:prstGeom prst="rect">
            <a:avLst/>
          </a:prstGeom>
        </p:spPr>
        <p:txBody>
          <a:bodyPr wrap="square">
            <a:spAutoFit/>
          </a:bodyPr>
          <a:lstStyle/>
          <a:p>
            <a:pPr marL="342900" indent="-342900">
              <a:buFont typeface="Wingdings" panose="05000000000000000000" pitchFamily="2" charset="2"/>
              <a:buChar char="Ø"/>
            </a:pPr>
            <a:r>
              <a:rPr lang="en-US" dirty="0"/>
              <a:t> Exec Sec is requesting guidance to identify a solution to scan/digitize all mail/correspondence received all ACF Program Offices</a:t>
            </a:r>
          </a:p>
          <a:p>
            <a:pPr marL="342900" lvl="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Currently, mail is physically distributed by PSC to Exec Sec and all program offices throughout ACF, requiring staff to physically scan the mail, send to their computers, then pull into the SWIFT system for processing; or to physically deliver the mail to the appropriate office (walking it from floor to floor, as needed).  </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The pandemic demonstrated a need to explore an electronic solution, not only to address the needs created during the telework scenario created by the pandemic, but also to streamline the process moving forward.</a:t>
            </a:r>
          </a:p>
          <a:p>
            <a:pPr marL="342900" lvl="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dirty="0"/>
              <a:t>PSC is the contractor for ACF mailroom. I wanted to find out if you know if we can go with another vendor to do the mailroom project? I am not aware if PSC is the only contractor ACF can use for the mailroom. Is this something you or your team is aware of? If not, do you know who I can ask this? I would like to do a source selection for our mailroom project if PSC choose not to take on this project. </a:t>
            </a:r>
          </a:p>
          <a:p>
            <a:pPr lvl="0"/>
            <a:endParaRPr lang="en-US" sz="2000" dirty="0"/>
          </a:p>
        </p:txBody>
      </p:sp>
    </p:spTree>
    <p:extLst>
      <p:ext uri="{BB962C8B-B14F-4D97-AF65-F5344CB8AC3E}">
        <p14:creationId xmlns:p14="http://schemas.microsoft.com/office/powerpoint/2010/main" val="353604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 “As-Is” </a:t>
            </a:r>
          </a:p>
        </p:txBody>
      </p:sp>
      <p:sp>
        <p:nvSpPr>
          <p:cNvPr id="3" name="Content Placeholder 2"/>
          <p:cNvSpPr>
            <a:spLocks noGrp="1"/>
          </p:cNvSpPr>
          <p:nvPr>
            <p:ph idx="1"/>
          </p:nvPr>
        </p:nvSpPr>
        <p:spPr>
          <a:xfrm>
            <a:off x="972502" y="1348991"/>
            <a:ext cx="10246996" cy="4099309"/>
          </a:xfrm>
        </p:spPr>
        <p:txBody>
          <a:bodyPr>
            <a:normAutofit/>
          </a:bodyPr>
          <a:lstStyle/>
          <a:p>
            <a:pPr marL="507492" indent="-342900">
              <a:lnSpc>
                <a:spcPct val="100000"/>
              </a:lnSpc>
              <a:buFont typeface="Wingdings" panose="05000000000000000000" pitchFamily="2" charset="2"/>
              <a:buChar char="Ø"/>
            </a:pPr>
            <a:r>
              <a:rPr lang="en-US" sz="1800" dirty="0"/>
              <a:t>Mail is physically distributed by PSC to Exec Sec and all program offices throughout ACF, requiring staff to physically scan the mail, send to their computers, then pull into the SWIFT system for processing; or to physically deliver the mail to the appropriate office (walking it from floor to floor, as needed).  </a:t>
            </a:r>
          </a:p>
          <a:p>
            <a:pPr marL="507492" indent="-342900">
              <a:lnSpc>
                <a:spcPct val="100000"/>
              </a:lnSpc>
              <a:buFont typeface="Wingdings" panose="05000000000000000000" pitchFamily="2" charset="2"/>
              <a:buChar char="Ø"/>
            </a:pPr>
            <a:r>
              <a:rPr lang="en-US" sz="1800" dirty="0"/>
              <a:t>The pandemic demonstrated a need to explore an electronic solution, not only to address the needs created during the telework scenario created by the pandemic, but also to streamline the process moving forward.  Request from IOAS to have the mail scanned through SWIFT due to the current virtual work environment</a:t>
            </a:r>
          </a:p>
          <a:p>
            <a:pPr marL="507492" indent="-342900">
              <a:buFont typeface="Wingdings" panose="05000000000000000000" pitchFamily="2" charset="2"/>
              <a:buChar char="Ø"/>
            </a:pPr>
            <a:r>
              <a:rPr lang="en-US" sz="1800" dirty="0"/>
              <a:t>The current process has caused:</a:t>
            </a:r>
          </a:p>
          <a:p>
            <a:pPr marL="925830" lvl="2" indent="-285750">
              <a:buFont typeface="Wingdings" panose="05000000000000000000" pitchFamily="2" charset="2"/>
              <a:buChar char="v"/>
            </a:pPr>
            <a:r>
              <a:rPr lang="en-US" dirty="0"/>
              <a:t>Mail displacements</a:t>
            </a:r>
          </a:p>
          <a:p>
            <a:pPr marL="925830" lvl="2" indent="-285750">
              <a:buFont typeface="Wingdings" panose="05000000000000000000" pitchFamily="2" charset="2"/>
              <a:buChar char="v"/>
            </a:pPr>
            <a:r>
              <a:rPr lang="en-US" dirty="0"/>
              <a:t>Lost mails</a:t>
            </a:r>
          </a:p>
          <a:p>
            <a:pPr marL="925830" lvl="2" indent="-285750">
              <a:buFont typeface="Wingdings" panose="05000000000000000000" pitchFamily="2" charset="2"/>
              <a:buChar char="v"/>
            </a:pPr>
            <a:r>
              <a:rPr lang="en-US" dirty="0"/>
              <a:t>Delays in mail delivery</a:t>
            </a:r>
          </a:p>
          <a:p>
            <a:pPr marL="925830" lvl="2" indent="-285750">
              <a:buFont typeface="Wingdings" panose="05000000000000000000" pitchFamily="2" charset="2"/>
              <a:buChar char="v"/>
            </a:pPr>
            <a:r>
              <a:rPr lang="en-US" dirty="0"/>
              <a:t>Delays in ACF staff responses to direct inquiries</a:t>
            </a:r>
          </a:p>
          <a:p>
            <a:pPr marL="800100" lvl="1" indent="-342900"/>
            <a:endParaRPr lang="en-US" sz="2000" dirty="0">
              <a:solidFill>
                <a:schemeClr val="tx1"/>
              </a:solidFill>
            </a:endParaRPr>
          </a:p>
          <a:p>
            <a:pPr marL="742950" lvl="1" indent="-285750"/>
            <a:endParaRPr lang="en-US" sz="2000" dirty="0"/>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3</a:t>
            </a:fld>
            <a:endParaRPr lang="en-US" dirty="0"/>
          </a:p>
        </p:txBody>
      </p:sp>
    </p:spTree>
    <p:extLst>
      <p:ext uri="{BB962C8B-B14F-4D97-AF65-F5344CB8AC3E}">
        <p14:creationId xmlns:p14="http://schemas.microsoft.com/office/powerpoint/2010/main" val="340411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 “To-Be”</a:t>
            </a:r>
          </a:p>
        </p:txBody>
      </p:sp>
      <p:sp>
        <p:nvSpPr>
          <p:cNvPr id="3" name="Content Placeholder 2"/>
          <p:cNvSpPr>
            <a:spLocks noGrp="1"/>
          </p:cNvSpPr>
          <p:nvPr>
            <p:ph idx="1"/>
          </p:nvPr>
        </p:nvSpPr>
        <p:spPr/>
        <p:txBody>
          <a:bodyPr>
            <a:normAutofit/>
          </a:bodyPr>
          <a:lstStyle/>
          <a:p>
            <a:pPr marL="507492" indent="-342900">
              <a:buFont typeface="Wingdings" panose="05000000000000000000" pitchFamily="2" charset="2"/>
              <a:buChar char="Ø"/>
            </a:pPr>
            <a:r>
              <a:rPr lang="en-US" sz="1600" dirty="0"/>
              <a:t>Mail that arrives at </a:t>
            </a:r>
            <a:r>
              <a:rPr lang="en-US" sz="1600" dirty="0">
                <a:solidFill>
                  <a:schemeClr val="tx1"/>
                </a:solidFill>
              </a:rPr>
              <a:t>the HHS mailroom managed by PSC.</a:t>
            </a:r>
          </a:p>
          <a:p>
            <a:pPr marL="507492" indent="-342900">
              <a:buFont typeface="Wingdings" panose="05000000000000000000" pitchFamily="2" charset="2"/>
              <a:buChar char="Ø"/>
            </a:pPr>
            <a:r>
              <a:rPr lang="en-US" sz="1600" dirty="0"/>
              <a:t>PSC would open and scan the mail in the mailroom, then transfer the digitalized mail into the SWIFT system. </a:t>
            </a:r>
          </a:p>
          <a:p>
            <a:pPr marL="507492" indent="-342900">
              <a:buFont typeface="Wingdings" panose="05000000000000000000" pitchFamily="2" charset="2"/>
              <a:buChar char="Ø"/>
            </a:pPr>
            <a:r>
              <a:rPr lang="en-US" sz="1600" dirty="0"/>
              <a:t> SWIFT would automatically route the resulting controls to the appropriate office based on OCR keyword recognition.  </a:t>
            </a:r>
          </a:p>
          <a:p>
            <a:pPr marL="457200" lvl="1" indent="0">
              <a:buNone/>
            </a:pPr>
            <a:endParaRPr lang="en-US" sz="2000" dirty="0"/>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4</a:t>
            </a:fld>
            <a:endParaRPr lang="en-US" dirty="0"/>
          </a:p>
        </p:txBody>
      </p:sp>
      <p:pic>
        <p:nvPicPr>
          <p:cNvPr id="6" name="Picture 5">
            <a:extLst>
              <a:ext uri="{FF2B5EF4-FFF2-40B4-BE49-F238E27FC236}">
                <a16:creationId xmlns:a16="http://schemas.microsoft.com/office/drawing/2014/main" id="{15A12919-0700-4A7F-816A-66690D02E57D}"/>
              </a:ext>
            </a:extLst>
          </p:cNvPr>
          <p:cNvPicPr>
            <a:picLocks noChangeAspect="1"/>
          </p:cNvPicPr>
          <p:nvPr/>
        </p:nvPicPr>
        <p:blipFill rotWithShape="1">
          <a:blip r:embed="rId2"/>
          <a:srcRect l="6333" t="30815" r="8500" b="19555"/>
          <a:stretch/>
        </p:blipFill>
        <p:spPr>
          <a:xfrm>
            <a:off x="1544320" y="2795878"/>
            <a:ext cx="8890000" cy="2914041"/>
          </a:xfrm>
          <a:prstGeom prst="rect">
            <a:avLst/>
          </a:prstGeom>
        </p:spPr>
      </p:pic>
    </p:spTree>
    <p:extLst>
      <p:ext uri="{BB962C8B-B14F-4D97-AF65-F5344CB8AC3E}">
        <p14:creationId xmlns:p14="http://schemas.microsoft.com/office/powerpoint/2010/main" val="189071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419100" y="1354595"/>
            <a:ext cx="11252344" cy="4593818"/>
          </a:xfrm>
        </p:spPr>
        <p:txBody>
          <a:bodyPr>
            <a:normAutofit/>
          </a:bodyPr>
          <a:lstStyle/>
          <a:p>
            <a:pPr marL="514350" indent="-514350">
              <a:buFont typeface="+mj-lt"/>
              <a:buAutoNum type="arabicPeriod"/>
            </a:pPr>
            <a:endParaRPr lang="en-US" sz="2400" dirty="0"/>
          </a:p>
          <a:p>
            <a:pPr marL="514350" indent="-514350">
              <a:buFont typeface="+mj-lt"/>
              <a:buAutoNum type="arabicPeriod"/>
            </a:pPr>
            <a:endParaRPr lang="en-US" sz="240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5</a:t>
            </a:fld>
            <a:endParaRPr lang="en-US" dirty="0"/>
          </a:p>
        </p:txBody>
      </p:sp>
      <p:sp>
        <p:nvSpPr>
          <p:cNvPr id="5" name="Rectangle 4">
            <a:extLst>
              <a:ext uri="{FF2B5EF4-FFF2-40B4-BE49-F238E27FC236}">
                <a16:creationId xmlns:a16="http://schemas.microsoft.com/office/drawing/2014/main" id="{47ACCBF1-9712-4247-86CE-76256DE26B7C}"/>
              </a:ext>
            </a:extLst>
          </p:cNvPr>
          <p:cNvSpPr/>
          <p:nvPr/>
        </p:nvSpPr>
        <p:spPr>
          <a:xfrm>
            <a:off x="520556" y="1474468"/>
            <a:ext cx="11252344" cy="2554545"/>
          </a:xfrm>
          <a:prstGeom prst="rect">
            <a:avLst/>
          </a:prstGeom>
        </p:spPr>
        <p:txBody>
          <a:bodyPr wrap="square">
            <a:spAutoFit/>
          </a:bodyPr>
          <a:lstStyle/>
          <a:p>
            <a:pPr marL="342900" lvl="0" indent="-342900">
              <a:buFont typeface="Wingdings" panose="05000000000000000000" pitchFamily="2" charset="2"/>
              <a:buChar char="Ø"/>
            </a:pPr>
            <a:r>
              <a:rPr lang="en-US" sz="2000" dirty="0"/>
              <a:t>Benefits</a:t>
            </a:r>
          </a:p>
          <a:p>
            <a:pPr marL="800100" lvl="1" indent="-342900">
              <a:buFont typeface="Arial" panose="020B0604020202020204" pitchFamily="34" charset="0"/>
              <a:buChar char="•"/>
            </a:pPr>
            <a:r>
              <a:rPr lang="en-US" sz="2000" dirty="0"/>
              <a:t>Efficient processing of incoming mails</a:t>
            </a:r>
            <a:endParaRPr lang="en-US" sz="2000" strike="sngStrike" dirty="0">
              <a:solidFill>
                <a:srgbClr val="FF0000"/>
              </a:solidFill>
            </a:endParaRPr>
          </a:p>
          <a:p>
            <a:pPr marL="800100" lvl="1" indent="-342900">
              <a:buFont typeface="Arial" panose="020B0604020202020204" pitchFamily="34" charset="0"/>
              <a:buChar char="•"/>
            </a:pPr>
            <a:r>
              <a:rPr lang="en-US" sz="2000" dirty="0"/>
              <a:t>Timely delivery and redirection of mails to all program offices</a:t>
            </a:r>
          </a:p>
          <a:p>
            <a:pPr marL="800100" lvl="1" indent="-342900">
              <a:buFont typeface="Arial" panose="020B0604020202020204" pitchFamily="34" charset="0"/>
              <a:buChar char="•"/>
            </a:pPr>
            <a:r>
              <a:rPr lang="en-US" sz="2000" dirty="0"/>
              <a:t>Minimizing / eliminating lost or misplaced mails</a:t>
            </a:r>
            <a:endParaRPr lang="en-US" sz="2000" strike="sngStrike" dirty="0">
              <a:solidFill>
                <a:srgbClr val="FF0000"/>
              </a:solidFill>
            </a:endParaRPr>
          </a:p>
          <a:p>
            <a:pPr marL="800100" lvl="1" indent="-342900">
              <a:buFont typeface="Arial" panose="020B0604020202020204" pitchFamily="34" charset="0"/>
              <a:buChar char="•"/>
            </a:pPr>
            <a:r>
              <a:rPr lang="en-US" sz="2000" dirty="0"/>
              <a:t>Minimizing / eliminating labor intensive processes</a:t>
            </a:r>
          </a:p>
          <a:p>
            <a:pPr marL="800100" lvl="1" indent="-342900">
              <a:buFont typeface="Arial" panose="020B0604020202020204" pitchFamily="34" charset="0"/>
              <a:buChar char="•"/>
            </a:pPr>
            <a:r>
              <a:rPr lang="en-US" sz="2000" dirty="0"/>
              <a:t>Streamlined integration with SWIFT</a:t>
            </a:r>
          </a:p>
          <a:p>
            <a:pPr marL="800100" lvl="1" indent="-342900">
              <a:buFont typeface="Arial" panose="020B0604020202020204" pitchFamily="34" charset="0"/>
              <a:buChar char="•"/>
            </a:pPr>
            <a:r>
              <a:rPr lang="en-US" sz="2000" dirty="0"/>
              <a:t>Improved search capability</a:t>
            </a:r>
          </a:p>
          <a:p>
            <a:pPr marL="800100" lvl="1" indent="-342900">
              <a:buFont typeface="Arial" panose="020B0604020202020204" pitchFamily="34" charset="0"/>
              <a:buChar char="•"/>
            </a:pPr>
            <a:r>
              <a:rPr lang="en-US" sz="2000" dirty="0"/>
              <a:t>Timely responses by program offices to constituents</a:t>
            </a:r>
          </a:p>
        </p:txBody>
      </p:sp>
    </p:spTree>
    <p:extLst>
      <p:ext uri="{BB962C8B-B14F-4D97-AF65-F5344CB8AC3E}">
        <p14:creationId xmlns:p14="http://schemas.microsoft.com/office/powerpoint/2010/main" val="198594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3" name="Content Placeholder 2"/>
          <p:cNvSpPr>
            <a:spLocks noGrp="1"/>
          </p:cNvSpPr>
          <p:nvPr>
            <p:ph idx="1"/>
          </p:nvPr>
        </p:nvSpPr>
        <p:spPr>
          <a:xfrm>
            <a:off x="1097279" y="1444242"/>
            <a:ext cx="10058401" cy="2527684"/>
          </a:xfrm>
        </p:spPr>
        <p:txBody>
          <a:bodyPr>
            <a:normAutofit fontScale="92500" lnSpcReduction="20000"/>
          </a:bodyPr>
          <a:lstStyle/>
          <a:p>
            <a:pPr marL="342900" lvl="0" indent="-342900">
              <a:buFont typeface="Wingdings" panose="05000000000000000000" pitchFamily="2" charset="2"/>
              <a:buChar char="Ø"/>
            </a:pPr>
            <a:r>
              <a:rPr lang="en-US" sz="2200" dirty="0">
                <a:solidFill>
                  <a:schemeClr val="tx1"/>
                </a:solidFill>
              </a:rPr>
              <a:t>Cost</a:t>
            </a:r>
          </a:p>
          <a:p>
            <a:pPr marL="800100" lvl="1" indent="-342900"/>
            <a:r>
              <a:rPr lang="en-US" sz="2200">
                <a:solidFill>
                  <a:schemeClr val="tx1"/>
                </a:solidFill>
              </a:rPr>
              <a:t>Automated </a:t>
            </a:r>
            <a:r>
              <a:rPr lang="en-US" sz="2200" dirty="0">
                <a:solidFill>
                  <a:schemeClr val="tx1"/>
                </a:solidFill>
              </a:rPr>
              <a:t>solution to include:</a:t>
            </a:r>
          </a:p>
          <a:p>
            <a:pPr marL="982980" lvl="2" indent="-342900">
              <a:buFont typeface="Wingdings" panose="05000000000000000000" pitchFamily="2" charset="2"/>
              <a:buChar char="v"/>
            </a:pPr>
            <a:r>
              <a:rPr lang="en-US" sz="2200" dirty="0">
                <a:solidFill>
                  <a:schemeClr val="tx1"/>
                </a:solidFill>
              </a:rPr>
              <a:t>Scanners</a:t>
            </a:r>
          </a:p>
          <a:p>
            <a:pPr marL="982980" lvl="2" indent="-342900">
              <a:buFont typeface="Wingdings" panose="05000000000000000000" pitchFamily="2" charset="2"/>
              <a:buChar char="v"/>
            </a:pPr>
            <a:r>
              <a:rPr lang="en-US" sz="2200" dirty="0">
                <a:solidFill>
                  <a:schemeClr val="tx1"/>
                </a:solidFill>
              </a:rPr>
              <a:t>COTS</a:t>
            </a:r>
          </a:p>
          <a:p>
            <a:pPr marL="982980" lvl="2" indent="-342900">
              <a:buFont typeface="Wingdings" panose="05000000000000000000" pitchFamily="2" charset="2"/>
              <a:buChar char="v"/>
            </a:pPr>
            <a:r>
              <a:rPr lang="en-US" sz="2200" dirty="0">
                <a:solidFill>
                  <a:schemeClr val="tx1"/>
                </a:solidFill>
              </a:rPr>
              <a:t>Staff</a:t>
            </a:r>
          </a:p>
          <a:p>
            <a:pPr marL="982980" lvl="2" indent="-342900">
              <a:buFont typeface="Wingdings" panose="05000000000000000000" pitchFamily="2" charset="2"/>
              <a:buChar char="v"/>
            </a:pPr>
            <a:r>
              <a:rPr lang="en-US" sz="2200" dirty="0">
                <a:solidFill>
                  <a:schemeClr val="tx1"/>
                </a:solidFill>
              </a:rPr>
              <a:t>O&amp;M</a:t>
            </a:r>
          </a:p>
          <a:p>
            <a:pPr marL="800100" lvl="1" indent="-342900"/>
            <a:r>
              <a:rPr lang="en-US" sz="2200" dirty="0">
                <a:solidFill>
                  <a:schemeClr val="tx1"/>
                </a:solidFill>
              </a:rPr>
              <a:t>Integration with SWIFT</a:t>
            </a:r>
          </a:p>
          <a:p>
            <a:pPr marL="800100" lvl="1" indent="-342900"/>
            <a:r>
              <a:rPr lang="en-US" sz="2200" dirty="0">
                <a:solidFill>
                  <a:schemeClr val="tx1"/>
                </a:solidFill>
              </a:rPr>
              <a:t>Training staff (PSC &amp; ACF)</a:t>
            </a:r>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6</a:t>
            </a:fld>
            <a:endParaRPr lang="en-US" dirty="0"/>
          </a:p>
        </p:txBody>
      </p:sp>
    </p:spTree>
    <p:extLst>
      <p:ext uri="{BB962C8B-B14F-4D97-AF65-F5344CB8AC3E}">
        <p14:creationId xmlns:p14="http://schemas.microsoft.com/office/powerpoint/2010/main" val="2716782111"/>
      </p:ext>
    </p:extLst>
  </p:cSld>
  <p:clrMapOvr>
    <a:masterClrMapping/>
  </p:clrMapOvr>
</p:sld>
</file>

<file path=ppt/theme/theme1.xml><?xml version="1.0" encoding="utf-8"?>
<a:theme xmlns:a="http://schemas.openxmlformats.org/drawingml/2006/main" name="Retrospect">
  <a:themeElements>
    <a:clrScheme name="Custom 1">
      <a:dk1>
        <a:srgbClr val="21272D"/>
      </a:dk1>
      <a:lt1>
        <a:srgbClr val="FFFFFF"/>
      </a:lt1>
      <a:dk2>
        <a:srgbClr val="264A64"/>
      </a:dk2>
      <a:lt2>
        <a:srgbClr val="FFFFFF"/>
      </a:lt2>
      <a:accent1>
        <a:srgbClr val="BFB0A3"/>
      </a:accent1>
      <a:accent2>
        <a:srgbClr val="336A90"/>
      </a:accent2>
      <a:accent3>
        <a:srgbClr val="A12854"/>
      </a:accent3>
      <a:accent4>
        <a:srgbClr val="475260"/>
      </a:accent4>
      <a:accent5>
        <a:srgbClr val="63BAB0"/>
      </a:accent5>
      <a:accent6>
        <a:srgbClr val="E29F4D"/>
      </a:accent6>
      <a:hlink>
        <a:srgbClr val="336A90"/>
      </a:hlink>
      <a:folHlink>
        <a:srgbClr val="4752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ST" id="{EF7F1599-2F0D-4D3C-B5E6-FDE22C0DB98E}" vid="{E1AD9708-17E1-4BC7-8730-09F23040E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2584A5415F55E43AC700ACE97B48AA8" ma:contentTypeVersion="10" ma:contentTypeDescription="Create a new document." ma:contentTypeScope="" ma:versionID="78f0b912ed28f5506a352fe3a6de51a7">
  <xsd:schema xmlns:xsd="http://www.w3.org/2001/XMLSchema" xmlns:xs="http://www.w3.org/2001/XMLSchema" xmlns:p="http://schemas.microsoft.com/office/2006/metadata/properties" xmlns:ns3="5dc539c3-6fea-4da2-88f8-f49011827267" xmlns:ns4="5c6aedf6-791b-4f21-85e1-8ea3a51f2292" targetNamespace="http://schemas.microsoft.com/office/2006/metadata/properties" ma:root="true" ma:fieldsID="6d088093842d6cfc9a17135bfd111e7b" ns3:_="" ns4:_="">
    <xsd:import namespace="5dc539c3-6fea-4da2-88f8-f49011827267"/>
    <xsd:import namespace="5c6aedf6-791b-4f21-85e1-8ea3a51f229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c539c3-6fea-4da2-88f8-f4901182726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6aedf6-791b-4f21-85e1-8ea3a51f229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A62E6B-6D4E-4854-B685-399081E46523}">
  <ds:schemaRefs>
    <ds:schemaRef ds:uri="http://schemas.microsoft.com/sharepoint/v3/contenttype/forms"/>
  </ds:schemaRefs>
</ds:datastoreItem>
</file>

<file path=customXml/itemProps2.xml><?xml version="1.0" encoding="utf-8"?>
<ds:datastoreItem xmlns:ds="http://schemas.openxmlformats.org/officeDocument/2006/customXml" ds:itemID="{678B8CEF-9D76-428B-A53B-7DA4CB09D8A8}">
  <ds:schemaRefs>
    <ds:schemaRef ds:uri="http://schemas.microsoft.com/office/infopath/2007/PartnerControls"/>
    <ds:schemaRef ds:uri="http://purl.org/dc/elements/1.1/"/>
    <ds:schemaRef ds:uri="http://schemas.microsoft.com/office/2006/documentManagement/types"/>
    <ds:schemaRef ds:uri="5dc539c3-6fea-4da2-88f8-f49011827267"/>
    <ds:schemaRef ds:uri="http://purl.org/dc/terms/"/>
    <ds:schemaRef ds:uri="http://schemas.openxmlformats.org/package/2006/metadata/core-properties"/>
    <ds:schemaRef ds:uri="http://purl.org/dc/dcmitype/"/>
    <ds:schemaRef ds:uri="5c6aedf6-791b-4f21-85e1-8ea3a51f2292"/>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8DCE65-3CBE-4680-86D9-788DD0B235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c539c3-6fea-4da2-88f8-f49011827267"/>
    <ds:schemaRef ds:uri="5c6aedf6-791b-4f21-85e1-8ea3a51f22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37474</TotalTime>
  <Words>297</Words>
  <Application>Microsoft Office PowerPoint</Application>
  <PresentationFormat>Widescreen</PresentationFormat>
  <Paragraphs>56</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Retrospect</vt:lpstr>
      <vt:lpstr>Cross Functional Team (CFT) Meeting  Executive Secretariat (Exec Sec)  SWIFT Digital Mail Solution   March 30, 2021</vt:lpstr>
      <vt:lpstr>Business Need</vt:lpstr>
      <vt:lpstr>Business Process - “As-Is” </vt:lpstr>
      <vt:lpstr>Business Process - “To-Be”</vt:lpstr>
      <vt:lpstr>Benefits</vt:lpstr>
      <vt:lpstr>Costs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Hennington, Billee (ACF);dbontempo@mitre.org</dc:creator>
  <cp:lastModifiedBy>Fristrom, Robert (ACF) (CTR)</cp:lastModifiedBy>
  <cp:revision>1046</cp:revision>
  <cp:lastPrinted>2020-01-08T22:48:58Z</cp:lastPrinted>
  <dcterms:created xsi:type="dcterms:W3CDTF">2018-08-28T15:20:47Z</dcterms:created>
  <dcterms:modified xsi:type="dcterms:W3CDTF">2021-03-30T12:52:14Z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8ee09c4a-09fb-4e4c-a84a-76094eeda9cf</vt:lpwstr>
  </property>
  <property fmtid="{D5CDD505-2E9C-101B-9397-08002B2CF9AE}" pid="3" name="ContentTypeId">
    <vt:lpwstr>0x01010072584A5415F55E43AC700ACE97B48AA8</vt:lpwstr>
  </property>
</Properties>
</file>