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11"/>
  </p:notesMasterIdLst>
  <p:handoutMasterIdLst>
    <p:handoutMasterId r:id="rId12"/>
  </p:handoutMasterIdLst>
  <p:sldIdLst>
    <p:sldId id="812" r:id="rId5"/>
    <p:sldId id="838" r:id="rId6"/>
    <p:sldId id="841" r:id="rId7"/>
    <p:sldId id="842" r:id="rId8"/>
    <p:sldId id="843" r:id="rId9"/>
    <p:sldId id="844" r:id="rId1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wn, Cindy (ACF) (CTR)" initials="BC((" lastIdx="1" clrIdx="0">
    <p:extLst>
      <p:ext uri="{19B8F6BF-5375-455C-9EA6-DF929625EA0E}">
        <p15:presenceInfo xmlns:p15="http://schemas.microsoft.com/office/powerpoint/2012/main" userId="S-1-5-21-1747495209-1248221918-2216747781-195999" providerId="AD"/>
      </p:ext>
    </p:extLst>
  </p:cmAuthor>
  <p:cmAuthor id="2" name="Bartlett, Trisha" initials="BT" lastIdx="1" clrIdx="1">
    <p:extLst>
      <p:ext uri="{19B8F6BF-5375-455C-9EA6-DF929625EA0E}">
        <p15:presenceInfo xmlns:p15="http://schemas.microsoft.com/office/powerpoint/2012/main" userId="S::TBARTLETT@MITRE.ORG::ef960d39-d4d3-470c-98ec-48083a1503f6" providerId="AD"/>
      </p:ext>
    </p:extLst>
  </p:cmAuthor>
  <p:cmAuthor id="3" name="Sierra, Alba (ACF)" initials="SA(" lastIdx="6" clrIdx="2">
    <p:extLst>
      <p:ext uri="{19B8F6BF-5375-455C-9EA6-DF929625EA0E}">
        <p15:presenceInfo xmlns:p15="http://schemas.microsoft.com/office/powerpoint/2012/main" userId="S-1-5-21-1747495209-1248221918-2216747781-62136" providerId="AD"/>
      </p:ext>
    </p:extLst>
  </p:cmAuthor>
  <p:cmAuthor id="4" name="Saunders, Kristan (ACF) (CTR)" initials="SK((" lastIdx="6" clrIdx="3">
    <p:extLst>
      <p:ext uri="{19B8F6BF-5375-455C-9EA6-DF929625EA0E}">
        <p15:presenceInfo xmlns:p15="http://schemas.microsoft.com/office/powerpoint/2012/main" userId="S-1-5-21-1747495209-1248221918-2216747781-201624" providerId="AD"/>
      </p:ext>
    </p:extLst>
  </p:cmAuthor>
  <p:cmAuthor id="5" name="Hamilton, Sandra (ACF)" initials="HS(" lastIdx="6" clrIdx="4">
    <p:extLst>
      <p:ext uri="{19B8F6BF-5375-455C-9EA6-DF929625EA0E}">
        <p15:presenceInfo xmlns:p15="http://schemas.microsoft.com/office/powerpoint/2012/main" userId="S-1-5-21-1747495209-1248221918-2216747781-218987" providerId="AD"/>
      </p:ext>
    </p:extLst>
  </p:cmAuthor>
  <p:cmAuthor id="6" name="Lisa Fristrom" initials="LF" lastIdx="1" clrIdx="5">
    <p:extLst>
      <p:ext uri="{19B8F6BF-5375-455C-9EA6-DF929625EA0E}">
        <p15:presenceInfo xmlns:p15="http://schemas.microsoft.com/office/powerpoint/2012/main" userId="aab9d118154b6a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15" autoAdjust="0"/>
    <p:restoredTop sz="93429" autoAdjust="0"/>
  </p:normalViewPr>
  <p:slideViewPr>
    <p:cSldViewPr snapToGrid="0" showGuides="1">
      <p:cViewPr varScale="1">
        <p:scale>
          <a:sx n="63" d="100"/>
          <a:sy n="63" d="100"/>
        </p:scale>
        <p:origin x="86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5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2CD5BE6-9445-4E08-B82B-3EBF9316A186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126922B-A83E-4543-8B1F-F40FAA820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02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9DA4926-6793-4FEF-8CEC-DB29810AB736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540DE33-7926-4E6E-907E-6EC08853FF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94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0DE33-7926-4E6E-907E-6EC08853FF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160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0DE33-7926-4E6E-907E-6EC08853FF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7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0DE33-7926-4E6E-907E-6EC08853FF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96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0DE33-7926-4E6E-907E-6EC08853FF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23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0DE33-7926-4E6E-907E-6EC08853FF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3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>
            <a:no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Administration for Children and Families Simple Slide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-2176" y="6332442"/>
            <a:ext cx="12192001" cy="5255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2" y="6265974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48" y="6391403"/>
            <a:ext cx="1839751" cy="40763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810F5-6BD7-4DEC-8279-05EEC2D26A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5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810F5-6BD7-4DEC-8279-05EEC2D26A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1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Section Header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2" y="6332442"/>
            <a:ext cx="12192001" cy="5255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2" y="6265974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48" y="6391403"/>
            <a:ext cx="1839751" cy="40763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810F5-6BD7-4DEC-8279-05EEC2D26A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9867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27148"/>
            <a:ext cx="4937760" cy="4648912"/>
          </a:xfrm>
        </p:spPr>
        <p:txBody>
          <a:bodyPr/>
          <a:lstStyle>
            <a:lvl1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2pPr>
            <a:lvl3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27153"/>
            <a:ext cx="4937760" cy="4648911"/>
          </a:xfrm>
        </p:spPr>
        <p:txBody>
          <a:bodyPr/>
          <a:lstStyle>
            <a:lvl1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2pPr>
            <a:lvl3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810F5-6BD7-4DEC-8279-05EEC2D26A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7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986718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27148"/>
            <a:ext cx="4937760" cy="70225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129406"/>
            <a:ext cx="4937760" cy="3963746"/>
          </a:xfrm>
        </p:spPr>
        <p:txBody>
          <a:bodyPr/>
          <a:lstStyle>
            <a:lvl1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2pPr>
            <a:lvl3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27148"/>
            <a:ext cx="4937760" cy="70225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129406"/>
            <a:ext cx="4937760" cy="3963746"/>
          </a:xfrm>
        </p:spPr>
        <p:txBody>
          <a:bodyPr/>
          <a:lstStyle>
            <a:lvl1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2pPr>
            <a:lvl3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810F5-6BD7-4DEC-8279-05EEC2D26A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9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810F5-6BD7-4DEC-8279-05EEC2D26A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1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61" y="731520"/>
            <a:ext cx="6679191" cy="5573684"/>
          </a:xfrm>
        </p:spPr>
        <p:txBody>
          <a:bodyPr/>
          <a:lstStyle>
            <a:lvl1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2pPr>
            <a:lvl3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810F5-6BD7-4DEC-8279-05EEC2D26A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2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8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15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" y="0"/>
            <a:ext cx="12189884" cy="4914900"/>
          </a:xfrm>
          <a:noFill/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7810F5-6BD7-4DEC-8279-05EEC2D26A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2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" y="6332442"/>
            <a:ext cx="12192001" cy="5255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265974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21"/>
            <a:ext cx="10058400" cy="986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444241"/>
            <a:ext cx="10058401" cy="45890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27262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56" y="6391403"/>
            <a:ext cx="1839751" cy="40763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0442" y="63914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A7810F5-6BD7-4DEC-8279-05EEC2D26A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37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8" r:id="rId7"/>
    <p:sldLayoutId id="2147483679" r:id="rId8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4000" kern="1200" spc="-50" baseline="0" dirty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tect2.fireeye.com/v1/url?k=0c41fd7e-53dac5a5-0c41cc41-0cc47adc5fa2-fd28749d0f58d471&amp;q=1&amp;e=64c399e3-7f93-4acb-9f58-8058c37cbf98&amp;u=https%3A%2F%2Fwww.domaonline.com%2Fdigital-mailroom%2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itneybowes.com/us/shipping-and-mailing/case-studies/digital-mailroom-future-of-mail-automat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9120" y="385011"/>
            <a:ext cx="10419440" cy="3766424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Cross Functional Team (CFT) Meeting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Executive Secretariat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SWIFT Digital Mail Solution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March 30, 2021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Enterprise Architecture</a:t>
            </a:r>
          </a:p>
          <a:p>
            <a:r>
              <a:rPr lang="en-US" sz="1400" dirty="0"/>
              <a:t>OCIO Policy, Strategy and Planning (PSP) division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9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54595"/>
            <a:ext cx="11252344" cy="459381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810F5-6BD7-4DEC-8279-05EEC2D26A11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ACCBF1-9712-4247-86CE-76256DE26B7C}"/>
              </a:ext>
            </a:extLst>
          </p:cNvPr>
          <p:cNvSpPr/>
          <p:nvPr/>
        </p:nvSpPr>
        <p:spPr>
          <a:xfrm>
            <a:off x="520556" y="1474468"/>
            <a:ext cx="1125234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Mails are physically distributed by PSC to Exec Sec and all program offices throughout ACF.  The process is 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Program Support Center (PSC) staff physically scan the mails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Scanned mails are sent to computers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Scanned mails are uploaded from computers to the SWIFT system for processing (SWIFT is used to manage executive correspondence for ACF and other tenant agencies); 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Mails are physically delivered to the appropriate office(s) (walking it from floor to floor, as needed).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current process has resulted 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Mail displacements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Lost mails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Delays in mail delivery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Delays in ACF staff responses to direct inquiries</a:t>
            </a:r>
          </a:p>
        </p:txBody>
      </p:sp>
    </p:spTree>
    <p:extLst>
      <p:ext uri="{BB962C8B-B14F-4D97-AF65-F5344CB8AC3E}">
        <p14:creationId xmlns:p14="http://schemas.microsoft.com/office/powerpoint/2010/main" val="424711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54595"/>
            <a:ext cx="11252344" cy="47362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810F5-6BD7-4DEC-8279-05EEC2D26A1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ACCBF1-9712-4247-86CE-76256DE26B7C}"/>
              </a:ext>
            </a:extLst>
          </p:cNvPr>
          <p:cNvSpPr/>
          <p:nvPr/>
        </p:nvSpPr>
        <p:spPr>
          <a:xfrm>
            <a:off x="520556" y="1313090"/>
            <a:ext cx="11252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/>
              <a:t>Exec Sec is requesting OCIO to identify a solution that would automate and deliver mail electronically from the point of entry to HHS/ACF.  The solution is called Digital Mail. Digital mail is a hybrid mail and scanning process that coverts incoming paper mail into digital and delivers the mail to the addressee electronically and / or physically.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/>
              <a:t>The basic </a:t>
            </a:r>
            <a:r>
              <a:rPr lang="en-US" b="1" i="1" dirty="0"/>
              <a:t>To-Be</a:t>
            </a:r>
            <a:r>
              <a:rPr lang="en-US" dirty="0"/>
              <a:t> process for a Digital Mail Solution is shown below: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25BA8A-4440-4BD2-99D6-5BC56D2BD9DC}"/>
              </a:ext>
            </a:extLst>
          </p:cNvPr>
          <p:cNvPicPr/>
          <p:nvPr/>
        </p:nvPicPr>
        <p:blipFill rotWithShape="1">
          <a:blip r:embed="rId3"/>
          <a:srcRect l="21146" t="27059" r="15574" b="40611"/>
          <a:stretch/>
        </p:blipFill>
        <p:spPr bwMode="auto">
          <a:xfrm>
            <a:off x="942975" y="2553869"/>
            <a:ext cx="9877425" cy="32849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3604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and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54595"/>
            <a:ext cx="11252344" cy="459381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810F5-6BD7-4DEC-8279-05EEC2D26A1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ACCBF1-9712-4247-86CE-76256DE26B7C}"/>
              </a:ext>
            </a:extLst>
          </p:cNvPr>
          <p:cNvSpPr/>
          <p:nvPr/>
        </p:nvSpPr>
        <p:spPr>
          <a:xfrm>
            <a:off x="520556" y="1474468"/>
            <a:ext cx="112523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b="1" dirty="0"/>
              <a:t>Cost &amp; Constraints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Agreement from and coordination with PSC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Research, selection and purchase of a feasible 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Deployment of the 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Integration with SWIFT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Staff Training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O&amp;M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b="1" dirty="0"/>
              <a:t>Benefits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Efficient processing of incoming mails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Timely delivery and redirection of mails to all program offices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Minimizing / eliminating lost or misplaced mails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Minimizing / eliminating labor intensive processes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Streamlined integration with SWIFT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Improved search capability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Timely responses by program offices to constituents</a:t>
            </a:r>
          </a:p>
        </p:txBody>
      </p:sp>
    </p:spTree>
    <p:extLst>
      <p:ext uri="{BB962C8B-B14F-4D97-AF65-F5344CB8AC3E}">
        <p14:creationId xmlns:p14="http://schemas.microsoft.com/office/powerpoint/2010/main" val="198594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54595"/>
            <a:ext cx="11252344" cy="459381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810F5-6BD7-4DEC-8279-05EEC2D26A1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2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Mail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54595"/>
            <a:ext cx="11252344" cy="459381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810F5-6BD7-4DEC-8279-05EEC2D26A1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ACCBF1-9712-4247-86CE-76256DE26B7C}"/>
              </a:ext>
            </a:extLst>
          </p:cNvPr>
          <p:cNvSpPr/>
          <p:nvPr/>
        </p:nvSpPr>
        <p:spPr>
          <a:xfrm>
            <a:off x="520556" y="1474468"/>
            <a:ext cx="112523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 DOMA Technology: Digital Mailroom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3"/>
              </a:rPr>
              <a:t>https://www.domaonline.com/digital-mailroom/</a:t>
            </a:r>
            <a:endParaRPr lang="en-US" sz="2000" dirty="0"/>
          </a:p>
          <a:p>
            <a:r>
              <a:rPr lang="en-US" sz="2000" dirty="0"/>
              <a:t>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Pitney Bowes: Digital Mail Center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4"/>
              </a:rPr>
              <a:t>https://www.pitneybowes.com/us/shipping-and-mailing/case-studies/digital-mailroom-future-of-mail-automation.html</a:t>
            </a:r>
            <a:endParaRPr lang="en-US" sz="2000" dirty="0"/>
          </a:p>
          <a:p>
            <a:r>
              <a:rPr lang="en-US" sz="2000" dirty="0"/>
              <a:t>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/>
              <a:t>Exela</a:t>
            </a:r>
            <a:r>
              <a:rPr lang="en-US" sz="2000" dirty="0"/>
              <a:t>: Digital Mailroom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https://exela.digitalnow.com/digital-mailroom-features/</a:t>
            </a:r>
          </a:p>
        </p:txBody>
      </p:sp>
    </p:spTree>
    <p:extLst>
      <p:ext uri="{BB962C8B-B14F-4D97-AF65-F5344CB8AC3E}">
        <p14:creationId xmlns:p14="http://schemas.microsoft.com/office/powerpoint/2010/main" val="12244007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21272D"/>
      </a:dk1>
      <a:lt1>
        <a:srgbClr val="FFFFFF"/>
      </a:lt1>
      <a:dk2>
        <a:srgbClr val="264A64"/>
      </a:dk2>
      <a:lt2>
        <a:srgbClr val="FFFFFF"/>
      </a:lt2>
      <a:accent1>
        <a:srgbClr val="BFB0A3"/>
      </a:accent1>
      <a:accent2>
        <a:srgbClr val="336A90"/>
      </a:accent2>
      <a:accent3>
        <a:srgbClr val="A12854"/>
      </a:accent3>
      <a:accent4>
        <a:srgbClr val="475260"/>
      </a:accent4>
      <a:accent5>
        <a:srgbClr val="63BAB0"/>
      </a:accent5>
      <a:accent6>
        <a:srgbClr val="E29F4D"/>
      </a:accent6>
      <a:hlink>
        <a:srgbClr val="336A90"/>
      </a:hlink>
      <a:folHlink>
        <a:srgbClr val="47526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" id="{EF7F1599-2F0D-4D3C-B5E6-FDE22C0DB98E}" vid="{E1AD9708-17E1-4BC7-8730-09F23040E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584A5415F55E43AC700ACE97B48AA8" ma:contentTypeVersion="10" ma:contentTypeDescription="Create a new document." ma:contentTypeScope="" ma:versionID="78f0b912ed28f5506a352fe3a6de51a7">
  <xsd:schema xmlns:xsd="http://www.w3.org/2001/XMLSchema" xmlns:xs="http://www.w3.org/2001/XMLSchema" xmlns:p="http://schemas.microsoft.com/office/2006/metadata/properties" xmlns:ns3="5dc539c3-6fea-4da2-88f8-f49011827267" xmlns:ns4="5c6aedf6-791b-4f21-85e1-8ea3a51f2292" targetNamespace="http://schemas.microsoft.com/office/2006/metadata/properties" ma:root="true" ma:fieldsID="6d088093842d6cfc9a17135bfd111e7b" ns3:_="" ns4:_="">
    <xsd:import namespace="5dc539c3-6fea-4da2-88f8-f49011827267"/>
    <xsd:import namespace="5c6aedf6-791b-4f21-85e1-8ea3a51f229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c539c3-6fea-4da2-88f8-f4901182726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6aedf6-791b-4f21-85e1-8ea3a51f22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8B8CEF-9D76-428B-A53B-7DA4CB09D8A8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2006/metadata/properties"/>
    <ds:schemaRef ds:uri="5dc539c3-6fea-4da2-88f8-f49011827267"/>
    <ds:schemaRef ds:uri="http://purl.org/dc/elements/1.1/"/>
    <ds:schemaRef ds:uri="http://schemas.microsoft.com/office/infopath/2007/PartnerControls"/>
    <ds:schemaRef ds:uri="5c6aedf6-791b-4f21-85e1-8ea3a51f229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48DCE65-3CBE-4680-86D9-788DD0B235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c539c3-6fea-4da2-88f8-f49011827267"/>
    <ds:schemaRef ds:uri="5c6aedf6-791b-4f21-85e1-8ea3a51f22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EA62E6B-6D4E-4854-B685-399081E465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37256</TotalTime>
  <Words>259</Words>
  <Application>Microsoft Office PowerPoint</Application>
  <PresentationFormat>Widescreen</PresentationFormat>
  <Paragraphs>67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Retrospect</vt:lpstr>
      <vt:lpstr>Cross Functional Team (CFT) Meeting  Executive Secretariat  SWIFT Digital Mail Solution   March 30, 2021</vt:lpstr>
      <vt:lpstr>Overview</vt:lpstr>
      <vt:lpstr>Business Requirements</vt:lpstr>
      <vt:lpstr>Cost and Benefits</vt:lpstr>
      <vt:lpstr>Backup</vt:lpstr>
      <vt:lpstr>Digital Mail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Hennington, Billee (ACF);dbontempo@mitre.org</dc:creator>
  <cp:lastModifiedBy>Kalantar, Reza (ACF) (CTR)</cp:lastModifiedBy>
  <cp:revision>1031</cp:revision>
  <cp:lastPrinted>2020-01-08T22:48:58Z</cp:lastPrinted>
  <dcterms:created xsi:type="dcterms:W3CDTF">2018-08-28T15:20:47Z</dcterms:created>
  <dcterms:modified xsi:type="dcterms:W3CDTF">2021-03-18T19:09:58Z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8ee09c4a-09fb-4e4c-a84a-76094eeda9cf</vt:lpwstr>
  </property>
  <property fmtid="{D5CDD505-2E9C-101B-9397-08002B2CF9AE}" pid="3" name="ContentTypeId">
    <vt:lpwstr>0x01010072584A5415F55E43AC700ACE97B48AA8</vt:lpwstr>
  </property>
</Properties>
</file>