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1"/>
  </p:notesMasterIdLst>
  <p:handoutMasterIdLst>
    <p:handoutMasterId r:id="rId12"/>
  </p:handoutMasterIdLst>
  <p:sldIdLst>
    <p:sldId id="812" r:id="rId5"/>
    <p:sldId id="819" r:id="rId6"/>
    <p:sldId id="821" r:id="rId7"/>
    <p:sldId id="823" r:id="rId8"/>
    <p:sldId id="822" r:id="rId9"/>
    <p:sldId id="824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Fristrom, Robert (ACF) (CTR)" initials="FR((" lastIdx="1" clrIdx="6">
    <p:extLst>
      <p:ext uri="{19B8F6BF-5375-455C-9EA6-DF929625EA0E}">
        <p15:presenceInfo xmlns:p15="http://schemas.microsoft.com/office/powerpoint/2012/main" userId="S::Rob.Fristrom@acf.hhs.gov::488b6471-5b89-494a-95ed-ea7f01781df7" providerId="AD"/>
      </p:ext>
    </p:extLst>
  </p:cmAuthor>
  <p:cmAuthor id="1" name="Brown, Cindy (ACF) (CTR)" initials="BC((" lastIdx="1" clrIdx="0">
    <p:extLst>
      <p:ext uri="{19B8F6BF-5375-455C-9EA6-DF929625EA0E}">
        <p15:presenceInfo xmlns:p15="http://schemas.microsoft.com/office/powerpoint/2012/main" userId="S-1-5-21-1747495209-1248221918-2216747781-195999" providerId="AD"/>
      </p:ext>
    </p:extLst>
  </p:cmAuthor>
  <p:cmAuthor id="2" name="Bartlett, Trisha" initials="BT" lastIdx="1" clrIdx="1">
    <p:extLst>
      <p:ext uri="{19B8F6BF-5375-455C-9EA6-DF929625EA0E}">
        <p15:presenceInfo xmlns:p15="http://schemas.microsoft.com/office/powerpoint/2012/main" userId="S::TBARTLETT@MITRE.ORG::ef960d39-d4d3-470c-98ec-48083a1503f6" providerId="AD"/>
      </p:ext>
    </p:extLst>
  </p:cmAuthor>
  <p:cmAuthor id="3" name="Sierra, Alba (ACF)" initials="SA(" lastIdx="8" clrIdx="2">
    <p:extLst>
      <p:ext uri="{19B8F6BF-5375-455C-9EA6-DF929625EA0E}">
        <p15:presenceInfo xmlns:p15="http://schemas.microsoft.com/office/powerpoint/2012/main" userId="S-1-5-21-1747495209-1248221918-2216747781-62136" providerId="AD"/>
      </p:ext>
    </p:extLst>
  </p:cmAuthor>
  <p:cmAuthor id="4" name="Saunders, Kristan (ACF) (CTR)" initials="SK((" lastIdx="6" clrIdx="3">
    <p:extLst>
      <p:ext uri="{19B8F6BF-5375-455C-9EA6-DF929625EA0E}">
        <p15:presenceInfo xmlns:p15="http://schemas.microsoft.com/office/powerpoint/2012/main" userId="S-1-5-21-1747495209-1248221918-2216747781-201624" providerId="AD"/>
      </p:ext>
    </p:extLst>
  </p:cmAuthor>
  <p:cmAuthor id="5" name="Hamilton, Sandra (ACF)" initials="HS(" lastIdx="4" clrIdx="4">
    <p:extLst>
      <p:ext uri="{19B8F6BF-5375-455C-9EA6-DF929625EA0E}">
        <p15:presenceInfo xmlns:p15="http://schemas.microsoft.com/office/powerpoint/2012/main" userId="S-1-5-21-1747495209-1248221918-2216747781-218987" providerId="AD"/>
      </p:ext>
    </p:extLst>
  </p:cmAuthor>
  <p:cmAuthor id="6" name="Lisa Fristrom" initials="LF" lastIdx="1" clrIdx="5">
    <p:extLst>
      <p:ext uri="{19B8F6BF-5375-455C-9EA6-DF929625EA0E}">
        <p15:presenceInfo xmlns:p15="http://schemas.microsoft.com/office/powerpoint/2012/main" userId="aab9d118154b6a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4" autoAdjust="0"/>
    <p:restoredTop sz="93512" autoAdjust="0"/>
  </p:normalViewPr>
  <p:slideViewPr>
    <p:cSldViewPr snapToGrid="0" showGuides="1">
      <p:cViewPr varScale="1">
        <p:scale>
          <a:sx n="68" d="100"/>
          <a:sy n="68" d="100"/>
        </p:scale>
        <p:origin x="6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2CD5BE6-9445-4E08-B82B-3EBF9316A186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26922B-A83E-4543-8B1F-F40FAA820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2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9DA4926-6793-4FEF-8CEC-DB29810AB736}" type="datetimeFigureOut">
              <a:rPr lang="en-US" smtClean="0"/>
              <a:t>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40DE33-7926-4E6E-907E-6EC08853FF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4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0DE33-7926-4E6E-907E-6EC08853FF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Administration for Children and Families Simple Slide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176" y="6332442"/>
            <a:ext cx="12192001" cy="52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2" y="6265974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8" y="6391403"/>
            <a:ext cx="1839751" cy="4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2" y="6332442"/>
            <a:ext cx="12192001" cy="52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12" y="6265974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48" y="6391403"/>
            <a:ext cx="1839751" cy="4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867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27148"/>
            <a:ext cx="4937760" cy="4648912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27153"/>
            <a:ext cx="4937760" cy="4648911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8671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7148"/>
            <a:ext cx="4937760" cy="70225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29406"/>
            <a:ext cx="4937760" cy="3963746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27148"/>
            <a:ext cx="4937760" cy="70225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29406"/>
            <a:ext cx="4937760" cy="3963746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1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61" y="731520"/>
            <a:ext cx="6679191" cy="5573684"/>
          </a:xfr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3pPr>
            <a:lvl4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4pPr>
            <a:lvl5pPr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" y="0"/>
            <a:ext cx="12189884" cy="4914900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332442"/>
            <a:ext cx="12192001" cy="525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265974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21"/>
            <a:ext cx="10058400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444241"/>
            <a:ext cx="10058401" cy="45890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27262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6" y="6391403"/>
            <a:ext cx="1839751" cy="4076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40442" y="63914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7810F5-6BD7-4DEC-8279-05EEC2D26A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8" r:id="rId7"/>
    <p:sldLayoutId id="2147483679" r:id="rId8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kern="1200" spc="-50" baseline="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OCIO_AWS_Intake%20Form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7272" y="1401675"/>
            <a:ext cx="11013897" cy="1331926"/>
          </a:xfrm>
        </p:spPr>
        <p:txBody>
          <a:bodyPr>
            <a:noAutofit/>
          </a:bodyPr>
          <a:lstStyle/>
          <a:p>
            <a:pPr algn="ctr"/>
            <a:r>
              <a:rPr lang="en-US" sz="3400" dirty="0"/>
              <a:t>Cross Functional Team (CFT) Meeting </a:t>
            </a:r>
            <a:br>
              <a:rPr lang="en-US" sz="3400" dirty="0"/>
            </a:br>
            <a:r>
              <a:rPr lang="en-US" sz="3400" dirty="0"/>
              <a:t>Exec Sec SWIFT BPA</a:t>
            </a:r>
            <a:br>
              <a:rPr lang="en-US" sz="3400" dirty="0"/>
            </a:br>
            <a:r>
              <a:rPr lang="en-US" sz="3400" dirty="0"/>
              <a:t>FY 2023 Renewal</a:t>
            </a:r>
            <a:endParaRPr lang="en-US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partner: Rob Fristrom</a:t>
            </a:r>
          </a:p>
          <a:p>
            <a:endParaRPr lang="en-US" dirty="0"/>
          </a:p>
          <a:p>
            <a:r>
              <a:rPr lang="en-US" sz="1400" dirty="0"/>
              <a:t>OCIO Policy, Strategy and Planning 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9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90" y="-5371"/>
            <a:ext cx="9978390" cy="9860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Agenda: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016" y="1268020"/>
            <a:ext cx="9576582" cy="4917628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Review Open Action Items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Mailroom Digital Scanning Requirements Discussion 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Next Steps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b="1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b="1" dirty="0">
              <a:hlinkClick r:id="rId3" action="ppaction://hlinkfil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b="1" dirty="0">
              <a:hlinkClick r:id="rId3" action="ppaction://hlinkfile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US" sz="2000" b="1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US" sz="2000" b="1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55680" y="6388816"/>
            <a:ext cx="863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290" y="-5371"/>
            <a:ext cx="9978390" cy="9860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016" y="1216650"/>
            <a:ext cx="9576582" cy="4917628"/>
          </a:xfrm>
        </p:spPr>
        <p:txBody>
          <a:bodyPr>
            <a:noAutofit/>
          </a:bodyPr>
          <a:lstStyle/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BPA Questions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Do other HHS </a:t>
            </a:r>
            <a:r>
              <a:rPr lang="en-US" sz="2000" b="1" dirty="0" err="1"/>
              <a:t>OpDivs</a:t>
            </a:r>
            <a:r>
              <a:rPr lang="en-US" sz="2000" b="1" dirty="0"/>
              <a:t> use the BPA?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Can we execute a multi-year Task Order?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Can the BPA period of performance be extended?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Additional Requirements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OCIO Operations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OCIO Security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HHS Operations</a:t>
            </a:r>
          </a:p>
          <a:p>
            <a:pPr marL="274320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Will Digital Scanning services affect the scope of the BPA?</a:t>
            </a:r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Still an </a:t>
            </a:r>
            <a:r>
              <a:rPr lang="en-US" sz="2000" b="1"/>
              <a:t>open question</a:t>
            </a:r>
            <a:endParaRPr lang="en-US" sz="2000" b="1" dirty="0"/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566928" lvl="1" indent="-27432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55680" y="6388816"/>
            <a:ext cx="863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8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BECD-9488-4C41-92A4-A8A7F5F9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35990"/>
            <a:ext cx="10058400" cy="986019"/>
          </a:xfrm>
        </p:spPr>
        <p:txBody>
          <a:bodyPr/>
          <a:lstStyle/>
          <a:p>
            <a:pPr algn="ctr"/>
            <a:r>
              <a:rPr lang="en-US" dirty="0"/>
              <a:t>Digital Mail Process Flow for Mailroom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6B293-AF96-47A3-9BF3-E427431A6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0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4111-8202-420E-9C3D-883D41DC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Mail Requirements - November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000E-258C-419A-BFC9-79E08D6E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464119"/>
            <a:ext cx="10058401" cy="458909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Scannable vs. non-scannable mail</a:t>
            </a:r>
          </a:p>
          <a:p>
            <a:pPr lvl="1"/>
            <a:r>
              <a:rPr lang="en-US" dirty="0"/>
              <a:t>Clarified all mail is scannable except obvious junk mail (no need to identify what is scannable)</a:t>
            </a:r>
          </a:p>
          <a:p>
            <a:pPr lvl="1"/>
            <a:r>
              <a:rPr lang="en-US" dirty="0"/>
              <a:t>Mail room staff will not be expected to read/examine content to make this determination. </a:t>
            </a:r>
          </a:p>
          <a:p>
            <a:pPr lvl="0"/>
            <a:r>
              <a:rPr lang="en-US" dirty="0"/>
              <a:t>Delivery Timing</a:t>
            </a:r>
          </a:p>
          <a:p>
            <a:pPr lvl="1"/>
            <a:r>
              <a:rPr lang="en-US" dirty="0"/>
              <a:t>Mail should be scanned and delivered either the same day it’s received, or the next day, depending on existing mail room policy. </a:t>
            </a:r>
          </a:p>
          <a:p>
            <a:pPr lvl="1"/>
            <a:r>
              <a:rPr lang="en-US" dirty="0"/>
              <a:t>Should align with how PSC currently delivers mail</a:t>
            </a:r>
          </a:p>
          <a:p>
            <a:pPr lvl="0"/>
            <a:r>
              <a:rPr lang="en-US" dirty="0"/>
              <a:t>Handling signature required</a:t>
            </a:r>
          </a:p>
          <a:p>
            <a:pPr lvl="1"/>
            <a:r>
              <a:rPr lang="en-US" dirty="0"/>
              <a:t>Signature required mails should be delivered in the same way as is currently done</a:t>
            </a:r>
          </a:p>
          <a:p>
            <a:pPr lvl="0"/>
            <a:r>
              <a:rPr lang="en-US" dirty="0"/>
              <a:t>Handling PII</a:t>
            </a:r>
          </a:p>
          <a:p>
            <a:pPr lvl="1"/>
            <a:r>
              <a:rPr lang="en-US" dirty="0"/>
              <a:t>Since mail currently contains PII (name/address) we would handle in the same way via the attached process flow</a:t>
            </a:r>
          </a:p>
          <a:p>
            <a:pPr lvl="0"/>
            <a:r>
              <a:rPr lang="en-US" dirty="0"/>
              <a:t>How long to retain documents before destroying?</a:t>
            </a:r>
          </a:p>
          <a:p>
            <a:pPr lvl="1"/>
            <a:r>
              <a:rPr lang="en-US" dirty="0"/>
              <a:t>Two weeks is sufficient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17F5-5C1E-4E5F-ADF3-A87300E14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7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D37C-FD89-466A-AABF-3F520C41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8C4F-F080-4878-8A33-03129A2E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additional information does PSC require to provide an estimate?</a:t>
            </a:r>
          </a:p>
          <a:p>
            <a:r>
              <a:rPr lang="en-US" sz="2400" dirty="0"/>
              <a:t>Assuming SLA/scope cannot be added to before FY 2024, can we implement a mod or CSA by August of this year?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FD5FD-D7B0-4D80-9683-17CEF0189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810F5-6BD7-4DEC-8279-05EEC2D26A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21272D"/>
      </a:dk1>
      <a:lt1>
        <a:srgbClr val="FFFFFF"/>
      </a:lt1>
      <a:dk2>
        <a:srgbClr val="264A64"/>
      </a:dk2>
      <a:lt2>
        <a:srgbClr val="FFFFFF"/>
      </a:lt2>
      <a:accent1>
        <a:srgbClr val="BFB0A3"/>
      </a:accent1>
      <a:accent2>
        <a:srgbClr val="336A90"/>
      </a:accent2>
      <a:accent3>
        <a:srgbClr val="A12854"/>
      </a:accent3>
      <a:accent4>
        <a:srgbClr val="475260"/>
      </a:accent4>
      <a:accent5>
        <a:srgbClr val="63BAB0"/>
      </a:accent5>
      <a:accent6>
        <a:srgbClr val="E29F4D"/>
      </a:accent6>
      <a:hlink>
        <a:srgbClr val="336A90"/>
      </a:hlink>
      <a:folHlink>
        <a:srgbClr val="47526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" id="{EF7F1599-2F0D-4D3C-B5E6-FDE22C0DB98E}" vid="{E1AD9708-17E1-4BC7-8730-09F23040E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84A5415F55E43AC700ACE97B48AA8" ma:contentTypeVersion="10" ma:contentTypeDescription="Create a new document." ma:contentTypeScope="" ma:versionID="78f0b912ed28f5506a352fe3a6de51a7">
  <xsd:schema xmlns:xsd="http://www.w3.org/2001/XMLSchema" xmlns:xs="http://www.w3.org/2001/XMLSchema" xmlns:p="http://schemas.microsoft.com/office/2006/metadata/properties" xmlns:ns3="5dc539c3-6fea-4da2-88f8-f49011827267" xmlns:ns4="5c6aedf6-791b-4f21-85e1-8ea3a51f2292" targetNamespace="http://schemas.microsoft.com/office/2006/metadata/properties" ma:root="true" ma:fieldsID="6d088093842d6cfc9a17135bfd111e7b" ns3:_="" ns4:_="">
    <xsd:import namespace="5dc539c3-6fea-4da2-88f8-f49011827267"/>
    <xsd:import namespace="5c6aedf6-791b-4f21-85e1-8ea3a51f22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539c3-6fea-4da2-88f8-f490118272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aedf6-791b-4f21-85e1-8ea3a51f2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8B8CEF-9D76-428B-A53B-7DA4CB09D8A8}">
  <ds:schemaRefs>
    <ds:schemaRef ds:uri="5dc539c3-6fea-4da2-88f8-f4901182726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c6aedf6-791b-4f21-85e1-8ea3a51f229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8DCE65-3CBE-4680-86D9-788DD0B23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c539c3-6fea-4da2-88f8-f49011827267"/>
    <ds:schemaRef ds:uri="5c6aedf6-791b-4f21-85e1-8ea3a51f22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A62E6B-6D4E-4854-B685-399081E46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26199</TotalTime>
  <Words>282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Retrospect</vt:lpstr>
      <vt:lpstr>Cross Functional Team (CFT) Meeting  Exec Sec SWIFT BPA FY 2023 Renewal</vt:lpstr>
      <vt:lpstr>Agenda: </vt:lpstr>
      <vt:lpstr>Action Items</vt:lpstr>
      <vt:lpstr>Digital Mail Process Flow for Mailroom</vt:lpstr>
      <vt:lpstr>Digital Mail Requirements - November Discussion</vt:lpstr>
      <vt:lpstr>Questions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Hennington, Billee (ACF);dbontempo@mitre.org</dc:creator>
  <cp:lastModifiedBy>Mcdonald, Robert (ACF) (CTR)</cp:lastModifiedBy>
  <cp:revision>972</cp:revision>
  <cp:lastPrinted>2020-01-08T22:48:58Z</cp:lastPrinted>
  <dcterms:created xsi:type="dcterms:W3CDTF">2018-08-28T15:20:47Z</dcterms:created>
  <dcterms:modified xsi:type="dcterms:W3CDTF">2022-01-27T12:55:39Z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8ee09c4a-09fb-4e4c-a84a-76094eeda9cf</vt:lpwstr>
  </property>
  <property fmtid="{D5CDD505-2E9C-101B-9397-08002B2CF9AE}" pid="3" name="ContentTypeId">
    <vt:lpwstr>0x01010072584A5415F55E43AC700ACE97B48AA8</vt:lpwstr>
  </property>
</Properties>
</file>