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2"/>
  </p:notesMasterIdLst>
  <p:handoutMasterIdLst>
    <p:handoutMasterId r:id="rId13"/>
  </p:handoutMasterIdLst>
  <p:sldIdLst>
    <p:sldId id="812" r:id="rId5"/>
    <p:sldId id="838" r:id="rId6"/>
    <p:sldId id="839" r:id="rId7"/>
    <p:sldId id="843" r:id="rId8"/>
    <p:sldId id="842" r:id="rId9"/>
    <p:sldId id="840" r:id="rId10"/>
    <p:sldId id="844" r:id="rId1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Cindy (ACF) (CTR)" initials="BC((" lastIdx="1" clrIdx="0">
    <p:extLst>
      <p:ext uri="{19B8F6BF-5375-455C-9EA6-DF929625EA0E}">
        <p15:presenceInfo xmlns:p15="http://schemas.microsoft.com/office/powerpoint/2012/main" userId="S-1-5-21-1747495209-1248221918-2216747781-195999" providerId="AD"/>
      </p:ext>
    </p:extLst>
  </p:cmAuthor>
  <p:cmAuthor id="2" name="Bartlett, Trisha" initials="BT" lastIdx="1" clrIdx="1">
    <p:extLst>
      <p:ext uri="{19B8F6BF-5375-455C-9EA6-DF929625EA0E}">
        <p15:presenceInfo xmlns:p15="http://schemas.microsoft.com/office/powerpoint/2012/main" userId="S::TBARTLETT@MITRE.ORG::ef960d39-d4d3-470c-98ec-48083a1503f6" providerId="AD"/>
      </p:ext>
    </p:extLst>
  </p:cmAuthor>
  <p:cmAuthor id="3" name="Sierra, Alba (ACF)" initials="SA(" lastIdx="6" clrIdx="2">
    <p:extLst>
      <p:ext uri="{19B8F6BF-5375-455C-9EA6-DF929625EA0E}">
        <p15:presenceInfo xmlns:p15="http://schemas.microsoft.com/office/powerpoint/2012/main" userId="S-1-5-21-1747495209-1248221918-2216747781-62136" providerId="AD"/>
      </p:ext>
    </p:extLst>
  </p:cmAuthor>
  <p:cmAuthor id="4" name="Saunders, Kristan (ACF) (CTR)" initials="SK((" lastIdx="6" clrIdx="3">
    <p:extLst>
      <p:ext uri="{19B8F6BF-5375-455C-9EA6-DF929625EA0E}">
        <p15:presenceInfo xmlns:p15="http://schemas.microsoft.com/office/powerpoint/2012/main" userId="S-1-5-21-1747495209-1248221918-2216747781-201624" providerId="AD"/>
      </p:ext>
    </p:extLst>
  </p:cmAuthor>
  <p:cmAuthor id="5" name="Hamilton, Sandra (ACF)" initials="HS(" lastIdx="6" clrIdx="4">
    <p:extLst>
      <p:ext uri="{19B8F6BF-5375-455C-9EA6-DF929625EA0E}">
        <p15:presenceInfo xmlns:p15="http://schemas.microsoft.com/office/powerpoint/2012/main" userId="S-1-5-21-1747495209-1248221918-2216747781-218987" providerId="AD"/>
      </p:ext>
    </p:extLst>
  </p:cmAuthor>
  <p:cmAuthor id="6" name="Lisa Fristrom" initials="LF" lastIdx="1" clrIdx="5">
    <p:extLst>
      <p:ext uri="{19B8F6BF-5375-455C-9EA6-DF929625EA0E}">
        <p15:presenceInfo xmlns:p15="http://schemas.microsoft.com/office/powerpoint/2012/main" userId="aab9d118154b6a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5" autoAdjust="0"/>
    <p:restoredTop sz="89919" autoAdjust="0"/>
  </p:normalViewPr>
  <p:slideViewPr>
    <p:cSldViewPr snapToGrid="0" showGuides="1">
      <p:cViewPr varScale="1">
        <p:scale>
          <a:sx n="86" d="100"/>
          <a:sy n="86" d="100"/>
        </p:scale>
        <p:origin x="629" y="58"/>
      </p:cViewPr>
      <p:guideLst>
        <p:guide orient="horz" pos="2160"/>
        <p:guide pos="3840"/>
      </p:guideLst>
    </p:cSldViewPr>
  </p:slideViewPr>
  <p:notesTextViewPr>
    <p:cViewPr>
      <p:scale>
        <a:sx n="1" d="1"/>
        <a:sy n="1" d="1"/>
      </p:scale>
      <p:origin x="0" y="0"/>
    </p:cViewPr>
  </p:notesTextViewPr>
  <p:notesViewPr>
    <p:cSldViewPr snapToGrid="0">
      <p:cViewPr varScale="1">
        <p:scale>
          <a:sx n="80" d="100"/>
          <a:sy n="80" d="100"/>
        </p:scale>
        <p:origin x="25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2CD5BE6-9445-4E08-B82B-3EBF9316A186}" type="datetimeFigureOut">
              <a:rPr lang="en-US" smtClean="0"/>
              <a:t>3/18/2021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126922B-A83E-4543-8B1F-F40FAA82027E}" type="slidenum">
              <a:rPr lang="en-US" smtClean="0"/>
              <a:t>‹#›</a:t>
            </a:fld>
            <a:endParaRPr lang="en-US" dirty="0"/>
          </a:p>
        </p:txBody>
      </p:sp>
    </p:spTree>
    <p:extLst>
      <p:ext uri="{BB962C8B-B14F-4D97-AF65-F5344CB8AC3E}">
        <p14:creationId xmlns:p14="http://schemas.microsoft.com/office/powerpoint/2010/main" val="3262802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9DA4926-6793-4FEF-8CEC-DB29810AB736}" type="datetimeFigureOut">
              <a:rPr lang="en-US" smtClean="0"/>
              <a:t>3/18/2021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540DE33-7926-4E6E-907E-6EC08853FFD7}" type="slidenum">
              <a:rPr lang="en-US" smtClean="0"/>
              <a:t>‹#›</a:t>
            </a:fld>
            <a:endParaRPr lang="en-US" dirty="0"/>
          </a:p>
        </p:txBody>
      </p:sp>
    </p:spTree>
    <p:extLst>
      <p:ext uri="{BB962C8B-B14F-4D97-AF65-F5344CB8AC3E}">
        <p14:creationId xmlns:p14="http://schemas.microsoft.com/office/powerpoint/2010/main" val="336679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2</a:t>
            </a:fld>
            <a:endParaRPr lang="en-US" dirty="0"/>
          </a:p>
        </p:txBody>
      </p:sp>
    </p:spTree>
    <p:extLst>
      <p:ext uri="{BB962C8B-B14F-4D97-AF65-F5344CB8AC3E}">
        <p14:creationId xmlns:p14="http://schemas.microsoft.com/office/powerpoint/2010/main" val="150316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3</a:t>
            </a:fld>
            <a:endParaRPr lang="en-US" dirty="0"/>
          </a:p>
        </p:txBody>
      </p:sp>
    </p:spTree>
    <p:extLst>
      <p:ext uri="{BB962C8B-B14F-4D97-AF65-F5344CB8AC3E}">
        <p14:creationId xmlns:p14="http://schemas.microsoft.com/office/powerpoint/2010/main" val="317729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4</a:t>
            </a:fld>
            <a:endParaRPr lang="en-US" dirty="0"/>
          </a:p>
        </p:txBody>
      </p:sp>
    </p:spTree>
    <p:extLst>
      <p:ext uri="{BB962C8B-B14F-4D97-AF65-F5344CB8AC3E}">
        <p14:creationId xmlns:p14="http://schemas.microsoft.com/office/powerpoint/2010/main" val="126179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5</a:t>
            </a:fld>
            <a:endParaRPr lang="en-US" dirty="0"/>
          </a:p>
        </p:txBody>
      </p:sp>
    </p:spTree>
    <p:extLst>
      <p:ext uri="{BB962C8B-B14F-4D97-AF65-F5344CB8AC3E}">
        <p14:creationId xmlns:p14="http://schemas.microsoft.com/office/powerpoint/2010/main" val="3700192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6</a:t>
            </a:fld>
            <a:endParaRPr lang="en-US" dirty="0"/>
          </a:p>
        </p:txBody>
      </p:sp>
    </p:spTree>
    <p:extLst>
      <p:ext uri="{BB962C8B-B14F-4D97-AF65-F5344CB8AC3E}">
        <p14:creationId xmlns:p14="http://schemas.microsoft.com/office/powerpoint/2010/main" val="234534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7</a:t>
            </a:fld>
            <a:endParaRPr lang="en-US" dirty="0"/>
          </a:p>
        </p:txBody>
      </p:sp>
    </p:spTree>
    <p:extLst>
      <p:ext uri="{BB962C8B-B14F-4D97-AF65-F5344CB8AC3E}">
        <p14:creationId xmlns:p14="http://schemas.microsoft.com/office/powerpoint/2010/main" val="100616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97280" y="758952"/>
            <a:ext cx="10058400" cy="3566160"/>
          </a:xfrm>
        </p:spPr>
        <p:txBody>
          <a:bodyPr anchor="b">
            <a:noAutofit/>
          </a:bodyPr>
          <a:lstStyle>
            <a:lvl1pPr algn="l">
              <a:lnSpc>
                <a:spcPct val="85000"/>
              </a:lnSpc>
              <a:defRPr sz="6000" spc="-50" baseline="0">
                <a:solidFill>
                  <a:schemeClr val="accent2"/>
                </a:solidFill>
              </a:defRPr>
            </a:lvl1pPr>
          </a:lstStyle>
          <a:p>
            <a:r>
              <a:rPr lang="en-US" dirty="0"/>
              <a:t>Administration for Children and Families Simple Slide Layout</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176"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54805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solidFill>
                  <a:schemeClr val="tx1">
                    <a:lumMod val="90000"/>
                    <a:lumOff val="10000"/>
                  </a:schemeClr>
                </a:solidFill>
              </a:defRPr>
            </a:lvl1pPr>
            <a:lvl2pPr>
              <a:defRPr sz="2400">
                <a:solidFill>
                  <a:schemeClr val="tx1">
                    <a:lumMod val="90000"/>
                    <a:lumOff val="10000"/>
                  </a:schemeClr>
                </a:solidFill>
              </a:defRPr>
            </a:lvl2pPr>
            <a:lvl3pPr>
              <a:defRPr sz="1800">
                <a:solidFill>
                  <a:schemeClr val="tx1">
                    <a:lumMod val="90000"/>
                    <a:lumOff val="10000"/>
                  </a:schemeClr>
                </a:solidFill>
              </a:defRPr>
            </a:lvl3pPr>
            <a:lvl4pPr>
              <a:defRPr sz="1800">
                <a:solidFill>
                  <a:schemeClr val="tx1">
                    <a:lumMod val="90000"/>
                    <a:lumOff val="10000"/>
                  </a:schemeClr>
                </a:solidFill>
              </a:defRPr>
            </a:lvl4pPr>
            <a:lvl5pPr>
              <a:defRPr sz="1800">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369741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6000" b="0">
                <a:solidFill>
                  <a:schemeClr val="accent2"/>
                </a:solidFill>
              </a:defRPr>
            </a:lvl1pPr>
          </a:lstStyle>
          <a:p>
            <a:r>
              <a:rPr lang="en-US" dirty="0"/>
              <a:t>Section Header Title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4354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986718"/>
          </a:xfrm>
        </p:spPr>
        <p:txBody>
          <a:bodyPr/>
          <a:lstStyle/>
          <a:p>
            <a:r>
              <a:rPr lang="en-US" dirty="0"/>
              <a:t>Click to edit Master title style</a:t>
            </a:r>
          </a:p>
        </p:txBody>
      </p:sp>
      <p:sp>
        <p:nvSpPr>
          <p:cNvPr id="3" name="Content Placeholder 2"/>
          <p:cNvSpPr>
            <a:spLocks noGrp="1"/>
          </p:cNvSpPr>
          <p:nvPr>
            <p:ph sz="half" idx="1"/>
          </p:nvPr>
        </p:nvSpPr>
        <p:spPr>
          <a:xfrm>
            <a:off x="1097280" y="1427148"/>
            <a:ext cx="4937760" cy="4648912"/>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427153"/>
            <a:ext cx="4937760" cy="4648911"/>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106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986718"/>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109728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0971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39802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613661" y="731520"/>
            <a:ext cx="6679191" cy="5573684"/>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4"/>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596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Picture Placeholder 15"/>
          <p:cNvSpPr>
            <a:spLocks noGrp="1" noChangeAspect="1"/>
          </p:cNvSpPr>
          <p:nvPr>
            <p:ph type="pic" sz="quarter" idx="10" hasCustomPrompt="1"/>
          </p:nvPr>
        </p:nvSpPr>
        <p:spPr>
          <a:xfrm>
            <a:off x="3" y="0"/>
            <a:ext cx="12189884" cy="4914900"/>
          </a:xfrm>
          <a:noFill/>
        </p:spPr>
        <p:txBody>
          <a:bodyPr/>
          <a:lstStyle>
            <a:lvl1pPr>
              <a:defRPr baseline="0"/>
            </a:lvl1pPr>
          </a:lstStyle>
          <a:p>
            <a:r>
              <a:rPr lang="en-US" dirty="0"/>
              <a:t>Click icon to insert picture</a:t>
            </a:r>
          </a:p>
        </p:txBody>
      </p:sp>
      <p:sp>
        <p:nvSpPr>
          <p:cNvPr id="3" name="Slide Number Placeholder 2"/>
          <p:cNvSpPr>
            <a:spLocks noGrp="1"/>
          </p:cNvSpPr>
          <p:nvPr>
            <p:ph type="sldNum" sz="quarter" idx="11"/>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0851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21"/>
            <a:ext cx="10058400" cy="98601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79" y="1444241"/>
            <a:ext cx="10058401" cy="4589093"/>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27262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3656" y="6391403"/>
            <a:ext cx="1839751" cy="407635"/>
          </a:xfrm>
          <a:prstGeom prst="rect">
            <a:avLst/>
          </a:prstGeom>
        </p:spPr>
      </p:pic>
      <p:sp>
        <p:nvSpPr>
          <p:cNvPr id="4" name="Slide Number Placeholder 3"/>
          <p:cNvSpPr>
            <a:spLocks noGrp="1"/>
          </p:cNvSpPr>
          <p:nvPr>
            <p:ph type="sldNum" sz="quarter" idx="4"/>
          </p:nvPr>
        </p:nvSpPr>
        <p:spPr>
          <a:xfrm>
            <a:off x="9340442" y="6391403"/>
            <a:ext cx="2743200" cy="365125"/>
          </a:xfrm>
          <a:prstGeom prst="rect">
            <a:avLst/>
          </a:prstGeom>
        </p:spPr>
        <p:txBody>
          <a:bodyPr vert="horz" lIns="91440" tIns="45720" rIns="91440" bIns="45720" rtlCol="0" anchor="ctr"/>
          <a:lstStyle>
            <a:lvl1pPr algn="r">
              <a:defRPr sz="1200">
                <a:solidFill>
                  <a:schemeClr val="bg1"/>
                </a:solidFill>
              </a:defRPr>
            </a:lvl1pPr>
          </a:lstStyle>
          <a:p>
            <a:fld id="{FA7810F5-6BD7-4DEC-8279-05EEC2D26A11}" type="slidenum">
              <a:rPr lang="en-US" smtClean="0"/>
              <a:pPr/>
              <a:t>‹#›</a:t>
            </a:fld>
            <a:endParaRPr lang="en-US" dirty="0"/>
          </a:p>
        </p:txBody>
      </p:sp>
    </p:spTree>
    <p:extLst>
      <p:ext uri="{BB962C8B-B14F-4D97-AF65-F5344CB8AC3E}">
        <p14:creationId xmlns:p14="http://schemas.microsoft.com/office/powerpoint/2010/main" val="38243722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Lst>
  <p:hf hdr="0" ftr="0" dt="0"/>
  <p:txStyles>
    <p:titleStyle>
      <a:lvl1pPr algn="l" defTabSz="914400" rtl="0" eaLnBrk="1" latinLnBrk="0" hangingPunct="1">
        <a:lnSpc>
          <a:spcPct val="85000"/>
        </a:lnSpc>
        <a:spcBef>
          <a:spcPct val="0"/>
        </a:spcBef>
        <a:buNone/>
        <a:defRPr lang="en-US" sz="4000" kern="1200" spc="-50" baseline="0" dirty="0">
          <a:solidFill>
            <a:schemeClr val="accent2"/>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yn.grapecity.com/docs/user-guide/Document-Portal-for-End-Users/Create-Dashboar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9120" y="385011"/>
            <a:ext cx="10419440" cy="3766424"/>
          </a:xfrm>
        </p:spPr>
        <p:txBody>
          <a:bodyPr>
            <a:noAutofit/>
          </a:bodyPr>
          <a:lstStyle/>
          <a:p>
            <a:pPr algn="ctr"/>
            <a:r>
              <a:rPr lang="en-US" sz="3200" dirty="0"/>
              <a:t>Executive Secretariat</a:t>
            </a:r>
            <a:br>
              <a:rPr lang="en-US" sz="3200" dirty="0"/>
            </a:br>
            <a:br>
              <a:rPr lang="en-US" sz="3200" dirty="0"/>
            </a:br>
            <a:r>
              <a:rPr lang="en-US" sz="3200" dirty="0"/>
              <a:t>SWIFT FY21 Enhancements</a:t>
            </a:r>
            <a:br>
              <a:rPr lang="en-US" sz="3200" dirty="0"/>
            </a:br>
            <a:r>
              <a:rPr lang="en-US" sz="3200" dirty="0"/>
              <a:t>(Server Implementation)</a:t>
            </a:r>
            <a:br>
              <a:rPr lang="en-US" sz="3200" dirty="0"/>
            </a:br>
            <a:br>
              <a:rPr lang="en-US" sz="3200" dirty="0"/>
            </a:br>
            <a:r>
              <a:rPr lang="en-US" sz="3200" dirty="0"/>
              <a:t> March 23, 2021</a:t>
            </a:r>
          </a:p>
        </p:txBody>
      </p:sp>
      <p:sp>
        <p:nvSpPr>
          <p:cNvPr id="2" name="Subtitle 1"/>
          <p:cNvSpPr>
            <a:spLocks noGrp="1"/>
          </p:cNvSpPr>
          <p:nvPr>
            <p:ph type="subTitle" idx="1"/>
          </p:nvPr>
        </p:nvSpPr>
        <p:spPr/>
        <p:txBody>
          <a:bodyPr>
            <a:normAutofit lnSpcReduction="10000"/>
          </a:bodyPr>
          <a:lstStyle/>
          <a:p>
            <a:r>
              <a:rPr lang="en-US" dirty="0"/>
              <a:t>Enterprise Architecture</a:t>
            </a:r>
          </a:p>
          <a:p>
            <a:r>
              <a:rPr lang="en-US" sz="1400" dirty="0"/>
              <a:t>OCIO Policy, Strategy and Planning (PSP) division</a:t>
            </a:r>
          </a:p>
          <a:p>
            <a:r>
              <a:rPr lang="en-US" sz="1400" dirty="0"/>
              <a:t>Shamila </a:t>
            </a:r>
            <a:r>
              <a:rPr lang="en-US" sz="1400" dirty="0" err="1"/>
              <a:t>beslow</a:t>
            </a:r>
            <a:r>
              <a:rPr lang="en-US" sz="1400" dirty="0"/>
              <a:t> (</a:t>
            </a:r>
            <a:r>
              <a:rPr lang="en-US" sz="1400"/>
              <a:t>Business Partner)</a:t>
            </a:r>
            <a:endParaRPr lang="en-US" sz="1400" dirty="0"/>
          </a:p>
          <a:p>
            <a:endParaRPr lang="en-US" dirty="0"/>
          </a:p>
        </p:txBody>
      </p:sp>
    </p:spTree>
    <p:extLst>
      <p:ext uri="{BB962C8B-B14F-4D97-AF65-F5344CB8AC3E}">
        <p14:creationId xmlns:p14="http://schemas.microsoft.com/office/powerpoint/2010/main" val="296809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3" name="Content Placeholder 2"/>
          <p:cNvSpPr>
            <a:spLocks noGrp="1"/>
          </p:cNvSpPr>
          <p:nvPr>
            <p:ph idx="1"/>
          </p:nvPr>
        </p:nvSpPr>
        <p:spPr>
          <a:xfrm>
            <a:off x="419100" y="1354595"/>
            <a:ext cx="11252344" cy="4593818"/>
          </a:xfrm>
        </p:spPr>
        <p:txBody>
          <a:bodyPr>
            <a:normAutofit/>
          </a:bodyPr>
          <a:lstStyle/>
          <a:p>
            <a:pPr marL="514350" indent="-514350">
              <a:buFont typeface="+mj-lt"/>
              <a:buAutoNum type="arabicPeriod"/>
            </a:pPr>
            <a:endParaRPr lang="en-US" sz="2400" dirty="0"/>
          </a:p>
          <a:p>
            <a:pPr marL="514350" indent="-514350">
              <a:buFont typeface="+mj-lt"/>
              <a:buAutoNum type="arabicPeriod"/>
            </a:pPr>
            <a:endParaRPr lang="en-US" sz="240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2</a:t>
            </a:fld>
            <a:endParaRPr lang="en-US" dirty="0"/>
          </a:p>
        </p:txBody>
      </p:sp>
      <p:sp>
        <p:nvSpPr>
          <p:cNvPr id="5" name="Rectangle 4">
            <a:extLst>
              <a:ext uri="{FF2B5EF4-FFF2-40B4-BE49-F238E27FC236}">
                <a16:creationId xmlns:a16="http://schemas.microsoft.com/office/drawing/2014/main" id="{47ACCBF1-9712-4247-86CE-76256DE26B7C}"/>
              </a:ext>
            </a:extLst>
          </p:cNvPr>
          <p:cNvSpPr/>
          <p:nvPr/>
        </p:nvSpPr>
        <p:spPr>
          <a:xfrm>
            <a:off x="520556" y="1474468"/>
            <a:ext cx="11252344" cy="4401205"/>
          </a:xfrm>
          <a:prstGeom prst="rect">
            <a:avLst/>
          </a:prstGeom>
        </p:spPr>
        <p:txBody>
          <a:bodyPr wrap="square">
            <a:spAutoFit/>
          </a:bodyPr>
          <a:lstStyle/>
          <a:p>
            <a:pPr marL="285750" lvl="0" indent="-285750">
              <a:buFont typeface="Arial" panose="020B0604020202020204" pitchFamily="34" charset="0"/>
              <a:buChar char="•"/>
            </a:pPr>
            <a:r>
              <a:rPr lang="en-US" sz="2000" dirty="0"/>
              <a:t>SWIFT is a Case management system used to manage executive correspondence for ACF and other tenant agencies </a:t>
            </a:r>
          </a:p>
          <a:p>
            <a:pPr marL="285750" indent="-285750">
              <a:buFont typeface="Arial" panose="020B0604020202020204" pitchFamily="34" charset="0"/>
              <a:buChar char="•"/>
            </a:pPr>
            <a:r>
              <a:rPr lang="en-US" sz="2000" dirty="0"/>
              <a:t>ACF partners with other mid-size OpDivs and some StaffDivs share costs by utilizing a single installation of SWIFT located in a PSC data center in Reston, VA maintained by Sev1Tech. </a:t>
            </a:r>
          </a:p>
          <a:p>
            <a:pPr marL="285750" indent="-285750">
              <a:buFont typeface="Arial" panose="020B0604020202020204" pitchFamily="34" charset="0"/>
              <a:buChar char="•"/>
            </a:pPr>
            <a:r>
              <a:rPr lang="en-US" sz="2000" dirty="0"/>
              <a:t>SWIFT was developed using multiple technologies from Microsoft, Adobe, Infragistics, and Data Dynamics. The system utilizes MS .Net framework with SQL Server backend and interfaces with Salesforce in the Office of the Secretary to seamlessly transfer cases between the Secretary and the ACF.</a:t>
            </a:r>
          </a:p>
          <a:p>
            <a:pPr marL="285750" lvl="0" indent="-285750">
              <a:buFont typeface="Arial" panose="020B0604020202020204" pitchFamily="34" charset="0"/>
              <a:buChar char="•"/>
            </a:pPr>
            <a:r>
              <a:rPr lang="en-US" sz="2000" dirty="0"/>
              <a:t>SWIFT servers upgraded to Windows Server 2016 and SQL Server Enterprise 2016 in 2019.</a:t>
            </a:r>
          </a:p>
          <a:p>
            <a:pPr marL="285750" indent="-285750">
              <a:buFont typeface="Arial" panose="020B0604020202020204" pitchFamily="34" charset="0"/>
              <a:buChar char="•"/>
            </a:pPr>
            <a:r>
              <a:rPr lang="en-US" sz="2000" dirty="0"/>
              <a:t>Sole Solutions Inc (SSI has developed and maintains the SWIFT application</a:t>
            </a:r>
          </a:p>
          <a:p>
            <a:pPr marL="285750" indent="-285750">
              <a:buFont typeface="Arial" panose="020B0604020202020204" pitchFamily="34" charset="0"/>
              <a:buChar char="•"/>
            </a:pPr>
            <a:r>
              <a:rPr lang="en-US" sz="2000" dirty="0"/>
              <a:t>There are three installations of SWIFT across HHS: CMS  - Baltimore, HRSA - Rockville, and ACF, SAMHSA, Assistant Secretary for Planning and Evaluation (ASPE), Assistant Secretary for Preparedness and Response (ASPR), and  Office of Assistant Secretary of Health (OASH)  - Reston</a:t>
            </a:r>
          </a:p>
          <a:p>
            <a:pPr marL="285750" indent="-285750">
              <a:buFont typeface="Arial" panose="020B0604020202020204" pitchFamily="34" charset="0"/>
              <a:buChar char="•"/>
            </a:pPr>
            <a:r>
              <a:rPr lang="en-US" sz="2000" dirty="0"/>
              <a:t>SWIFT is Government Off-the-Shelf (GOTS), a method to enable reuse of software across multiple projects.</a:t>
            </a:r>
          </a:p>
        </p:txBody>
      </p:sp>
    </p:spTree>
    <p:extLst>
      <p:ext uri="{BB962C8B-B14F-4D97-AF65-F5344CB8AC3E}">
        <p14:creationId xmlns:p14="http://schemas.microsoft.com/office/powerpoint/2010/main" val="424711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SWIFT FY21 Enhancements (Server Implementation)</a:t>
            </a:r>
            <a:br>
              <a:rPr lang="en-US" dirty="0"/>
            </a:br>
            <a:r>
              <a:rPr lang="en-US" dirty="0"/>
              <a:t>Business Requirements  </a:t>
            </a:r>
          </a:p>
        </p:txBody>
      </p:sp>
      <p:sp>
        <p:nvSpPr>
          <p:cNvPr id="3" name="Content Placeholder 2"/>
          <p:cNvSpPr>
            <a:spLocks noGrp="1"/>
          </p:cNvSpPr>
          <p:nvPr>
            <p:ph idx="1"/>
          </p:nvPr>
        </p:nvSpPr>
        <p:spPr>
          <a:xfrm>
            <a:off x="419100" y="1354595"/>
            <a:ext cx="11252344" cy="4593818"/>
          </a:xfrm>
        </p:spPr>
        <p:txBody>
          <a:bodyPr>
            <a:normAutofit/>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3</a:t>
            </a:fld>
            <a:endParaRPr lang="en-US" dirty="0"/>
          </a:p>
        </p:txBody>
      </p:sp>
      <p:sp>
        <p:nvSpPr>
          <p:cNvPr id="5" name="Rectangle 4">
            <a:extLst>
              <a:ext uri="{FF2B5EF4-FFF2-40B4-BE49-F238E27FC236}">
                <a16:creationId xmlns:a16="http://schemas.microsoft.com/office/drawing/2014/main" id="{47ACCBF1-9712-4247-86CE-76256DE26B7C}"/>
              </a:ext>
            </a:extLst>
          </p:cNvPr>
          <p:cNvSpPr/>
          <p:nvPr/>
        </p:nvSpPr>
        <p:spPr>
          <a:xfrm>
            <a:off x="520556" y="1474468"/>
            <a:ext cx="11252344" cy="4801314"/>
          </a:xfrm>
          <a:prstGeom prst="rect">
            <a:avLst/>
          </a:prstGeom>
        </p:spPr>
        <p:txBody>
          <a:bodyPr wrap="square">
            <a:spAutoFit/>
          </a:bodyPr>
          <a:lstStyle/>
          <a:p>
            <a:pPr marL="342900" lvl="0" indent="-342900">
              <a:buFont typeface="+mj-lt"/>
              <a:buAutoNum type="arabicPeriod"/>
            </a:pPr>
            <a:r>
              <a:rPr lang="en-US" b="1" dirty="0"/>
              <a:t>Reporting Platform Enhancements and Dashboard Design</a:t>
            </a:r>
          </a:p>
          <a:p>
            <a:pPr marL="800100" lvl="1" indent="-342900">
              <a:buFont typeface="+mj-lt"/>
              <a:buAutoNum type="alphaLcParenR"/>
            </a:pPr>
            <a:r>
              <a:rPr lang="en-US" dirty="0"/>
              <a:t>Provide program office with more stats on performance and workload metrics</a:t>
            </a:r>
          </a:p>
          <a:p>
            <a:pPr marL="800100" lvl="1" indent="-342900">
              <a:buFont typeface="+mj-lt"/>
              <a:buAutoNum type="alphaLcParenR"/>
            </a:pPr>
            <a:r>
              <a:rPr lang="en-US" dirty="0"/>
              <a:t>Ability to decompose, or drill down, into the performance and workload of individual groups and divisions</a:t>
            </a:r>
          </a:p>
          <a:p>
            <a:pPr marL="800100" lvl="1" indent="-342900">
              <a:buFont typeface="+mj-lt"/>
              <a:buAutoNum type="alphaLcParenR"/>
            </a:pPr>
            <a:r>
              <a:rPr lang="en-US" dirty="0"/>
              <a:t>Integrate existing Wyn Enterprise Dashboard reporting platform with SWIFT to provide SSO</a:t>
            </a:r>
          </a:p>
          <a:p>
            <a:pPr marL="800100" lvl="1" indent="-342900">
              <a:buFont typeface="+mj-lt"/>
              <a:buAutoNum type="alphaLcParenR"/>
            </a:pPr>
            <a:r>
              <a:rPr lang="en-US" dirty="0"/>
              <a:t>Automate filtering of SWIFT role</a:t>
            </a:r>
          </a:p>
          <a:p>
            <a:pPr marL="342900" lvl="0" indent="-342900">
              <a:buFont typeface="+mj-lt"/>
              <a:buAutoNum type="arabicPeriod"/>
            </a:pPr>
            <a:r>
              <a:rPr lang="en-US" b="1" dirty="0"/>
              <a:t>SWIFT Validation (Test) Environment  </a:t>
            </a:r>
          </a:p>
          <a:p>
            <a:pPr marL="800100" lvl="1" indent="-342900">
              <a:buFont typeface="+mj-lt"/>
              <a:buAutoNum type="alphaLcParenR"/>
            </a:pPr>
            <a:r>
              <a:rPr lang="en-US" dirty="0"/>
              <a:t>Add a validation (test) environment to the current hosting platform to test changes due to HHS infrastructure or security as well as application</a:t>
            </a:r>
          </a:p>
          <a:p>
            <a:pPr marL="800100" lvl="1" indent="-342900">
              <a:buFont typeface="+mj-lt"/>
              <a:buAutoNum type="alphaLcParenR"/>
            </a:pPr>
            <a:r>
              <a:rPr lang="en-US" dirty="0"/>
              <a:t>Work with OTIO to implement, test, install and configure the SWIFT application software on two virtual servers: an application/task server and a database server. </a:t>
            </a:r>
          </a:p>
          <a:p>
            <a:pPr marL="342900" lvl="0" indent="-342900">
              <a:buFont typeface="+mj-lt"/>
              <a:buAutoNum type="arabicPeriod"/>
            </a:pPr>
            <a:r>
              <a:rPr lang="en-US" b="1" dirty="0"/>
              <a:t>Other Enhancements</a:t>
            </a:r>
          </a:p>
          <a:p>
            <a:pPr marL="800100" lvl="1" indent="-342900">
              <a:buFont typeface="+mj-lt"/>
              <a:buAutoNum type="alphaLcParenR"/>
            </a:pPr>
            <a:r>
              <a:rPr lang="en-US" dirty="0"/>
              <a:t>Hide late responses from previous assignments</a:t>
            </a:r>
          </a:p>
          <a:p>
            <a:pPr marL="800100" lvl="1" indent="-342900">
              <a:buFont typeface="+mj-lt"/>
              <a:buAutoNum type="alphaLcParenR"/>
            </a:pPr>
            <a:r>
              <a:rPr lang="en-US" dirty="0"/>
              <a:t>Display package forwarding information</a:t>
            </a:r>
          </a:p>
          <a:p>
            <a:pPr marL="800100" lvl="1" indent="-342900">
              <a:buFont typeface="+mj-lt"/>
              <a:buAutoNum type="alphaLcParenR"/>
            </a:pPr>
            <a:r>
              <a:rPr lang="en-US" dirty="0"/>
              <a:t>Expand the list of approval packages displayed to cover the past year</a:t>
            </a:r>
          </a:p>
          <a:p>
            <a:pPr marL="800100" lvl="1" indent="-342900">
              <a:buFont typeface="+mj-lt"/>
              <a:buAutoNum type="alphaLcParenR"/>
            </a:pPr>
            <a:r>
              <a:rPr lang="en-US" dirty="0"/>
              <a:t>Schedule a formal Technology Refresh release to maintain capability with ACF desktop configurations. This will include the latest version of Internet Explorer or other browser, Microsoft Office and Windows. </a:t>
            </a:r>
          </a:p>
          <a:p>
            <a:pPr marL="800100" lvl="1" indent="-342900">
              <a:buFont typeface="+mj-lt"/>
              <a:buAutoNum type="alphaLcParenR"/>
            </a:pPr>
            <a:r>
              <a:rPr lang="en-US" dirty="0"/>
              <a:t>Develop an Annual Technology Refresh plan</a:t>
            </a:r>
          </a:p>
        </p:txBody>
      </p:sp>
    </p:spTree>
    <p:extLst>
      <p:ext uri="{BB962C8B-B14F-4D97-AF65-F5344CB8AC3E}">
        <p14:creationId xmlns:p14="http://schemas.microsoft.com/office/powerpoint/2010/main" val="286818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To-Be Validation (Test) Environment – Areas to Clarify</a:t>
            </a:r>
          </a:p>
        </p:txBody>
      </p:sp>
      <p:sp>
        <p:nvSpPr>
          <p:cNvPr id="3" name="Content Placeholder 2"/>
          <p:cNvSpPr>
            <a:spLocks noGrp="1"/>
          </p:cNvSpPr>
          <p:nvPr>
            <p:ph idx="1"/>
          </p:nvPr>
        </p:nvSpPr>
        <p:spPr>
          <a:xfrm>
            <a:off x="419100" y="1354595"/>
            <a:ext cx="11252344" cy="4593818"/>
          </a:xfrm>
        </p:spPr>
        <p:txBody>
          <a:bodyPr>
            <a:normAutofit/>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4</a:t>
            </a:fld>
            <a:endParaRPr lang="en-US" dirty="0"/>
          </a:p>
        </p:txBody>
      </p:sp>
      <p:sp>
        <p:nvSpPr>
          <p:cNvPr id="5" name="Rectangle 4">
            <a:extLst>
              <a:ext uri="{FF2B5EF4-FFF2-40B4-BE49-F238E27FC236}">
                <a16:creationId xmlns:a16="http://schemas.microsoft.com/office/drawing/2014/main" id="{47ACCBF1-9712-4247-86CE-76256DE26B7C}"/>
              </a:ext>
            </a:extLst>
          </p:cNvPr>
          <p:cNvSpPr/>
          <p:nvPr/>
        </p:nvSpPr>
        <p:spPr>
          <a:xfrm>
            <a:off x="520556" y="1474468"/>
            <a:ext cx="11252344" cy="3970318"/>
          </a:xfrm>
          <a:prstGeom prst="rect">
            <a:avLst/>
          </a:prstGeom>
        </p:spPr>
        <p:txBody>
          <a:bodyPr wrap="square">
            <a:spAutoFit/>
          </a:bodyPr>
          <a:lstStyle/>
          <a:p>
            <a:pPr marL="342900" lvl="0" indent="-342900">
              <a:buFont typeface="+mj-lt"/>
              <a:buAutoNum type="arabicPeriod"/>
            </a:pPr>
            <a:r>
              <a:rPr lang="en-US" dirty="0"/>
              <a:t>Is the validation (test) environment software architecture similar to the current system?</a:t>
            </a:r>
          </a:p>
          <a:p>
            <a:pPr marL="342900" lvl="0" indent="-342900">
              <a:buFont typeface="+mj-lt"/>
              <a:buAutoNum type="arabicPeriod"/>
            </a:pPr>
            <a:endParaRPr lang="en-US" dirty="0"/>
          </a:p>
          <a:p>
            <a:pPr marL="342900" lvl="0" indent="-342900">
              <a:buFont typeface="+mj-lt"/>
              <a:buAutoNum type="arabicPeriod"/>
            </a:pPr>
            <a:r>
              <a:rPr lang="en-US" dirty="0"/>
              <a:t>What type of information is redacted before transferring it to the test environment?</a:t>
            </a:r>
          </a:p>
          <a:p>
            <a:pPr marL="342900" lvl="0" indent="-342900">
              <a:buFont typeface="+mj-lt"/>
              <a:buAutoNum type="arabicPeriod"/>
            </a:pPr>
            <a:endParaRPr lang="en-US" dirty="0"/>
          </a:p>
          <a:p>
            <a:pPr marL="342900" indent="-342900">
              <a:buFont typeface="+mj-lt"/>
              <a:buAutoNum type="arabicPeriod"/>
            </a:pPr>
            <a:r>
              <a:rPr lang="en-US" dirty="0"/>
              <a:t>Who will have access to the new validation environment?</a:t>
            </a:r>
          </a:p>
          <a:p>
            <a:pPr marL="342900" lvl="0" indent="-342900">
              <a:buFont typeface="+mj-lt"/>
              <a:buAutoNum type="arabicPeriod"/>
            </a:pPr>
            <a:endParaRPr lang="en-US" dirty="0"/>
          </a:p>
          <a:p>
            <a:pPr marL="342900" lvl="0" indent="-342900">
              <a:buFont typeface="+mj-lt"/>
              <a:buAutoNum type="arabicPeriod"/>
            </a:pPr>
            <a:r>
              <a:rPr lang="en-US" dirty="0"/>
              <a:t>What type of user authentication is implemented today?</a:t>
            </a:r>
          </a:p>
          <a:p>
            <a:pPr marL="342900" lvl="0" indent="-342900">
              <a:buFont typeface="+mj-lt"/>
              <a:buAutoNum type="arabicPeriod"/>
            </a:pPr>
            <a:endParaRPr lang="en-US" dirty="0"/>
          </a:p>
          <a:p>
            <a:pPr marL="342900" lvl="0" indent="-342900">
              <a:buFont typeface="+mj-lt"/>
              <a:buAutoNum type="arabicPeriod"/>
            </a:pPr>
            <a:r>
              <a:rPr lang="en-US" dirty="0"/>
              <a:t>Can technical details be provided on how Wyn Enterprise Dashboard reporting platform will be integrated with SWIFT and how that will enable SSO capability and automatic filtering by SWIFT role?  </a:t>
            </a:r>
          </a:p>
          <a:p>
            <a:pPr marL="342900" lvl="0" indent="-342900">
              <a:buFont typeface="+mj-lt"/>
              <a:buAutoNum type="arabicPeriod"/>
            </a:pPr>
            <a:endParaRPr lang="en-US" dirty="0"/>
          </a:p>
          <a:p>
            <a:pPr marL="342900" lvl="0" indent="-342900">
              <a:buFont typeface="+mj-lt"/>
              <a:buAutoNum type="arabicPeriod"/>
            </a:pPr>
            <a:r>
              <a:rPr lang="en-US" dirty="0"/>
              <a:t>Based on the business requirements, the validation environment will be used for testing HHS infrastructure or security changes.  Could you provides an example of those changes and what tests will be performed?</a:t>
            </a:r>
          </a:p>
          <a:p>
            <a:pPr marL="342900" lvl="0" indent="-342900">
              <a:buFont typeface="+mj-lt"/>
              <a:buAutoNum type="arabicPeriod"/>
            </a:pPr>
            <a:endParaRPr lang="en-US" dirty="0"/>
          </a:p>
        </p:txBody>
      </p:sp>
    </p:spTree>
    <p:extLst>
      <p:ext uri="{BB962C8B-B14F-4D97-AF65-F5344CB8AC3E}">
        <p14:creationId xmlns:p14="http://schemas.microsoft.com/office/powerpoint/2010/main" val="325303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Backup</a:t>
            </a:r>
          </a:p>
        </p:txBody>
      </p:sp>
      <p:sp>
        <p:nvSpPr>
          <p:cNvPr id="3" name="Content Placeholder 2"/>
          <p:cNvSpPr>
            <a:spLocks noGrp="1"/>
          </p:cNvSpPr>
          <p:nvPr>
            <p:ph idx="1"/>
          </p:nvPr>
        </p:nvSpPr>
        <p:spPr>
          <a:xfrm>
            <a:off x="419100" y="1354595"/>
            <a:ext cx="11252344" cy="4593818"/>
          </a:xfrm>
        </p:spPr>
        <p:txBody>
          <a:bodyPr>
            <a:normAutofit/>
          </a:bodyPr>
          <a:lstStyle/>
          <a:p>
            <a:endParaRPr lang="en-US" dirty="0"/>
          </a:p>
          <a:p>
            <a:pPr>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5</a:t>
            </a:fld>
            <a:endParaRPr lang="en-US" dirty="0"/>
          </a:p>
        </p:txBody>
      </p:sp>
    </p:spTree>
    <p:extLst>
      <p:ext uri="{BB962C8B-B14F-4D97-AF65-F5344CB8AC3E}">
        <p14:creationId xmlns:p14="http://schemas.microsoft.com/office/powerpoint/2010/main" val="198145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SWIFT Software Architecture </a:t>
            </a:r>
          </a:p>
        </p:txBody>
      </p:sp>
      <p:sp>
        <p:nvSpPr>
          <p:cNvPr id="3" name="Content Placeholder 2"/>
          <p:cNvSpPr>
            <a:spLocks noGrp="1"/>
          </p:cNvSpPr>
          <p:nvPr>
            <p:ph idx="1"/>
          </p:nvPr>
        </p:nvSpPr>
        <p:spPr>
          <a:xfrm>
            <a:off x="419100" y="1354595"/>
            <a:ext cx="11252344" cy="4593818"/>
          </a:xfrm>
        </p:spPr>
        <p:txBody>
          <a:bodyPr>
            <a:normAutofit/>
          </a:bodyPr>
          <a:lstStyle/>
          <a:p>
            <a:pPr marL="514350" indent="-514350">
              <a:buFont typeface="+mj-lt"/>
              <a:buAutoNum type="arabicPeriod"/>
            </a:pPr>
            <a:endParaRPr lang="en-US" sz="2400" dirty="0"/>
          </a:p>
          <a:p>
            <a:pPr marL="514350" indent="-514350">
              <a:buFont typeface="+mj-lt"/>
              <a:buAutoNum type="arabicPeriod"/>
            </a:pPr>
            <a:endParaRPr lang="en-US" sz="240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6</a:t>
            </a:fld>
            <a:endParaRPr lang="en-US" dirty="0"/>
          </a:p>
        </p:txBody>
      </p:sp>
      <p:pic>
        <p:nvPicPr>
          <p:cNvPr id="6" name="Picture 5">
            <a:extLst>
              <a:ext uri="{FF2B5EF4-FFF2-40B4-BE49-F238E27FC236}">
                <a16:creationId xmlns:a16="http://schemas.microsoft.com/office/drawing/2014/main" id="{CE1E8FB6-D599-47CD-A811-F09CCEC5306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8225" y="1354595"/>
            <a:ext cx="6895042" cy="4876800"/>
          </a:xfrm>
          <a:prstGeom prst="rect">
            <a:avLst/>
          </a:prstGeom>
          <a:noFill/>
          <a:ln>
            <a:noFill/>
          </a:ln>
        </p:spPr>
      </p:pic>
    </p:spTree>
    <p:extLst>
      <p:ext uri="{BB962C8B-B14F-4D97-AF65-F5344CB8AC3E}">
        <p14:creationId xmlns:p14="http://schemas.microsoft.com/office/powerpoint/2010/main" val="217471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419100" y="1354595"/>
            <a:ext cx="11252344" cy="4593818"/>
          </a:xfrm>
        </p:spPr>
        <p:txBody>
          <a:bodyPr>
            <a:normAutofit/>
          </a:bodyPr>
          <a:lstStyle/>
          <a:p>
            <a:endParaRPr lang="en-US" dirty="0"/>
          </a:p>
          <a:p>
            <a:pPr>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7810F5-6BD7-4DEC-8279-05EEC2D26A11}" type="slidenum">
              <a:rPr lang="en-US" smtClean="0"/>
              <a:t>7</a:t>
            </a:fld>
            <a:endParaRPr lang="en-US" dirty="0"/>
          </a:p>
        </p:txBody>
      </p:sp>
      <p:sp>
        <p:nvSpPr>
          <p:cNvPr id="5" name="Rectangle 4">
            <a:extLst>
              <a:ext uri="{FF2B5EF4-FFF2-40B4-BE49-F238E27FC236}">
                <a16:creationId xmlns:a16="http://schemas.microsoft.com/office/drawing/2014/main" id="{47ACCBF1-9712-4247-86CE-76256DE26B7C}"/>
              </a:ext>
            </a:extLst>
          </p:cNvPr>
          <p:cNvSpPr/>
          <p:nvPr/>
        </p:nvSpPr>
        <p:spPr>
          <a:xfrm>
            <a:off x="520556" y="1474468"/>
            <a:ext cx="11252344" cy="1754326"/>
          </a:xfrm>
          <a:prstGeom prst="rect">
            <a:avLst/>
          </a:prstGeom>
        </p:spPr>
        <p:txBody>
          <a:bodyPr wrap="square">
            <a:spAutoFit/>
          </a:bodyPr>
          <a:lstStyle/>
          <a:p>
            <a:pPr marL="285750" indent="-285750">
              <a:buFont typeface="Arial" panose="020B0604020202020204" pitchFamily="34" charset="0"/>
              <a:buChar char="•"/>
            </a:pPr>
            <a:r>
              <a:rPr lang="en-US" dirty="0"/>
              <a:t>Wyn Enterprise Dashboard</a:t>
            </a:r>
          </a:p>
          <a:p>
            <a:pPr marL="742950" lvl="1" indent="-285750">
              <a:buFont typeface="Courier New" panose="02070309020205020404" pitchFamily="49" charset="0"/>
              <a:buChar char="o"/>
            </a:pPr>
            <a:r>
              <a:rPr lang="en-US" dirty="0">
                <a:hlinkClick r:id="rId3"/>
              </a:rPr>
              <a:t>https://wyn.grapecity.com/docs/user-guide/Document-Portal-for-End-Users/Create-Dashboard</a:t>
            </a:r>
            <a:endParaRPr lang="en-US" dirty="0"/>
          </a:p>
          <a:p>
            <a:pPr marL="742950" lvl="1" indent="-285750">
              <a:buFont typeface="Courier New" panose="02070309020205020404" pitchFamily="49" charset="0"/>
              <a:buChar char="o"/>
            </a:pPr>
            <a:endParaRPr lang="en-US" dirty="0"/>
          </a:p>
          <a:p>
            <a:pPr marL="285750" indent="-285750">
              <a:buFont typeface="Arial" panose="020B0604020202020204" pitchFamily="34" charset="0"/>
              <a:buChar char="•"/>
            </a:pPr>
            <a:r>
              <a:rPr lang="sv-SE" dirty="0"/>
              <a:t>SWIFT_Server_Upgrade_Design_Doc_Final.docx</a:t>
            </a:r>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r>
              <a:rPr lang="fr-FR" dirty="0"/>
              <a:t>ExecSec_SWIFT FY21 Enhancements_server_implementation.docx</a:t>
            </a:r>
            <a:endParaRPr lang="en-US" dirty="0"/>
          </a:p>
        </p:txBody>
      </p:sp>
    </p:spTree>
    <p:extLst>
      <p:ext uri="{BB962C8B-B14F-4D97-AF65-F5344CB8AC3E}">
        <p14:creationId xmlns:p14="http://schemas.microsoft.com/office/powerpoint/2010/main" val="349383058"/>
      </p:ext>
    </p:extLst>
  </p:cSld>
  <p:clrMapOvr>
    <a:masterClrMapping/>
  </p:clrMapOvr>
</p:sld>
</file>

<file path=ppt/theme/theme1.xml><?xml version="1.0" encoding="utf-8"?>
<a:theme xmlns:a="http://schemas.openxmlformats.org/drawingml/2006/main" name="Retrospect">
  <a:themeElements>
    <a:clrScheme name="Custom 1">
      <a:dk1>
        <a:srgbClr val="21272D"/>
      </a:dk1>
      <a:lt1>
        <a:srgbClr val="FFFFFF"/>
      </a:lt1>
      <a:dk2>
        <a:srgbClr val="264A64"/>
      </a:dk2>
      <a:lt2>
        <a:srgbClr val="FFFFFF"/>
      </a:lt2>
      <a:accent1>
        <a:srgbClr val="BFB0A3"/>
      </a:accent1>
      <a:accent2>
        <a:srgbClr val="336A90"/>
      </a:accent2>
      <a:accent3>
        <a:srgbClr val="A12854"/>
      </a:accent3>
      <a:accent4>
        <a:srgbClr val="475260"/>
      </a:accent4>
      <a:accent5>
        <a:srgbClr val="63BAB0"/>
      </a:accent5>
      <a:accent6>
        <a:srgbClr val="E29F4D"/>
      </a:accent6>
      <a:hlink>
        <a:srgbClr val="336A90"/>
      </a:hlink>
      <a:folHlink>
        <a:srgbClr val="4752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ST" id="{EF7F1599-2F0D-4D3C-B5E6-FDE22C0DB98E}" vid="{E1AD9708-17E1-4BC7-8730-09F23040E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584A5415F55E43AC700ACE97B48AA8" ma:contentTypeVersion="10" ma:contentTypeDescription="Create a new document." ma:contentTypeScope="" ma:versionID="78f0b912ed28f5506a352fe3a6de51a7">
  <xsd:schema xmlns:xsd="http://www.w3.org/2001/XMLSchema" xmlns:xs="http://www.w3.org/2001/XMLSchema" xmlns:p="http://schemas.microsoft.com/office/2006/metadata/properties" xmlns:ns3="5dc539c3-6fea-4da2-88f8-f49011827267" xmlns:ns4="5c6aedf6-791b-4f21-85e1-8ea3a51f2292" targetNamespace="http://schemas.microsoft.com/office/2006/metadata/properties" ma:root="true" ma:fieldsID="6d088093842d6cfc9a17135bfd111e7b" ns3:_="" ns4:_="">
    <xsd:import namespace="5dc539c3-6fea-4da2-88f8-f49011827267"/>
    <xsd:import namespace="5c6aedf6-791b-4f21-85e1-8ea3a51f229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539c3-6fea-4da2-88f8-f4901182726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6aedf6-791b-4f21-85e1-8ea3a51f229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8DCE65-3CBE-4680-86D9-788DD0B235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c539c3-6fea-4da2-88f8-f49011827267"/>
    <ds:schemaRef ds:uri="5c6aedf6-791b-4f21-85e1-8ea3a51f22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A62E6B-6D4E-4854-B685-399081E46523}">
  <ds:schemaRefs>
    <ds:schemaRef ds:uri="http://schemas.microsoft.com/sharepoint/v3/contenttype/forms"/>
  </ds:schemaRefs>
</ds:datastoreItem>
</file>

<file path=customXml/itemProps3.xml><?xml version="1.0" encoding="utf-8"?>
<ds:datastoreItem xmlns:ds="http://schemas.openxmlformats.org/officeDocument/2006/customXml" ds:itemID="{678B8CEF-9D76-428B-A53B-7DA4CB09D8A8}">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5dc539c3-6fea-4da2-88f8-f49011827267"/>
    <ds:schemaRef ds:uri="http://purl.org/dc/elements/1.1/"/>
    <ds:schemaRef ds:uri="http://schemas.microsoft.com/office/infopath/2007/PartnerControls"/>
    <ds:schemaRef ds:uri="5c6aedf6-791b-4f21-85e1-8ea3a51f229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37003</TotalTime>
  <Words>601</Words>
  <Application>Microsoft Office PowerPoint</Application>
  <PresentationFormat>Widescreen</PresentationFormat>
  <Paragraphs>72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Retrospect</vt:lpstr>
      <vt:lpstr>Executive Secretariat  SWIFT FY21 Enhancements (Server Implementation)   March 23, 2021</vt:lpstr>
      <vt:lpstr>Overview </vt:lpstr>
      <vt:lpstr>SWIFT FY21 Enhancements (Server Implementation) Business Requirements  </vt:lpstr>
      <vt:lpstr>To-Be Validation (Test) Environment – Areas to Clarify</vt:lpstr>
      <vt:lpstr>Backup</vt:lpstr>
      <vt:lpstr>SWIFT Software Architecture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Hennington, Billee (ACF);dbontempo@mitre.org</dc:creator>
  <cp:lastModifiedBy>Beslow, Shamila (ACF) (CTR)</cp:lastModifiedBy>
  <cp:revision>1011</cp:revision>
  <cp:lastPrinted>2020-01-08T22:48:58Z</cp:lastPrinted>
  <dcterms:created xsi:type="dcterms:W3CDTF">2018-08-28T15:20:47Z</dcterms:created>
  <dcterms:modified xsi:type="dcterms:W3CDTF">2021-03-18T15:38:38Z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8ee09c4a-09fb-4e4c-a84a-76094eeda9cf</vt:lpwstr>
  </property>
  <property fmtid="{D5CDD505-2E9C-101B-9397-08002B2CF9AE}" pid="3" name="ContentTypeId">
    <vt:lpwstr>0x01010072584A5415F55E43AC700ACE97B48AA8</vt:lpwstr>
  </property>
</Properties>
</file>