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6" r:id="rId5"/>
    <p:sldId id="260" r:id="rId6"/>
    <p:sldId id="277" r:id="rId7"/>
    <p:sldId id="278" r:id="rId8"/>
    <p:sldId id="279" r:id="rId9"/>
    <p:sldId id="280" r:id="rId10"/>
    <p:sldId id="281" r:id="rId11"/>
    <p:sldId id="282" r:id="rId12"/>
    <p:sldId id="283" r:id="rId13"/>
    <p:sldId id="284" r:id="rId14"/>
    <p:sldId id="285" r:id="rId15"/>
    <p:sldId id="286" r:id="rId16"/>
    <p:sldId id="287"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48655610@qq.com" initials="8" lastIdx="1" clrIdx="0">
    <p:extLst>
      <p:ext uri="{19B8F6BF-5375-455C-9EA6-DF929625EA0E}">
        <p15:presenceInfo xmlns:p15="http://schemas.microsoft.com/office/powerpoint/2012/main" userId="20097758a9e9a6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D6D5E8F-2B48-4253-8733-0543DF7BF48B}" type="datetimeFigureOut">
              <a:rPr lang="zh-CN" altLang="en-US" smtClean="0"/>
              <a:t>2021/4/3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3716775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D6D5E8F-2B48-4253-8733-0543DF7BF48B}" type="datetimeFigureOut">
              <a:rPr lang="zh-CN" altLang="en-US" smtClean="0"/>
              <a:t>2021/4/3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44706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D6D5E8F-2B48-4253-8733-0543DF7BF48B}" type="datetimeFigureOut">
              <a:rPr lang="zh-CN" altLang="en-US" smtClean="0"/>
              <a:t>2021/4/3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185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D6D5E8F-2B48-4253-8733-0543DF7BF48B}" type="datetimeFigureOut">
              <a:rPr lang="zh-CN" altLang="en-US" smtClean="0"/>
              <a:t>2021/4/3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154047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D6D5E8F-2B48-4253-8733-0543DF7BF48B}" type="datetimeFigureOut">
              <a:rPr lang="zh-CN" altLang="en-US" smtClean="0"/>
              <a:t>2021/4/3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4851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D6D5E8F-2B48-4253-8733-0543DF7BF48B}" type="datetimeFigureOut">
              <a:rPr lang="zh-CN" altLang="en-US" smtClean="0"/>
              <a:t>2021/4/3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2518754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D6D5E8F-2B48-4253-8733-0543DF7BF48B}" type="datetimeFigureOut">
              <a:rPr lang="zh-CN" altLang="en-US" smtClean="0"/>
              <a:t>2021/4/3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1272393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D6D5E8F-2B48-4253-8733-0543DF7BF48B}" type="datetimeFigureOut">
              <a:rPr lang="zh-CN" altLang="en-US" smtClean="0"/>
              <a:t>2021/4/3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111134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D6D5E8F-2B48-4253-8733-0543DF7BF48B}" type="datetimeFigureOut">
              <a:rPr lang="zh-CN" altLang="en-US" smtClean="0"/>
              <a:t>2021/4/3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260135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D6D5E8F-2B48-4253-8733-0543DF7BF48B}" type="datetimeFigureOut">
              <a:rPr lang="zh-CN" altLang="en-US" smtClean="0"/>
              <a:t>2021/4/3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4141059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D6D5E8F-2B48-4253-8733-0543DF7BF48B}" type="datetimeFigureOut">
              <a:rPr lang="zh-CN" altLang="en-US" smtClean="0"/>
              <a:t>2021/4/3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37497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D6D5E8F-2B48-4253-8733-0543DF7BF48B}" type="datetimeFigureOut">
              <a:rPr lang="zh-CN" altLang="en-US" smtClean="0"/>
              <a:t>2021/4/3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3282599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D6D5E8F-2B48-4253-8733-0543DF7BF48B}" type="datetimeFigureOut">
              <a:rPr lang="zh-CN" altLang="en-US" smtClean="0"/>
              <a:t>2021/4/3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4036748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D5E8F-2B48-4253-8733-0543DF7BF48B}" type="datetimeFigureOut">
              <a:rPr lang="zh-CN" altLang="en-US" smtClean="0"/>
              <a:t>2021/4/3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104187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D6D5E8F-2B48-4253-8733-0543DF7BF48B}" type="datetimeFigureOut">
              <a:rPr lang="zh-CN" altLang="en-US" smtClean="0"/>
              <a:t>2021/4/3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2835541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D6D5E8F-2B48-4253-8733-0543DF7BF48B}" type="datetimeFigureOut">
              <a:rPr lang="zh-CN" altLang="en-US" smtClean="0"/>
              <a:t>2021/4/3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360595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6D5E8F-2B48-4253-8733-0543DF7BF48B}" type="datetimeFigureOut">
              <a:rPr lang="zh-CN" altLang="en-US" smtClean="0"/>
              <a:t>2021/4/3</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FC214B-18F7-4690-99CE-F8FB8EE6781D}" type="slidenum">
              <a:rPr lang="zh-CN" altLang="en-US" smtClean="0"/>
              <a:t>‹#›</a:t>
            </a:fld>
            <a:endParaRPr lang="zh-CN" altLang="en-US"/>
          </a:p>
        </p:txBody>
      </p:sp>
    </p:spTree>
    <p:extLst>
      <p:ext uri="{BB962C8B-B14F-4D97-AF65-F5344CB8AC3E}">
        <p14:creationId xmlns:p14="http://schemas.microsoft.com/office/powerpoint/2010/main" val="167829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48D187-B138-4FF2-8120-60A0D4B1955E}"/>
              </a:ext>
            </a:extLst>
          </p:cNvPr>
          <p:cNvSpPr>
            <a:spLocks noGrp="1"/>
          </p:cNvSpPr>
          <p:nvPr>
            <p:ph type="ctrTitle"/>
          </p:nvPr>
        </p:nvSpPr>
        <p:spPr/>
        <p:txBody>
          <a:bodyPr/>
          <a:lstStyle/>
          <a:p>
            <a:pPr algn="ctr"/>
            <a:r>
              <a:rPr lang="zh-CN" altLang="en-US" dirty="0"/>
              <a:t>命题逻辑第二课时</a:t>
            </a:r>
          </a:p>
        </p:txBody>
      </p:sp>
      <p:sp>
        <p:nvSpPr>
          <p:cNvPr id="3" name="副标题 2">
            <a:extLst>
              <a:ext uri="{FF2B5EF4-FFF2-40B4-BE49-F238E27FC236}">
                <a16:creationId xmlns:a16="http://schemas.microsoft.com/office/drawing/2014/main" id="{62044EF0-E3E6-49BC-B6D7-B3F60C2AE841}"/>
              </a:ext>
            </a:extLst>
          </p:cNvPr>
          <p:cNvSpPr>
            <a:spLocks noGrp="1"/>
          </p:cNvSpPr>
          <p:nvPr>
            <p:ph type="subTitle" idx="1"/>
          </p:nvPr>
        </p:nvSpPr>
        <p:spPr/>
        <p:txBody>
          <a:bodyPr>
            <a:normAutofit/>
          </a:bodyPr>
          <a:lstStyle/>
          <a:p>
            <a:pPr algn="ctr"/>
            <a:r>
              <a:rPr lang="en-US" altLang="zh-CN" sz="3200" dirty="0"/>
              <a:t>19335068 </a:t>
            </a:r>
            <a:r>
              <a:rPr lang="zh-CN" altLang="en-US" sz="3200" dirty="0"/>
              <a:t>黄瀚</a:t>
            </a:r>
          </a:p>
        </p:txBody>
      </p:sp>
    </p:spTree>
    <p:extLst>
      <p:ext uri="{BB962C8B-B14F-4D97-AF65-F5344CB8AC3E}">
        <p14:creationId xmlns:p14="http://schemas.microsoft.com/office/powerpoint/2010/main" val="4162006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89A05-D336-41F4-B325-9EA34E817107}"/>
              </a:ext>
            </a:extLst>
          </p:cNvPr>
          <p:cNvSpPr>
            <a:spLocks noGrp="1"/>
          </p:cNvSpPr>
          <p:nvPr>
            <p:ph type="title"/>
          </p:nvPr>
        </p:nvSpPr>
        <p:spPr/>
        <p:txBody>
          <a:bodyPr/>
          <a:lstStyle/>
          <a:p>
            <a:r>
              <a:rPr lang="zh-CN" altLang="en-US" dirty="0"/>
              <a:t>自然语言命题的符号化</a:t>
            </a:r>
          </a:p>
        </p:txBody>
      </p:sp>
      <p:sp>
        <p:nvSpPr>
          <p:cNvPr id="3" name="内容占位符 2">
            <a:extLst>
              <a:ext uri="{FF2B5EF4-FFF2-40B4-BE49-F238E27FC236}">
                <a16:creationId xmlns:a16="http://schemas.microsoft.com/office/drawing/2014/main" id="{A13AA05B-1FBB-4FAB-AC4C-3013730CE891}"/>
              </a:ext>
            </a:extLst>
          </p:cNvPr>
          <p:cNvSpPr>
            <a:spLocks noGrp="1"/>
          </p:cNvSpPr>
          <p:nvPr>
            <p:ph idx="1"/>
          </p:nvPr>
        </p:nvSpPr>
        <p:spPr/>
        <p:txBody>
          <a:bodyPr>
            <a:normAutofit/>
          </a:bodyPr>
          <a:lstStyle/>
          <a:p>
            <a:r>
              <a:rPr lang="zh-CN" altLang="en-US" sz="2000" dirty="0">
                <a:latin typeface="宋体" panose="02010600030101010101" pitchFamily="2" charset="-122"/>
                <a:ea typeface="宋体" panose="02010600030101010101" pitchFamily="2" charset="-122"/>
              </a:rPr>
              <a:t>如离散书本上所说，自然语言命题符号化往往有</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个步骤：</a:t>
            </a:r>
            <a:endParaRPr lang="en-US" altLang="zh-CN" sz="2000" dirty="0">
              <a:latin typeface="宋体" panose="02010600030101010101" pitchFamily="2" charset="-122"/>
              <a:ea typeface="宋体" panose="02010600030101010101" pitchFamily="2" charset="-122"/>
            </a:endParaRPr>
          </a:p>
          <a:p>
            <a:pPr lvl="1"/>
            <a:r>
              <a:rPr lang="zh-CN" altLang="en-US" sz="1800" dirty="0">
                <a:latin typeface="宋体" panose="02010600030101010101" pitchFamily="2" charset="-122"/>
                <a:ea typeface="宋体" panose="02010600030101010101" pitchFamily="2" charset="-122"/>
              </a:rPr>
              <a:t>判断是否为命题</a:t>
            </a:r>
            <a:endParaRPr lang="en-US" altLang="zh-CN" sz="1800" dirty="0">
              <a:latin typeface="宋体" panose="02010600030101010101" pitchFamily="2" charset="-122"/>
              <a:ea typeface="宋体" panose="02010600030101010101" pitchFamily="2" charset="-122"/>
            </a:endParaRPr>
          </a:p>
          <a:p>
            <a:pPr lvl="1"/>
            <a:r>
              <a:rPr lang="zh-CN" altLang="en-US" sz="1800" dirty="0">
                <a:latin typeface="宋体" panose="02010600030101010101" pitchFamily="2" charset="-122"/>
                <a:ea typeface="宋体" panose="02010600030101010101" pitchFamily="2" charset="-122"/>
              </a:rPr>
              <a:t>找出句子中包含的原子命题</a:t>
            </a:r>
            <a:endParaRPr lang="en-US" altLang="zh-CN" sz="1800" dirty="0">
              <a:latin typeface="宋体" panose="02010600030101010101" pitchFamily="2" charset="-122"/>
              <a:ea typeface="宋体" panose="02010600030101010101" pitchFamily="2" charset="-122"/>
            </a:endParaRPr>
          </a:p>
          <a:p>
            <a:pPr lvl="1"/>
            <a:r>
              <a:rPr lang="zh-CN" altLang="en-US" sz="1800" dirty="0">
                <a:latin typeface="宋体" panose="02010600030101010101" pitchFamily="2" charset="-122"/>
                <a:ea typeface="宋体" panose="02010600030101010101" pitchFamily="2" charset="-122"/>
              </a:rPr>
              <a:t>将句子中不同原子命题用不同的符号进行表示</a:t>
            </a:r>
            <a:endParaRPr lang="en-US" altLang="zh-CN" sz="1800" dirty="0">
              <a:latin typeface="宋体" panose="02010600030101010101" pitchFamily="2" charset="-122"/>
              <a:ea typeface="宋体" panose="02010600030101010101" pitchFamily="2" charset="-122"/>
            </a:endParaRPr>
          </a:p>
          <a:p>
            <a:pPr lvl="1"/>
            <a:r>
              <a:rPr lang="zh-CN" altLang="en-US" sz="1800" dirty="0">
                <a:latin typeface="宋体" panose="02010600030101010101" pitchFamily="2" charset="-122"/>
                <a:ea typeface="宋体" panose="02010600030101010101" pitchFamily="2" charset="-122"/>
              </a:rPr>
              <a:t>通过语文分析确定句子的逻辑结构与关系，选用合适的逻辑符号</a:t>
            </a:r>
          </a:p>
        </p:txBody>
      </p:sp>
    </p:spTree>
    <p:extLst>
      <p:ext uri="{BB962C8B-B14F-4D97-AF65-F5344CB8AC3E}">
        <p14:creationId xmlns:p14="http://schemas.microsoft.com/office/powerpoint/2010/main" val="1444605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3F102-CB87-4E25-8676-E43D6F426DD6}"/>
              </a:ext>
            </a:extLst>
          </p:cNvPr>
          <p:cNvSpPr>
            <a:spLocks noGrp="1"/>
          </p:cNvSpPr>
          <p:nvPr>
            <p:ph type="title"/>
          </p:nvPr>
        </p:nvSpPr>
        <p:spPr/>
        <p:txBody>
          <a:bodyPr/>
          <a:lstStyle/>
          <a:p>
            <a:r>
              <a:rPr lang="zh-CN" altLang="en-US" dirty="0"/>
              <a:t>逻辑蕴涵和双蕴涵连接词的基本句式</a:t>
            </a:r>
          </a:p>
        </p:txBody>
      </p:sp>
      <mc:AlternateContent xmlns:mc="http://schemas.openxmlformats.org/markup-compatibility/2006">
        <mc:Choice xmlns:a14="http://schemas.microsoft.com/office/drawing/2010/main" Requires="a14">
          <p:graphicFrame>
            <p:nvGraphicFramePr>
              <p:cNvPr id="4" name="表格 4">
                <a:extLst>
                  <a:ext uri="{FF2B5EF4-FFF2-40B4-BE49-F238E27FC236}">
                    <a16:creationId xmlns:a16="http://schemas.microsoft.com/office/drawing/2014/main" id="{B3AB34CF-5413-413F-ADB9-B582288E8281}"/>
                  </a:ext>
                </a:extLst>
              </p:cNvPr>
              <p:cNvGraphicFramePr>
                <a:graphicFrameLocks noGrp="1"/>
              </p:cNvGraphicFramePr>
              <p:nvPr>
                <p:ph idx="1"/>
                <p:extLst>
                  <p:ext uri="{D42A27DB-BD31-4B8C-83A1-F6EECF244321}">
                    <p14:modId xmlns:p14="http://schemas.microsoft.com/office/powerpoint/2010/main" val="1138991158"/>
                  </p:ext>
                </p:extLst>
              </p:nvPr>
            </p:nvGraphicFramePr>
            <p:xfrm>
              <a:off x="677863" y="2160588"/>
              <a:ext cx="8596312" cy="323596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1896143976"/>
                        </a:ext>
                      </a:extLst>
                    </a:gridCol>
                    <a:gridCol w="4298156">
                      <a:extLst>
                        <a:ext uri="{9D8B030D-6E8A-4147-A177-3AD203B41FA5}">
                          <a16:colId xmlns:a16="http://schemas.microsoft.com/office/drawing/2014/main" val="471251238"/>
                        </a:ext>
                      </a:extLst>
                    </a:gridCol>
                  </a:tblGrid>
                  <a:tr h="370840">
                    <a:tc>
                      <a:txBody>
                        <a:bodyPr/>
                        <a:lstStyle/>
                        <a:p>
                          <a:pPr algn="ctr"/>
                          <a:r>
                            <a:rPr lang="zh-CN" altLang="en-US" b="1" dirty="0">
                              <a:latin typeface="宋体" panose="02010600030101010101" pitchFamily="2" charset="-122"/>
                              <a:ea typeface="宋体" panose="02010600030101010101" pitchFamily="2" charset="-122"/>
                            </a:rPr>
                            <a:t>典型句式</a:t>
                          </a:r>
                        </a:p>
                      </a:txBody>
                      <a:tcPr/>
                    </a:tc>
                    <a:tc>
                      <a:txBody>
                        <a:bodyPr/>
                        <a:lstStyle/>
                        <a:p>
                          <a:pPr algn="ctr"/>
                          <a:r>
                            <a:rPr lang="zh-CN" altLang="en-US" b="1" dirty="0">
                              <a:latin typeface="宋体" panose="02010600030101010101" pitchFamily="2" charset="-122"/>
                              <a:ea typeface="宋体" panose="02010600030101010101" pitchFamily="2" charset="-122"/>
                            </a:rPr>
                            <a:t>符号化</a:t>
                          </a:r>
                        </a:p>
                      </a:txBody>
                      <a:tcPr/>
                    </a:tc>
                    <a:extLst>
                      <a:ext uri="{0D108BD9-81ED-4DB2-BD59-A6C34878D82A}">
                        <a16:rowId xmlns:a16="http://schemas.microsoft.com/office/drawing/2014/main" val="3151180254"/>
                      </a:ext>
                    </a:extLst>
                  </a:tr>
                  <a:tr h="370840">
                    <a:tc>
                      <a:txBody>
                        <a:bodyPr/>
                        <a:lstStyle/>
                        <a:p>
                          <a:pPr algn="ctr"/>
                          <a:r>
                            <a:rPr lang="zh-CN" altLang="en-US" dirty="0">
                              <a:latin typeface="宋体" panose="02010600030101010101" pitchFamily="2" charset="-122"/>
                              <a:ea typeface="宋体" panose="02010600030101010101" pitchFamily="2" charset="-122"/>
                            </a:rPr>
                            <a:t>若</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则</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只要</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就</a:t>
                          </a:r>
                          <a:r>
                            <a:rPr lang="en-US" altLang="zh-CN" dirty="0">
                              <a:latin typeface="宋体" panose="02010600030101010101" pitchFamily="2" charset="-122"/>
                              <a:ea typeface="宋体" panose="02010600030101010101" pitchFamily="2" charset="-122"/>
                            </a:rPr>
                            <a:t>q, p</a:t>
                          </a:r>
                          <a:r>
                            <a:rPr lang="zh-CN" altLang="en-US" dirty="0">
                              <a:latin typeface="宋体" panose="02010600030101010101" pitchFamily="2" charset="-122"/>
                              <a:ea typeface="宋体" panose="02010600030101010101" pitchFamily="2" charset="-122"/>
                            </a:rPr>
                            <a:t>意味着</a:t>
                          </a:r>
                          <a:r>
                            <a:rPr lang="en-US" altLang="zh-CN" dirty="0">
                              <a:latin typeface="宋体" panose="02010600030101010101" pitchFamily="2" charset="-122"/>
                              <a:ea typeface="宋体" panose="02010600030101010101" pitchFamily="2" charset="-122"/>
                            </a:rPr>
                            <a:t>q, p</a:t>
                          </a:r>
                          <a:r>
                            <a:rPr lang="zh-CN" altLang="en-US" dirty="0">
                              <a:latin typeface="宋体" panose="02010600030101010101" pitchFamily="2" charset="-122"/>
                              <a:ea typeface="宋体" panose="02010600030101010101" pitchFamily="2" charset="-122"/>
                            </a:rPr>
                            <a:t>是</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的充分条件</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𝑝</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rPr>
                                  <m:t>𝑞</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870676159"/>
                      </a:ext>
                    </a:extLst>
                  </a:tr>
                  <a:tr h="370840">
                    <a:tc>
                      <a:txBody>
                        <a:bodyPr/>
                        <a:lstStyle/>
                        <a:p>
                          <a:pPr algn="ctr"/>
                          <a:r>
                            <a:rPr lang="zh-CN" altLang="en-US" dirty="0">
                              <a:latin typeface="宋体" panose="02010600030101010101" pitchFamily="2" charset="-122"/>
                              <a:ea typeface="宋体" panose="02010600030101010101" pitchFamily="2" charset="-122"/>
                            </a:rPr>
                            <a:t>只有</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才</a:t>
                          </a:r>
                          <a:r>
                            <a:rPr lang="en-US" altLang="zh-CN" dirty="0">
                              <a:latin typeface="宋体" panose="02010600030101010101" pitchFamily="2" charset="-122"/>
                              <a:ea typeface="宋体" panose="02010600030101010101" pitchFamily="2" charset="-122"/>
                            </a:rPr>
                            <a:t>q, p</a:t>
                          </a:r>
                          <a:r>
                            <a:rPr lang="zh-CN" altLang="en-US" dirty="0">
                              <a:latin typeface="宋体" panose="02010600030101010101" pitchFamily="2" charset="-122"/>
                              <a:ea typeface="宋体" panose="02010600030101010101" pitchFamily="2" charset="-122"/>
                            </a:rPr>
                            <a:t>是</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的必要条件</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𝑞</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rPr>
                                  <m:t>𝑝</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88822357"/>
                      </a:ext>
                    </a:extLst>
                  </a:tr>
                  <a:tr h="370840">
                    <a:tc>
                      <a:txBody>
                        <a:bodyPr/>
                        <a:lstStyle/>
                        <a:p>
                          <a:pPr algn="ctr"/>
                          <a:r>
                            <a:rPr lang="zh-CN" altLang="en-US" dirty="0">
                              <a:latin typeface="宋体" panose="02010600030101010101" pitchFamily="2" charset="-122"/>
                              <a:ea typeface="宋体" panose="02010600030101010101" pitchFamily="2" charset="-122"/>
                            </a:rPr>
                            <a:t>除非</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否则</a:t>
                          </a:r>
                          <a:r>
                            <a:rPr lang="en-US" altLang="zh-CN" dirty="0">
                              <a:latin typeface="宋体" panose="02010600030101010101" pitchFamily="2" charset="-122"/>
                              <a:ea typeface="宋体" panose="02010600030101010101" pitchFamily="2" charset="-122"/>
                            </a:rPr>
                            <a:t>q</a:t>
                          </a:r>
                          <a:endParaRPr lang="zh-CN" altLang="en-US" dirty="0">
                            <a:latin typeface="宋体" panose="02010600030101010101" pitchFamily="2" charset="-122"/>
                            <a:ea typeface="宋体" panose="02010600030101010101" pitchFamily="2" charset="-122"/>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𝑞</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rPr>
                                  <m:t>𝑝</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642161644"/>
                      </a:ext>
                    </a:extLst>
                  </a:tr>
                  <a:tr h="370840">
                    <a:tc>
                      <a:txBody>
                        <a:bodyPr/>
                        <a:lstStyle/>
                        <a:p>
                          <a:pPr algn="ct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除非</a:t>
                          </a:r>
                          <a:r>
                            <a:rPr lang="en-US" altLang="zh-CN" dirty="0">
                              <a:latin typeface="宋体" panose="02010600030101010101" pitchFamily="2" charset="-122"/>
                              <a:ea typeface="宋体" panose="02010600030101010101" pitchFamily="2" charset="-122"/>
                            </a:rPr>
                            <a:t>q</a:t>
                          </a:r>
                          <a:endParaRPr lang="zh-CN" altLang="en-US" dirty="0">
                            <a:latin typeface="宋体" panose="02010600030101010101" pitchFamily="2" charset="-122"/>
                            <a:ea typeface="宋体" panose="02010600030101010101" pitchFamily="2" charset="-122"/>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𝑝</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rPr>
                                  <m:t>𝑞</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3275318393"/>
                      </a:ext>
                    </a:extLst>
                  </a:tr>
                  <a:tr h="370840">
                    <a:tc>
                      <a:txBody>
                        <a:bodyPr/>
                        <a:lstStyle/>
                        <a:p>
                          <a:pPr algn="ctr"/>
                          <a:r>
                            <a:rPr lang="zh-CN" altLang="en-US" dirty="0">
                              <a:latin typeface="宋体" panose="02010600030101010101" pitchFamily="2" charset="-122"/>
                              <a:ea typeface="宋体" panose="02010600030101010101" pitchFamily="2" charset="-122"/>
                            </a:rPr>
                            <a:t>不</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不</a:t>
                          </a:r>
                          <a:r>
                            <a:rPr lang="en-US" altLang="zh-CN" dirty="0">
                              <a:latin typeface="宋体" panose="02010600030101010101" pitchFamily="2" charset="-122"/>
                              <a:ea typeface="宋体" panose="02010600030101010101" pitchFamily="2" charset="-122"/>
                            </a:rPr>
                            <a:t>q</a:t>
                          </a:r>
                          <a:endParaRPr lang="zh-CN" altLang="en-US" dirty="0">
                            <a:latin typeface="宋体" panose="02010600030101010101" pitchFamily="2" charset="-122"/>
                            <a:ea typeface="宋体" panose="02010600030101010101" pitchFamily="2" charset="-122"/>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𝑝</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rPr>
                                  <m:t>𝑞</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372386974"/>
                      </a:ext>
                    </a:extLst>
                  </a:tr>
                  <a:tr h="370840">
                    <a:tc>
                      <a:txBody>
                        <a:bodyPr/>
                        <a:lstStyle/>
                        <a:p>
                          <a:pPr algn="ctr"/>
                          <a:r>
                            <a:rPr lang="zh-CN" altLang="en-US" dirty="0">
                              <a:latin typeface="宋体" panose="02010600030101010101" pitchFamily="2" charset="-122"/>
                              <a:ea typeface="宋体" panose="02010600030101010101" pitchFamily="2" charset="-122"/>
                            </a:rPr>
                            <a:t>因为</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所以</a:t>
                          </a:r>
                          <a:r>
                            <a:rPr lang="en-US" altLang="zh-CN" dirty="0">
                              <a:latin typeface="宋体" panose="02010600030101010101" pitchFamily="2" charset="-122"/>
                              <a:ea typeface="宋体" panose="02010600030101010101" pitchFamily="2" charset="-122"/>
                            </a:rPr>
                            <a:t>q</a:t>
                          </a:r>
                          <a:endParaRPr lang="zh-CN" altLang="en-US" dirty="0">
                            <a:latin typeface="宋体" panose="02010600030101010101" pitchFamily="2" charset="-122"/>
                            <a:ea typeface="宋体" panose="02010600030101010101" pitchFamily="2" charset="-122"/>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𝑝</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rPr>
                                  <m:t>𝑞</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843374210"/>
                      </a:ext>
                    </a:extLst>
                  </a:tr>
                  <a:tr h="370840">
                    <a:tc>
                      <a:txBody>
                        <a:bodyPr/>
                        <a:lstStyle/>
                        <a:p>
                          <a:pPr algn="ct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当且仅当</a:t>
                          </a:r>
                          <a:r>
                            <a:rPr lang="en-US" altLang="zh-CN" dirty="0">
                              <a:latin typeface="宋体" panose="02010600030101010101" pitchFamily="2" charset="-122"/>
                              <a:ea typeface="宋体" panose="02010600030101010101" pitchFamily="2" charset="-122"/>
                            </a:rPr>
                            <a:t>q, p</a:t>
                          </a:r>
                          <a:r>
                            <a:rPr lang="zh-CN" altLang="en-US" dirty="0">
                              <a:latin typeface="宋体" panose="02010600030101010101" pitchFamily="2" charset="-122"/>
                              <a:ea typeface="宋体" panose="02010600030101010101" pitchFamily="2" charset="-122"/>
                            </a:rPr>
                            <a:t>的充要条件是</a:t>
                          </a:r>
                          <a:r>
                            <a:rPr lang="en-US" altLang="zh-CN" dirty="0">
                              <a:latin typeface="宋体" panose="02010600030101010101" pitchFamily="2" charset="-122"/>
                              <a:ea typeface="宋体" panose="02010600030101010101" pitchFamily="2" charset="-122"/>
                            </a:rPr>
                            <a:t>q</a:t>
                          </a:r>
                          <a:endParaRPr lang="zh-CN" altLang="en-US" dirty="0">
                            <a:latin typeface="宋体" panose="02010600030101010101" pitchFamily="2" charset="-122"/>
                            <a:ea typeface="宋体" panose="02010600030101010101" pitchFamily="2" charset="-122"/>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𝑝</m:t>
                                </m:r>
                                <m:r>
                                  <a:rPr lang="en-US" altLang="zh-CN" b="0" i="1" smtClean="0">
                                    <a:latin typeface="Cambria Math" panose="02040503050406030204" pitchFamily="18" charset="0"/>
                                  </a:rPr>
                                  <m:t>⟷</m:t>
                                </m:r>
                                <m:r>
                                  <a:rPr lang="en-US" altLang="zh-CN" i="1" smtClean="0">
                                    <a:latin typeface="Cambria Math" panose="02040503050406030204" pitchFamily="18" charset="0"/>
                                  </a:rPr>
                                  <m:t>𝑞</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426700608"/>
                      </a:ext>
                    </a:extLst>
                  </a:tr>
                </a:tbl>
              </a:graphicData>
            </a:graphic>
          </p:graphicFrame>
        </mc:Choice>
        <mc:Fallback>
          <p:graphicFrame>
            <p:nvGraphicFramePr>
              <p:cNvPr id="4" name="表格 4">
                <a:extLst>
                  <a:ext uri="{FF2B5EF4-FFF2-40B4-BE49-F238E27FC236}">
                    <a16:creationId xmlns:a16="http://schemas.microsoft.com/office/drawing/2014/main" id="{B3AB34CF-5413-413F-ADB9-B582288E8281}"/>
                  </a:ext>
                </a:extLst>
              </p:cNvPr>
              <p:cNvGraphicFramePr>
                <a:graphicFrameLocks noGrp="1"/>
              </p:cNvGraphicFramePr>
              <p:nvPr>
                <p:ph idx="1"/>
                <p:extLst>
                  <p:ext uri="{D42A27DB-BD31-4B8C-83A1-F6EECF244321}">
                    <p14:modId xmlns:p14="http://schemas.microsoft.com/office/powerpoint/2010/main" val="1138991158"/>
                  </p:ext>
                </p:extLst>
              </p:nvPr>
            </p:nvGraphicFramePr>
            <p:xfrm>
              <a:off x="677863" y="2160588"/>
              <a:ext cx="8596312" cy="323596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1896143976"/>
                        </a:ext>
                      </a:extLst>
                    </a:gridCol>
                    <a:gridCol w="4298156">
                      <a:extLst>
                        <a:ext uri="{9D8B030D-6E8A-4147-A177-3AD203B41FA5}">
                          <a16:colId xmlns:a16="http://schemas.microsoft.com/office/drawing/2014/main" val="471251238"/>
                        </a:ext>
                      </a:extLst>
                    </a:gridCol>
                  </a:tblGrid>
                  <a:tr h="370840">
                    <a:tc>
                      <a:txBody>
                        <a:bodyPr/>
                        <a:lstStyle/>
                        <a:p>
                          <a:pPr algn="ctr"/>
                          <a:r>
                            <a:rPr lang="zh-CN" altLang="en-US" b="1" dirty="0">
                              <a:latin typeface="宋体" panose="02010600030101010101" pitchFamily="2" charset="-122"/>
                              <a:ea typeface="宋体" panose="02010600030101010101" pitchFamily="2" charset="-122"/>
                            </a:rPr>
                            <a:t>典型句式</a:t>
                          </a:r>
                        </a:p>
                      </a:txBody>
                      <a:tcPr/>
                    </a:tc>
                    <a:tc>
                      <a:txBody>
                        <a:bodyPr/>
                        <a:lstStyle/>
                        <a:p>
                          <a:pPr algn="ctr"/>
                          <a:r>
                            <a:rPr lang="zh-CN" altLang="en-US" b="1" dirty="0">
                              <a:latin typeface="宋体" panose="02010600030101010101" pitchFamily="2" charset="-122"/>
                              <a:ea typeface="宋体" panose="02010600030101010101" pitchFamily="2" charset="-122"/>
                            </a:rPr>
                            <a:t>符号化</a:t>
                          </a:r>
                        </a:p>
                      </a:txBody>
                      <a:tcPr/>
                    </a:tc>
                    <a:extLst>
                      <a:ext uri="{0D108BD9-81ED-4DB2-BD59-A6C34878D82A}">
                        <a16:rowId xmlns:a16="http://schemas.microsoft.com/office/drawing/2014/main" val="3151180254"/>
                      </a:ext>
                    </a:extLst>
                  </a:tr>
                  <a:tr h="640080">
                    <a:tc>
                      <a:txBody>
                        <a:bodyPr/>
                        <a:lstStyle/>
                        <a:p>
                          <a:pPr algn="ctr"/>
                          <a:r>
                            <a:rPr lang="zh-CN" altLang="en-US" dirty="0">
                              <a:latin typeface="宋体" panose="02010600030101010101" pitchFamily="2" charset="-122"/>
                              <a:ea typeface="宋体" panose="02010600030101010101" pitchFamily="2" charset="-122"/>
                            </a:rPr>
                            <a:t>若</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则</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只要</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就</a:t>
                          </a:r>
                          <a:r>
                            <a:rPr lang="en-US" altLang="zh-CN" dirty="0">
                              <a:latin typeface="宋体" panose="02010600030101010101" pitchFamily="2" charset="-122"/>
                              <a:ea typeface="宋体" panose="02010600030101010101" pitchFamily="2" charset="-122"/>
                            </a:rPr>
                            <a:t>q, p</a:t>
                          </a:r>
                          <a:r>
                            <a:rPr lang="zh-CN" altLang="en-US" dirty="0">
                              <a:latin typeface="宋体" panose="02010600030101010101" pitchFamily="2" charset="-122"/>
                              <a:ea typeface="宋体" panose="02010600030101010101" pitchFamily="2" charset="-122"/>
                            </a:rPr>
                            <a:t>意味着</a:t>
                          </a:r>
                          <a:r>
                            <a:rPr lang="en-US" altLang="zh-CN" dirty="0">
                              <a:latin typeface="宋体" panose="02010600030101010101" pitchFamily="2" charset="-122"/>
                              <a:ea typeface="宋体" panose="02010600030101010101" pitchFamily="2" charset="-122"/>
                            </a:rPr>
                            <a:t>q, p</a:t>
                          </a:r>
                          <a:r>
                            <a:rPr lang="zh-CN" altLang="en-US" dirty="0">
                              <a:latin typeface="宋体" panose="02010600030101010101" pitchFamily="2" charset="-122"/>
                              <a:ea typeface="宋体" panose="02010600030101010101" pitchFamily="2" charset="-122"/>
                            </a:rPr>
                            <a:t>是</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的充分条件</a:t>
                          </a:r>
                        </a:p>
                      </a:txBody>
                      <a:tcPr/>
                    </a:tc>
                    <a:tc>
                      <a:txBody>
                        <a:bodyPr/>
                        <a:lstStyle/>
                        <a:p>
                          <a:endParaRPr lang="zh-CN"/>
                        </a:p>
                      </a:txBody>
                      <a:tcPr>
                        <a:blipFill>
                          <a:blip r:embed="rId2"/>
                          <a:stretch>
                            <a:fillRect l="-100284" t="-62857" r="-567" b="-361905"/>
                          </a:stretch>
                        </a:blipFill>
                      </a:tcPr>
                    </a:tc>
                    <a:extLst>
                      <a:ext uri="{0D108BD9-81ED-4DB2-BD59-A6C34878D82A}">
                        <a16:rowId xmlns:a16="http://schemas.microsoft.com/office/drawing/2014/main" val="870676159"/>
                      </a:ext>
                    </a:extLst>
                  </a:tr>
                  <a:tr h="370840">
                    <a:tc>
                      <a:txBody>
                        <a:bodyPr/>
                        <a:lstStyle/>
                        <a:p>
                          <a:pPr algn="ctr"/>
                          <a:r>
                            <a:rPr lang="zh-CN" altLang="en-US" dirty="0">
                              <a:latin typeface="宋体" panose="02010600030101010101" pitchFamily="2" charset="-122"/>
                              <a:ea typeface="宋体" panose="02010600030101010101" pitchFamily="2" charset="-122"/>
                            </a:rPr>
                            <a:t>只有</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才</a:t>
                          </a:r>
                          <a:r>
                            <a:rPr lang="en-US" altLang="zh-CN" dirty="0">
                              <a:latin typeface="宋体" panose="02010600030101010101" pitchFamily="2" charset="-122"/>
                              <a:ea typeface="宋体" panose="02010600030101010101" pitchFamily="2" charset="-122"/>
                            </a:rPr>
                            <a:t>q, p</a:t>
                          </a:r>
                          <a:r>
                            <a:rPr lang="zh-CN" altLang="en-US" dirty="0">
                              <a:latin typeface="宋体" panose="02010600030101010101" pitchFamily="2" charset="-122"/>
                              <a:ea typeface="宋体" panose="02010600030101010101" pitchFamily="2" charset="-122"/>
                            </a:rPr>
                            <a:t>是</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的必要条件</a:t>
                          </a:r>
                        </a:p>
                      </a:txBody>
                      <a:tcPr/>
                    </a:tc>
                    <a:tc>
                      <a:txBody>
                        <a:bodyPr/>
                        <a:lstStyle/>
                        <a:p>
                          <a:endParaRPr lang="zh-CN"/>
                        </a:p>
                      </a:txBody>
                      <a:tcPr>
                        <a:blipFill>
                          <a:blip r:embed="rId2"/>
                          <a:stretch>
                            <a:fillRect l="-100284" t="-280328" r="-567" b="-522951"/>
                          </a:stretch>
                        </a:blipFill>
                      </a:tcPr>
                    </a:tc>
                    <a:extLst>
                      <a:ext uri="{0D108BD9-81ED-4DB2-BD59-A6C34878D82A}">
                        <a16:rowId xmlns:a16="http://schemas.microsoft.com/office/drawing/2014/main" val="188822357"/>
                      </a:ext>
                    </a:extLst>
                  </a:tr>
                  <a:tr h="370840">
                    <a:tc>
                      <a:txBody>
                        <a:bodyPr/>
                        <a:lstStyle/>
                        <a:p>
                          <a:pPr algn="ctr"/>
                          <a:r>
                            <a:rPr lang="zh-CN" altLang="en-US" dirty="0">
                              <a:latin typeface="宋体" panose="02010600030101010101" pitchFamily="2" charset="-122"/>
                              <a:ea typeface="宋体" panose="02010600030101010101" pitchFamily="2" charset="-122"/>
                            </a:rPr>
                            <a:t>除非</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否则</a:t>
                          </a:r>
                          <a:r>
                            <a:rPr lang="en-US" altLang="zh-CN" dirty="0">
                              <a:latin typeface="宋体" panose="02010600030101010101" pitchFamily="2" charset="-122"/>
                              <a:ea typeface="宋体" panose="02010600030101010101" pitchFamily="2" charset="-122"/>
                            </a:rPr>
                            <a:t>q</a:t>
                          </a:r>
                          <a:endParaRPr lang="zh-CN" altLang="en-US" dirty="0">
                            <a:latin typeface="宋体" panose="02010600030101010101" pitchFamily="2" charset="-122"/>
                            <a:ea typeface="宋体" panose="02010600030101010101" pitchFamily="2" charset="-122"/>
                          </a:endParaRPr>
                        </a:p>
                      </a:txBody>
                      <a:tcPr/>
                    </a:tc>
                    <a:tc>
                      <a:txBody>
                        <a:bodyPr/>
                        <a:lstStyle/>
                        <a:p>
                          <a:endParaRPr lang="zh-CN"/>
                        </a:p>
                      </a:txBody>
                      <a:tcPr>
                        <a:blipFill>
                          <a:blip r:embed="rId2"/>
                          <a:stretch>
                            <a:fillRect l="-100284" t="-380328" r="-567" b="-422951"/>
                          </a:stretch>
                        </a:blipFill>
                      </a:tcPr>
                    </a:tc>
                    <a:extLst>
                      <a:ext uri="{0D108BD9-81ED-4DB2-BD59-A6C34878D82A}">
                        <a16:rowId xmlns:a16="http://schemas.microsoft.com/office/drawing/2014/main" val="2642161644"/>
                      </a:ext>
                    </a:extLst>
                  </a:tr>
                  <a:tr h="370840">
                    <a:tc>
                      <a:txBody>
                        <a:bodyPr/>
                        <a:lstStyle/>
                        <a:p>
                          <a:pPr algn="ct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除非</a:t>
                          </a:r>
                          <a:r>
                            <a:rPr lang="en-US" altLang="zh-CN" dirty="0">
                              <a:latin typeface="宋体" panose="02010600030101010101" pitchFamily="2" charset="-122"/>
                              <a:ea typeface="宋体" panose="02010600030101010101" pitchFamily="2" charset="-122"/>
                            </a:rPr>
                            <a:t>q</a:t>
                          </a:r>
                          <a:endParaRPr lang="zh-CN" altLang="en-US" dirty="0">
                            <a:latin typeface="宋体" panose="02010600030101010101" pitchFamily="2" charset="-122"/>
                            <a:ea typeface="宋体" panose="02010600030101010101" pitchFamily="2" charset="-122"/>
                          </a:endParaRPr>
                        </a:p>
                      </a:txBody>
                      <a:tcPr/>
                    </a:tc>
                    <a:tc>
                      <a:txBody>
                        <a:bodyPr/>
                        <a:lstStyle/>
                        <a:p>
                          <a:endParaRPr lang="zh-CN"/>
                        </a:p>
                      </a:txBody>
                      <a:tcPr>
                        <a:blipFill>
                          <a:blip r:embed="rId2"/>
                          <a:stretch>
                            <a:fillRect l="-100284" t="-480328" r="-567" b="-322951"/>
                          </a:stretch>
                        </a:blipFill>
                      </a:tcPr>
                    </a:tc>
                    <a:extLst>
                      <a:ext uri="{0D108BD9-81ED-4DB2-BD59-A6C34878D82A}">
                        <a16:rowId xmlns:a16="http://schemas.microsoft.com/office/drawing/2014/main" val="3275318393"/>
                      </a:ext>
                    </a:extLst>
                  </a:tr>
                  <a:tr h="370840">
                    <a:tc>
                      <a:txBody>
                        <a:bodyPr/>
                        <a:lstStyle/>
                        <a:p>
                          <a:pPr algn="ctr"/>
                          <a:r>
                            <a:rPr lang="zh-CN" altLang="en-US" dirty="0">
                              <a:latin typeface="宋体" panose="02010600030101010101" pitchFamily="2" charset="-122"/>
                              <a:ea typeface="宋体" panose="02010600030101010101" pitchFamily="2" charset="-122"/>
                            </a:rPr>
                            <a:t>不</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不</a:t>
                          </a:r>
                          <a:r>
                            <a:rPr lang="en-US" altLang="zh-CN" dirty="0">
                              <a:latin typeface="宋体" panose="02010600030101010101" pitchFamily="2" charset="-122"/>
                              <a:ea typeface="宋体" panose="02010600030101010101" pitchFamily="2" charset="-122"/>
                            </a:rPr>
                            <a:t>q</a:t>
                          </a:r>
                          <a:endParaRPr lang="zh-CN" altLang="en-US" dirty="0">
                            <a:latin typeface="宋体" panose="02010600030101010101" pitchFamily="2" charset="-122"/>
                            <a:ea typeface="宋体" panose="02010600030101010101" pitchFamily="2" charset="-122"/>
                          </a:endParaRPr>
                        </a:p>
                      </a:txBody>
                      <a:tcPr/>
                    </a:tc>
                    <a:tc>
                      <a:txBody>
                        <a:bodyPr/>
                        <a:lstStyle/>
                        <a:p>
                          <a:endParaRPr lang="zh-CN"/>
                        </a:p>
                      </a:txBody>
                      <a:tcPr>
                        <a:blipFill>
                          <a:blip r:embed="rId2"/>
                          <a:stretch>
                            <a:fillRect l="-100284" t="-580328" r="-567" b="-222951"/>
                          </a:stretch>
                        </a:blipFill>
                      </a:tcPr>
                    </a:tc>
                    <a:extLst>
                      <a:ext uri="{0D108BD9-81ED-4DB2-BD59-A6C34878D82A}">
                        <a16:rowId xmlns:a16="http://schemas.microsoft.com/office/drawing/2014/main" val="2372386974"/>
                      </a:ext>
                    </a:extLst>
                  </a:tr>
                  <a:tr h="370840">
                    <a:tc>
                      <a:txBody>
                        <a:bodyPr/>
                        <a:lstStyle/>
                        <a:p>
                          <a:pPr algn="ctr"/>
                          <a:r>
                            <a:rPr lang="zh-CN" altLang="en-US" dirty="0">
                              <a:latin typeface="宋体" panose="02010600030101010101" pitchFamily="2" charset="-122"/>
                              <a:ea typeface="宋体" panose="02010600030101010101" pitchFamily="2" charset="-122"/>
                            </a:rPr>
                            <a:t>因为</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所以</a:t>
                          </a:r>
                          <a:r>
                            <a:rPr lang="en-US" altLang="zh-CN" dirty="0">
                              <a:latin typeface="宋体" panose="02010600030101010101" pitchFamily="2" charset="-122"/>
                              <a:ea typeface="宋体" panose="02010600030101010101" pitchFamily="2" charset="-122"/>
                            </a:rPr>
                            <a:t>q</a:t>
                          </a:r>
                          <a:endParaRPr lang="zh-CN" altLang="en-US" dirty="0">
                            <a:latin typeface="宋体" panose="02010600030101010101" pitchFamily="2" charset="-122"/>
                            <a:ea typeface="宋体" panose="02010600030101010101" pitchFamily="2" charset="-122"/>
                          </a:endParaRPr>
                        </a:p>
                      </a:txBody>
                      <a:tcPr/>
                    </a:tc>
                    <a:tc>
                      <a:txBody>
                        <a:bodyPr/>
                        <a:lstStyle/>
                        <a:p>
                          <a:endParaRPr lang="zh-CN"/>
                        </a:p>
                      </a:txBody>
                      <a:tcPr>
                        <a:blipFill>
                          <a:blip r:embed="rId2"/>
                          <a:stretch>
                            <a:fillRect l="-100284" t="-680328" r="-567" b="-122951"/>
                          </a:stretch>
                        </a:blipFill>
                      </a:tcPr>
                    </a:tc>
                    <a:extLst>
                      <a:ext uri="{0D108BD9-81ED-4DB2-BD59-A6C34878D82A}">
                        <a16:rowId xmlns:a16="http://schemas.microsoft.com/office/drawing/2014/main" val="843374210"/>
                      </a:ext>
                    </a:extLst>
                  </a:tr>
                  <a:tr h="370840">
                    <a:tc>
                      <a:txBody>
                        <a:bodyPr/>
                        <a:lstStyle/>
                        <a:p>
                          <a:pPr algn="ct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当且仅当</a:t>
                          </a:r>
                          <a:r>
                            <a:rPr lang="en-US" altLang="zh-CN" dirty="0">
                              <a:latin typeface="宋体" panose="02010600030101010101" pitchFamily="2" charset="-122"/>
                              <a:ea typeface="宋体" panose="02010600030101010101" pitchFamily="2" charset="-122"/>
                            </a:rPr>
                            <a:t>q, p</a:t>
                          </a:r>
                          <a:r>
                            <a:rPr lang="zh-CN" altLang="en-US" dirty="0">
                              <a:latin typeface="宋体" panose="02010600030101010101" pitchFamily="2" charset="-122"/>
                              <a:ea typeface="宋体" panose="02010600030101010101" pitchFamily="2" charset="-122"/>
                            </a:rPr>
                            <a:t>的充要条件是</a:t>
                          </a:r>
                          <a:r>
                            <a:rPr lang="en-US" altLang="zh-CN" dirty="0">
                              <a:latin typeface="宋体" panose="02010600030101010101" pitchFamily="2" charset="-122"/>
                              <a:ea typeface="宋体" panose="02010600030101010101" pitchFamily="2" charset="-122"/>
                            </a:rPr>
                            <a:t>q</a:t>
                          </a:r>
                          <a:endParaRPr lang="zh-CN" altLang="en-US" dirty="0">
                            <a:latin typeface="宋体" panose="02010600030101010101" pitchFamily="2" charset="-122"/>
                            <a:ea typeface="宋体" panose="02010600030101010101" pitchFamily="2" charset="-122"/>
                          </a:endParaRPr>
                        </a:p>
                      </a:txBody>
                      <a:tcPr/>
                    </a:tc>
                    <a:tc>
                      <a:txBody>
                        <a:bodyPr/>
                        <a:lstStyle/>
                        <a:p>
                          <a:endParaRPr lang="zh-CN"/>
                        </a:p>
                      </a:txBody>
                      <a:tcPr>
                        <a:blipFill>
                          <a:blip r:embed="rId2"/>
                          <a:stretch>
                            <a:fillRect l="-100284" t="-780328" r="-567" b="-22951"/>
                          </a:stretch>
                        </a:blipFill>
                      </a:tcPr>
                    </a:tc>
                    <a:extLst>
                      <a:ext uri="{0D108BD9-81ED-4DB2-BD59-A6C34878D82A}">
                        <a16:rowId xmlns:a16="http://schemas.microsoft.com/office/drawing/2014/main" val="426700608"/>
                      </a:ext>
                    </a:extLst>
                  </a:tr>
                </a:tbl>
              </a:graphicData>
            </a:graphic>
          </p:graphicFrame>
        </mc:Fallback>
      </mc:AlternateContent>
    </p:spTree>
    <p:extLst>
      <p:ext uri="{BB962C8B-B14F-4D97-AF65-F5344CB8AC3E}">
        <p14:creationId xmlns:p14="http://schemas.microsoft.com/office/powerpoint/2010/main" val="2307501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2381F2-62AB-4BF3-B74D-65E669514C6D}"/>
              </a:ext>
            </a:extLst>
          </p:cNvPr>
          <p:cNvSpPr>
            <a:spLocks noGrp="1"/>
          </p:cNvSpPr>
          <p:nvPr>
            <p:ph type="title"/>
          </p:nvPr>
        </p:nvSpPr>
        <p:spPr>
          <a:xfrm>
            <a:off x="611346" y="609600"/>
            <a:ext cx="8596668" cy="1320800"/>
          </a:xfrm>
        </p:spPr>
        <p:txBody>
          <a:bodyPr/>
          <a:lstStyle/>
          <a:p>
            <a:r>
              <a:rPr lang="zh-CN" altLang="en-US" dirty="0"/>
              <a:t>自然语言符号化的例题</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9ECE1B37-9016-4678-B570-EBE540A2DB28}"/>
                  </a:ext>
                </a:extLst>
              </p:cNvPr>
              <p:cNvSpPr txBox="1"/>
              <p:nvPr/>
            </p:nvSpPr>
            <p:spPr>
              <a:xfrm>
                <a:off x="1197204" y="1734532"/>
                <a:ext cx="7456272" cy="3170099"/>
              </a:xfrm>
              <a:prstGeom prst="rect">
                <a:avLst/>
              </a:prstGeom>
              <a:noFill/>
            </p:spPr>
            <p:txBody>
              <a:bodyPr wrap="none" rtlCol="0">
                <a:spAutoFit/>
              </a:bodyPr>
              <a:lstStyle/>
              <a:p>
                <a:pPr marL="342900" indent="-342900">
                  <a:buFont typeface="+mj-lt"/>
                  <a:buAutoNum type="arabicPeriod"/>
                </a:pPr>
                <a:r>
                  <a:rPr lang="zh-CN" altLang="en-US" sz="2000" dirty="0">
                    <a:latin typeface="宋体" panose="02010600030101010101" pitchFamily="2" charset="-122"/>
                    <a:ea typeface="宋体" panose="02010600030101010101" pitchFamily="2" charset="-122"/>
                  </a:rPr>
                  <a:t>若</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b</a:t>
                </a:r>
                <a:r>
                  <a:rPr lang="zh-CN" altLang="en-US" sz="2000" dirty="0">
                    <a:latin typeface="宋体" panose="02010600030101010101" pitchFamily="2" charset="-122"/>
                    <a:ea typeface="宋体" panose="02010600030101010101" pitchFamily="2" charset="-122"/>
                  </a:rPr>
                  <a:t>是奇数，则</a:t>
                </a:r>
                <a:r>
                  <a:rPr lang="en-US" altLang="zh-CN" sz="2000" dirty="0" err="1">
                    <a:latin typeface="宋体" panose="02010600030101010101" pitchFamily="2" charset="-122"/>
                    <a:ea typeface="宋体" panose="02010600030101010101" pitchFamily="2" charset="-122"/>
                  </a:rPr>
                  <a:t>a+b</a:t>
                </a:r>
                <a:r>
                  <a:rPr lang="zh-CN" altLang="en-US" sz="2000" dirty="0">
                    <a:latin typeface="宋体" panose="02010600030101010101" pitchFamily="2" charset="-122"/>
                    <a:ea typeface="宋体" panose="02010600030101010101" pitchFamily="2" charset="-122"/>
                  </a:rPr>
                  <a:t>是偶数</a:t>
                </a:r>
                <a14:m>
                  <m:oMath xmlns:m="http://schemas.openxmlformats.org/officeDocument/2006/math">
                    <m:r>
                      <a:rPr lang="en-US" altLang="zh-CN" sz="2000" i="1" dirty="0" smtClean="0">
                        <a:latin typeface="Cambria Math" panose="02040503050406030204" pitchFamily="18" charset="0"/>
                        <a:ea typeface="Cambria Math" panose="02040503050406030204" pitchFamily="18" charset="0"/>
                      </a:rPr>
                      <m:t> </m:t>
                    </m:r>
                    <m:r>
                      <a:rPr lang="en-US" altLang="zh-CN" sz="2000" b="0" i="1" dirty="0" smtClean="0">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𝑝</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𝑞</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𝑟</m:t>
                    </m:r>
                  </m:oMath>
                </a14:m>
                <a:endParaRPr lang="en-US" altLang="zh-CN" sz="2000" dirty="0">
                  <a:latin typeface="宋体" panose="02010600030101010101" pitchFamily="2" charset="-122"/>
                  <a:ea typeface="宋体" panose="02010600030101010101" pitchFamily="2" charset="-122"/>
                </a:endParaRPr>
              </a:p>
              <a:p>
                <a:pPr marL="342900" indent="-342900">
                  <a:buFont typeface="+mj-lt"/>
                  <a:buAutoNum type="arabicPeriod"/>
                </a:pPr>
                <a:endParaRPr lang="en-US" altLang="zh-CN" sz="2000" dirty="0">
                  <a:latin typeface="宋体" panose="02010600030101010101" pitchFamily="2" charset="-122"/>
                  <a:ea typeface="宋体" panose="02010600030101010101" pitchFamily="2" charset="-122"/>
                </a:endParaRPr>
              </a:p>
              <a:p>
                <a:pPr marL="342900" indent="-342900">
                  <a:buFont typeface="+mj-lt"/>
                  <a:buAutoNum type="arabicPeriod"/>
                </a:pPr>
                <a:endParaRPr lang="en-US" altLang="zh-CN" sz="2000" dirty="0">
                  <a:latin typeface="宋体" panose="02010600030101010101" pitchFamily="2" charset="-122"/>
                  <a:ea typeface="宋体" panose="02010600030101010101" pitchFamily="2" charset="-122"/>
                </a:endParaRPr>
              </a:p>
              <a:p>
                <a:pPr marL="342900" indent="-342900">
                  <a:buFont typeface="+mj-lt"/>
                  <a:buAutoNum type="arabicPeriod"/>
                </a:pPr>
                <a:r>
                  <a:rPr lang="zh-CN" altLang="en-US" sz="2000" dirty="0">
                    <a:latin typeface="宋体" panose="02010600030101010101" pitchFamily="2" charset="-122"/>
                    <a:ea typeface="宋体" panose="02010600030101010101" pitchFamily="2" charset="-122"/>
                  </a:rPr>
                  <a:t>这苹果虽然甜，但我不打算买   </a:t>
                </a:r>
                <a14:m>
                  <m:oMath xmlns:m="http://schemas.openxmlformats.org/officeDocument/2006/math">
                    <m:r>
                      <a:rPr lang="en-US" altLang="zh-CN" sz="2000" i="1">
                        <a:latin typeface="Cambria Math" panose="02040503050406030204" pitchFamily="18" charset="0"/>
                      </a:rPr>
                      <m:t>𝑝</m:t>
                    </m:r>
                    <m:r>
                      <a:rPr lang="en-US" altLang="zh-CN" sz="2000" i="1">
                        <a:latin typeface="Cambria Math" panose="02040503050406030204" pitchFamily="18" charset="0"/>
                      </a:rPr>
                      <m:t>∧¬</m:t>
                    </m:r>
                    <m:r>
                      <a:rPr lang="en-US" altLang="zh-CN" sz="2000" i="1">
                        <a:latin typeface="Cambria Math" panose="02040503050406030204" pitchFamily="18" charset="0"/>
                      </a:rPr>
                      <m:t>𝑞</m:t>
                    </m:r>
                  </m:oMath>
                </a14:m>
                <a:endParaRPr lang="en-US" altLang="zh-CN" sz="2000" dirty="0">
                  <a:latin typeface="宋体" panose="02010600030101010101" pitchFamily="2" charset="-122"/>
                  <a:ea typeface="宋体" panose="02010600030101010101" pitchFamily="2" charset="-122"/>
                </a:endParaRPr>
              </a:p>
              <a:p>
                <a:pPr marL="342900" indent="-342900">
                  <a:buFont typeface="+mj-lt"/>
                  <a:buAutoNum type="arabicPeriod"/>
                </a:pPr>
                <a:endParaRPr lang="en-US" altLang="zh-CN" sz="2000" dirty="0">
                  <a:latin typeface="宋体" panose="02010600030101010101" pitchFamily="2" charset="-122"/>
                  <a:ea typeface="宋体" panose="02010600030101010101" pitchFamily="2" charset="-122"/>
                </a:endParaRPr>
              </a:p>
              <a:p>
                <a:pPr marL="342900" indent="-342900">
                  <a:buFont typeface="+mj-lt"/>
                  <a:buAutoNum type="arabicPeriod"/>
                </a:pPr>
                <a:endParaRPr lang="en-US" altLang="zh-CN" sz="2000" dirty="0">
                  <a:latin typeface="宋体" panose="02010600030101010101" pitchFamily="2" charset="-122"/>
                  <a:ea typeface="宋体" panose="02010600030101010101" pitchFamily="2" charset="-122"/>
                </a:endParaRPr>
              </a:p>
              <a:p>
                <a:pPr marL="342900" indent="-342900">
                  <a:buFont typeface="+mj-lt"/>
                  <a:buAutoNum type="arabicPeriod"/>
                </a:pPr>
                <a:r>
                  <a:rPr lang="zh-CN" altLang="en-US" sz="2000" dirty="0">
                    <a:latin typeface="宋体" panose="02010600030101010101" pitchFamily="2" charset="-122"/>
                    <a:ea typeface="宋体" panose="02010600030101010101" pitchFamily="2" charset="-122"/>
                  </a:rPr>
                  <a:t>除非我收到正式邀请，否则我不去参加圣诞晚会  </a:t>
                </a:r>
                <a14:m>
                  <m:oMath xmlns:m="http://schemas.openxmlformats.org/officeDocument/2006/math">
                    <m:r>
                      <a:rPr lang="en-US" altLang="zh-CN" sz="2000" i="1">
                        <a:latin typeface="Cambria Math" panose="02040503050406030204" pitchFamily="18" charset="0"/>
                      </a:rPr>
                      <m:t>¬</m:t>
                    </m:r>
                    <m:r>
                      <a:rPr lang="en-US" altLang="zh-CN" sz="2000" i="1">
                        <a:latin typeface="Cambria Math" panose="02040503050406030204" pitchFamily="18" charset="0"/>
                      </a:rPr>
                      <m:t>𝑝</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m:t>
                    </m:r>
                    <m:r>
                      <a:rPr lang="en-US" altLang="zh-CN" sz="2000" i="1">
                        <a:latin typeface="Cambria Math" panose="02040503050406030204" pitchFamily="18" charset="0"/>
                      </a:rPr>
                      <m:t>𝑞</m:t>
                    </m:r>
                  </m:oMath>
                </a14:m>
                <a:endParaRPr lang="en-US" altLang="zh-CN" sz="2000" dirty="0">
                  <a:latin typeface="宋体" panose="02010600030101010101" pitchFamily="2" charset="-122"/>
                </a:endParaRPr>
              </a:p>
              <a:p>
                <a:pPr marL="342900" indent="-342900">
                  <a:buFont typeface="+mj-lt"/>
                  <a:buAutoNum type="arabicPeriod"/>
                </a:pPr>
                <a:endParaRPr lang="en-US" altLang="zh-CN" sz="2000" dirty="0">
                  <a:latin typeface="宋体" panose="02010600030101010101" pitchFamily="2" charset="-122"/>
                  <a:ea typeface="宋体" panose="02010600030101010101" pitchFamily="2" charset="-122"/>
                </a:endParaRPr>
              </a:p>
              <a:p>
                <a:pPr marL="342900" indent="-342900">
                  <a:buFont typeface="+mj-lt"/>
                  <a:buAutoNum type="arabicPeriod"/>
                </a:pPr>
                <a:endParaRPr lang="en-US" altLang="zh-CN" sz="2000" dirty="0">
                  <a:latin typeface="宋体" panose="02010600030101010101" pitchFamily="2" charset="-122"/>
                  <a:ea typeface="宋体" panose="02010600030101010101" pitchFamily="2" charset="-122"/>
                </a:endParaRPr>
              </a:p>
              <a:p>
                <a:pPr marL="342900" indent="-342900">
                  <a:buFont typeface="+mj-lt"/>
                  <a:buAutoNum type="arabicPeriod"/>
                </a:pPr>
                <a:r>
                  <a:rPr lang="zh-CN" altLang="en-US" sz="2000" dirty="0">
                    <a:latin typeface="宋体" panose="02010600030101010101" pitchFamily="2" charset="-122"/>
                    <a:ea typeface="宋体" panose="02010600030101010101" pitchFamily="2" charset="-122"/>
                  </a:rPr>
                  <a:t>我和小王是同学    </a:t>
                </a:r>
                <a14:m>
                  <m:oMath xmlns:m="http://schemas.openxmlformats.org/officeDocument/2006/math">
                    <m:r>
                      <a:rPr lang="en-US" altLang="zh-CN" sz="2000" b="0" i="1" smtClean="0">
                        <a:latin typeface="Cambria Math" panose="02040503050406030204" pitchFamily="18" charset="0"/>
                      </a:rPr>
                      <m:t>𝑝</m:t>
                    </m:r>
                  </m:oMath>
                </a14:m>
                <a:endParaRPr lang="zh-CN" altLang="en-US" sz="2000" dirty="0">
                  <a:latin typeface="宋体" panose="02010600030101010101" pitchFamily="2" charset="-122"/>
                  <a:ea typeface="宋体" panose="02010600030101010101" pitchFamily="2" charset="-122"/>
                </a:endParaRPr>
              </a:p>
            </p:txBody>
          </p:sp>
        </mc:Choice>
        <mc:Fallback>
          <p:sp>
            <p:nvSpPr>
              <p:cNvPr id="4" name="文本框 3">
                <a:extLst>
                  <a:ext uri="{FF2B5EF4-FFF2-40B4-BE49-F238E27FC236}">
                    <a16:creationId xmlns:a16="http://schemas.microsoft.com/office/drawing/2014/main" id="{9ECE1B37-9016-4678-B570-EBE540A2DB28}"/>
                  </a:ext>
                </a:extLst>
              </p:cNvPr>
              <p:cNvSpPr txBox="1">
                <a:spLocks noRot="1" noChangeAspect="1" noMove="1" noResize="1" noEditPoints="1" noAdjustHandles="1" noChangeArrowheads="1" noChangeShapeType="1" noTextEdit="1"/>
              </p:cNvSpPr>
              <p:nvPr/>
            </p:nvSpPr>
            <p:spPr>
              <a:xfrm>
                <a:off x="1197204" y="1734532"/>
                <a:ext cx="7456272" cy="3170099"/>
              </a:xfrm>
              <a:prstGeom prst="rect">
                <a:avLst/>
              </a:prstGeom>
              <a:blipFill>
                <a:blip r:embed="rId2"/>
                <a:stretch>
                  <a:fillRect l="-490" t="-1538" b="-2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37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502AF-1F30-49EB-8FCA-7AB384F92A29}"/>
              </a:ext>
            </a:extLst>
          </p:cNvPr>
          <p:cNvSpPr>
            <a:spLocks noGrp="1"/>
          </p:cNvSpPr>
          <p:nvPr>
            <p:ph type="title"/>
          </p:nvPr>
        </p:nvSpPr>
        <p:spPr/>
        <p:txBody>
          <a:bodyPr/>
          <a:lstStyle/>
          <a:p>
            <a:r>
              <a:rPr lang="zh-CN" altLang="en-US" dirty="0"/>
              <a:t>逻辑问题符号化分析例题</a:t>
            </a:r>
            <a:r>
              <a:rPr lang="en-US" altLang="zh-CN" dirty="0"/>
              <a:t>1</a:t>
            </a:r>
            <a:endParaRPr lang="zh-CN" altLang="en-US" dirty="0"/>
          </a:p>
        </p:txBody>
      </p:sp>
      <p:sp>
        <p:nvSpPr>
          <p:cNvPr id="4" name="文本框 3">
            <a:extLst>
              <a:ext uri="{FF2B5EF4-FFF2-40B4-BE49-F238E27FC236}">
                <a16:creationId xmlns:a16="http://schemas.microsoft.com/office/drawing/2014/main" id="{B53488F2-1FFF-4CC5-84FC-6535469BC27A}"/>
              </a:ext>
            </a:extLst>
          </p:cNvPr>
          <p:cNvSpPr txBox="1"/>
          <p:nvPr/>
        </p:nvSpPr>
        <p:spPr>
          <a:xfrm>
            <a:off x="933253" y="1404594"/>
            <a:ext cx="7917552" cy="3416320"/>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已知</a:t>
            </a:r>
            <a:r>
              <a:rPr lang="en-US" altLang="zh-CN" dirty="0">
                <a:latin typeface="宋体" panose="02010600030101010101" pitchFamily="2" charset="-122"/>
                <a:ea typeface="宋体" panose="02010600030101010101" pitchFamily="2" charset="-122"/>
              </a:rPr>
              <a:t>p, q, r, s</a:t>
            </a:r>
            <a:r>
              <a:rPr lang="zh-CN" altLang="en-US" dirty="0">
                <a:latin typeface="宋体" panose="02010600030101010101" pitchFamily="2" charset="-122"/>
                <a:ea typeface="宋体" panose="02010600030101010101" pitchFamily="2" charset="-122"/>
              </a:rPr>
              <a:t>四人有且仅有</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人参加围棋比赛，但必须满足下列四项条件：</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仅一人参加</a:t>
            </a:r>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r>
              <a:rPr lang="zh-CN" altLang="en-US" dirty="0">
                <a:latin typeface="宋体" panose="02010600030101010101" pitchFamily="2" charset="-122"/>
                <a:ea typeface="宋体" panose="02010600030101010101" pitchFamily="2" charset="-122"/>
              </a:rPr>
              <a:t>若</a:t>
            </a:r>
            <a:r>
              <a:rPr lang="en-US" altLang="zh-CN" dirty="0">
                <a:latin typeface="宋体" panose="02010600030101010101" pitchFamily="2" charset="-122"/>
                <a:ea typeface="宋体" panose="02010600030101010101" pitchFamily="2" charset="-122"/>
              </a:rPr>
              <a:t>r</a:t>
            </a:r>
            <a:r>
              <a:rPr lang="zh-CN" altLang="en-US" dirty="0">
                <a:latin typeface="宋体" panose="02010600030101010101" pitchFamily="2" charset="-122"/>
                <a:ea typeface="宋体" panose="02010600030101010101" pitchFamily="2" charset="-122"/>
              </a:rPr>
              <a:t>参加，</a:t>
            </a:r>
            <a:r>
              <a:rPr lang="en-US" altLang="zh-CN" dirty="0">
                <a:latin typeface="宋体" panose="02010600030101010101" pitchFamily="2" charset="-122"/>
                <a:ea typeface="宋体" panose="02010600030101010101" pitchFamily="2" charset="-122"/>
              </a:rPr>
              <a:t>s</a:t>
            </a:r>
            <a:r>
              <a:rPr lang="zh-CN" altLang="en-US" dirty="0">
                <a:latin typeface="宋体" panose="02010600030101010101" pitchFamily="2" charset="-122"/>
                <a:ea typeface="宋体" panose="02010600030101010101" pitchFamily="2" charset="-122"/>
              </a:rPr>
              <a:t>也参加</a:t>
            </a:r>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s</a:t>
            </a:r>
            <a:r>
              <a:rPr lang="zh-CN" altLang="en-US" dirty="0">
                <a:latin typeface="宋体" panose="02010600030101010101" pitchFamily="2" charset="-122"/>
                <a:ea typeface="宋体" panose="02010600030101010101" pitchFamily="2" charset="-122"/>
              </a:rPr>
              <a:t>至多参加一人</a:t>
            </a:r>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r>
              <a:rPr lang="zh-CN" altLang="en-US" dirty="0">
                <a:latin typeface="宋体" panose="02010600030101010101" pitchFamily="2" charset="-122"/>
                <a:ea typeface="宋体" panose="02010600030101010101" pitchFamily="2" charset="-122"/>
              </a:rPr>
              <a:t>若</a:t>
            </a:r>
            <a:r>
              <a:rPr lang="en-US" altLang="zh-CN" dirty="0">
                <a:latin typeface="宋体" panose="02010600030101010101" pitchFamily="2" charset="-122"/>
                <a:ea typeface="宋体" panose="02010600030101010101" pitchFamily="2" charset="-122"/>
              </a:rPr>
              <a:t>s</a:t>
            </a:r>
            <a:r>
              <a:rPr lang="zh-CN" altLang="en-US" dirty="0">
                <a:latin typeface="宋体" panose="02010600030101010101" pitchFamily="2" charset="-122"/>
                <a:ea typeface="宋体" panose="02010600030101010101" pitchFamily="2" charset="-122"/>
              </a:rPr>
              <a:t>不参加，则</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也不参加</a:t>
            </a:r>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endParaRPr lang="en-US" altLang="zh-CN" dirty="0"/>
          </a:p>
          <a:p>
            <a:pPr marL="342900" indent="-342900">
              <a:buFont typeface="+mj-lt"/>
              <a:buAutoNum type="arabicPeriod"/>
            </a:pPr>
            <a:endParaRPr lang="en-US" altLang="zh-CN" dirty="0"/>
          </a:p>
          <a:p>
            <a:pPr marL="342900" indent="-342900">
              <a:buFont typeface="+mj-lt"/>
              <a:buAutoNum type="arabicPeriod"/>
            </a:pPr>
            <a:endParaRPr lang="zh-CN" altLang="en-US"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C45E5095-B8D4-40B4-A31F-2263DAEDA0CD}"/>
                  </a:ext>
                </a:extLst>
              </p:cNvPr>
              <p:cNvSpPr txBox="1"/>
              <p:nvPr/>
            </p:nvSpPr>
            <p:spPr>
              <a:xfrm>
                <a:off x="933253" y="3990656"/>
                <a:ext cx="9302547" cy="2646878"/>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解：</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首先以</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代表</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参加，</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代表</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参加，</a:t>
                </a:r>
                <a:r>
                  <a:rPr lang="en-US" altLang="zh-CN" dirty="0">
                    <a:latin typeface="宋体" panose="02010600030101010101" pitchFamily="2" charset="-122"/>
                    <a:ea typeface="宋体" panose="02010600030101010101" pitchFamily="2" charset="-122"/>
                  </a:rPr>
                  <a:t> r</a:t>
                </a:r>
                <a:r>
                  <a:rPr lang="zh-CN" altLang="en-US" dirty="0">
                    <a:latin typeface="宋体" panose="02010600030101010101" pitchFamily="2" charset="-122"/>
                    <a:ea typeface="宋体" panose="02010600030101010101" pitchFamily="2" charset="-122"/>
                  </a:rPr>
                  <a:t>代表</a:t>
                </a:r>
                <a:r>
                  <a:rPr lang="en-US" altLang="zh-CN" dirty="0">
                    <a:latin typeface="宋体" panose="02010600030101010101" pitchFamily="2" charset="-122"/>
                    <a:ea typeface="宋体" panose="02010600030101010101" pitchFamily="2" charset="-122"/>
                  </a:rPr>
                  <a:t>r</a:t>
                </a:r>
                <a:r>
                  <a:rPr lang="zh-CN" altLang="en-US" dirty="0">
                    <a:latin typeface="宋体" panose="02010600030101010101" pitchFamily="2" charset="-122"/>
                    <a:ea typeface="宋体" panose="02010600030101010101" pitchFamily="2" charset="-122"/>
                  </a:rPr>
                  <a:t>参加，</a:t>
                </a:r>
                <a:r>
                  <a:rPr lang="en-US" altLang="zh-CN" dirty="0">
                    <a:latin typeface="宋体" panose="02010600030101010101" pitchFamily="2" charset="-122"/>
                    <a:ea typeface="宋体" panose="02010600030101010101" pitchFamily="2" charset="-122"/>
                  </a:rPr>
                  <a:t>s</a:t>
                </a:r>
                <a:r>
                  <a:rPr lang="zh-CN" altLang="en-US" dirty="0">
                    <a:latin typeface="宋体" panose="02010600030101010101" pitchFamily="2" charset="-122"/>
                    <a:ea typeface="宋体" panose="02010600030101010101" pitchFamily="2" charset="-122"/>
                  </a:rPr>
                  <a:t>代表</a:t>
                </a:r>
                <a:r>
                  <a:rPr lang="en-US" altLang="zh-CN" dirty="0">
                    <a:latin typeface="宋体" panose="02010600030101010101" pitchFamily="2" charset="-122"/>
                    <a:ea typeface="宋体" panose="02010600030101010101" pitchFamily="2" charset="-122"/>
                  </a:rPr>
                  <a:t>s</a:t>
                </a:r>
                <a:r>
                  <a:rPr lang="zh-CN" altLang="en-US" dirty="0">
                    <a:latin typeface="宋体" panose="02010600030101010101" pitchFamily="2" charset="-122"/>
                    <a:ea typeface="宋体" panose="02010600030101010101" pitchFamily="2" charset="-122"/>
                  </a:rPr>
                  <a:t>参加，符号化下面以上四个命题：</a:t>
                </a:r>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e>
                    </m:d>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oMath>
                </a14:m>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14:m>
                  <m:oMath xmlns:m="http://schemas.openxmlformats.org/officeDocument/2006/math">
                    <m:r>
                      <a:rPr lang="en-US" altLang="zh-CN" i="1">
                        <a:latin typeface="Cambria Math" panose="02040503050406030204" pitchFamily="18" charset="0"/>
                      </a:rPr>
                      <m:t>𝑟</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𝑠</m:t>
                    </m:r>
                  </m:oMath>
                </a14:m>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oMath>
                </a14:m>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𝑝</m:t>
                    </m:r>
                  </m:oMath>
                </a14:m>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p:txBody>
          </p:sp>
        </mc:Choice>
        <mc:Fallback>
          <p:sp>
            <p:nvSpPr>
              <p:cNvPr id="5" name="文本框 4">
                <a:extLst>
                  <a:ext uri="{FF2B5EF4-FFF2-40B4-BE49-F238E27FC236}">
                    <a16:creationId xmlns:a16="http://schemas.microsoft.com/office/drawing/2014/main" id="{C45E5095-B8D4-40B4-A31F-2263DAEDA0CD}"/>
                  </a:ext>
                </a:extLst>
              </p:cNvPr>
              <p:cNvSpPr txBox="1">
                <a:spLocks noRot="1" noChangeAspect="1" noMove="1" noResize="1" noEditPoints="1" noAdjustHandles="1" noChangeArrowheads="1" noChangeShapeType="1" noTextEdit="1"/>
              </p:cNvSpPr>
              <p:nvPr/>
            </p:nvSpPr>
            <p:spPr>
              <a:xfrm>
                <a:off x="933253" y="3990656"/>
                <a:ext cx="9302547" cy="2646878"/>
              </a:xfrm>
              <a:prstGeom prst="rect">
                <a:avLst/>
              </a:prstGeom>
              <a:blipFill>
                <a:blip r:embed="rId2"/>
                <a:stretch>
                  <a:fillRect l="-524" t="-13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7212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62BA0-D694-4BEF-894F-56A33C0B0F03}"/>
              </a:ext>
            </a:extLst>
          </p:cNvPr>
          <p:cNvSpPr>
            <a:spLocks noGrp="1"/>
          </p:cNvSpPr>
          <p:nvPr>
            <p:ph type="title"/>
          </p:nvPr>
        </p:nvSpPr>
        <p:spPr/>
        <p:txBody>
          <a:bodyPr/>
          <a:lstStyle/>
          <a:p>
            <a:r>
              <a:rPr lang="zh-CN" altLang="en-US" dirty="0"/>
              <a:t>逻辑问题符号化分析例题</a:t>
            </a:r>
            <a:r>
              <a:rPr lang="en-US" altLang="zh-CN" dirty="0"/>
              <a:t>1</a:t>
            </a:r>
            <a:r>
              <a:rPr lang="zh-CN" altLang="en-US" dirty="0"/>
              <a:t>（续）</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CD2B15BA-8EA2-4E6C-9836-40C2E79CF861}"/>
                  </a:ext>
                </a:extLst>
              </p:cNvPr>
              <p:cNvSpPr txBox="1"/>
              <p:nvPr/>
            </p:nvSpPr>
            <p:spPr>
              <a:xfrm>
                <a:off x="810705" y="1687398"/>
                <a:ext cx="7721216" cy="3416320"/>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因此，我们现在需要解决的是下面这个式子的成真赋值</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𝐹</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oMath>
                  </m:oMathPara>
                </a14:m>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其中：</a:t>
                </a:r>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14:m>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𝑝</m:t>
                    </m:r>
                    <m:r>
                      <a:rPr lang="en-US" altLang="zh-CN" i="1" smtClean="0">
                        <a:latin typeface="Cambria Math" panose="02040503050406030204" pitchFamily="18" charset="0"/>
                      </a:rPr>
                      <m:t>∨</m:t>
                    </m:r>
                    <m:r>
                      <a:rPr lang="en-US" altLang="zh-CN" i="1" smtClean="0">
                        <a:latin typeface="Cambria Math" panose="02040503050406030204" pitchFamily="18" charset="0"/>
                      </a:rPr>
                      <m:t>𝑞</m:t>
                    </m:r>
                    <m:r>
                      <a:rPr lang="en-US" altLang="zh-CN" i="1" smtClean="0">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扩展得到的极大项是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3</m:t>
                        </m:r>
                      </m:sub>
                    </m:sSub>
                  </m:oMath>
                </a14:m>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14:m>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𝑝</m:t>
                    </m:r>
                    <m:r>
                      <a:rPr lang="en-US" altLang="zh-CN" i="1" smtClean="0">
                        <a:latin typeface="Cambria Math" panose="02040503050406030204" pitchFamily="18" charset="0"/>
                      </a:rPr>
                      <m:t>∨¬</m:t>
                    </m:r>
                    <m:r>
                      <a:rPr lang="en-US" altLang="zh-CN" i="1" smtClean="0">
                        <a:latin typeface="Cambria Math" panose="02040503050406030204" pitchFamily="18" charset="0"/>
                      </a:rPr>
                      <m:t>𝑞</m:t>
                    </m:r>
                    <m:r>
                      <a:rPr lang="en-US" altLang="zh-CN" i="1" smtClean="0">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扩展得到的极大项是</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b="0" i="1" smtClean="0">
                            <a:latin typeface="Cambria Math" panose="02040503050406030204" pitchFamily="18" charset="0"/>
                          </a:rPr>
                          <m:t>12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b="0" i="1" smtClean="0">
                            <a:latin typeface="Cambria Math" panose="02040503050406030204" pitchFamily="18" charset="0"/>
                          </a:rPr>
                          <m:t>15</m:t>
                        </m:r>
                      </m:sub>
                    </m:sSub>
                  </m:oMath>
                </a14:m>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14:m>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𝑟</m:t>
                    </m:r>
                    <m:r>
                      <a:rPr lang="en-US" altLang="zh-CN" i="1" smtClean="0">
                        <a:latin typeface="Cambria Math" panose="02040503050406030204" pitchFamily="18" charset="0"/>
                      </a:rPr>
                      <m:t>∨</m:t>
                    </m:r>
                    <m:r>
                      <a:rPr lang="en-US" altLang="zh-CN" i="1" smtClean="0">
                        <a:latin typeface="Cambria Math" panose="02040503050406030204" pitchFamily="18" charset="0"/>
                      </a:rPr>
                      <m:t>𝑠</m:t>
                    </m:r>
                    <m:r>
                      <a:rPr lang="en-US" altLang="zh-CN" i="1" smtClean="0">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扩展得到的极大项是</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b="0" i="1" smtClean="0">
                            <a:latin typeface="Cambria Math" panose="02040503050406030204" pitchFamily="18" charset="0"/>
                          </a:rPr>
                          <m:t>6</m:t>
                        </m:r>
                      </m:sub>
                    </m:sSub>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b="0" i="1" smtClean="0">
                            <a:latin typeface="Cambria Math" panose="02040503050406030204" pitchFamily="18" charset="0"/>
                          </a:rPr>
                          <m:t>10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b="0" i="1" smtClean="0">
                            <a:latin typeface="Cambria Math" panose="02040503050406030204" pitchFamily="18" charset="0"/>
                          </a:rPr>
                          <m:t>14</m:t>
                        </m:r>
                      </m:sub>
                    </m:sSub>
                  </m:oMath>
                </a14:m>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14:m>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𝑞</m:t>
                    </m:r>
                    <m:r>
                      <a:rPr lang="en-US" altLang="zh-CN" i="1" smtClean="0">
                        <a:latin typeface="Cambria Math" panose="02040503050406030204" pitchFamily="18" charset="0"/>
                      </a:rPr>
                      <m:t>∨¬</m:t>
                    </m:r>
                    <m:r>
                      <a:rPr lang="en-US" altLang="zh-CN" i="1" smtClean="0">
                        <a:latin typeface="Cambria Math" panose="02040503050406030204" pitchFamily="18" charset="0"/>
                      </a:rPr>
                      <m:t>𝑠</m:t>
                    </m:r>
                    <m:r>
                      <a:rPr lang="en-US" altLang="zh-CN" i="1" smtClean="0">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扩展得到的极大项是</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b="0" i="1" smtClean="0">
                            <a:latin typeface="Cambria Math" panose="02040503050406030204" pitchFamily="18" charset="0"/>
                          </a:rPr>
                          <m:t>5</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b="0" i="1" smtClean="0">
                            <a:latin typeface="Cambria Math" panose="02040503050406030204" pitchFamily="18" charset="0"/>
                          </a:rPr>
                          <m:t>7</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1</m:t>
                        </m:r>
                        <m:r>
                          <a:rPr lang="en-US" altLang="zh-CN" b="0" i="1" smtClean="0">
                            <a:latin typeface="Cambria Math" panose="02040503050406030204" pitchFamily="18" charset="0"/>
                          </a:rPr>
                          <m:t>5</m:t>
                        </m:r>
                      </m:sub>
                    </m:sSub>
                  </m:oMath>
                </a14:m>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14:m>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𝑠</m:t>
                    </m:r>
                    <m:r>
                      <a:rPr lang="en-US" altLang="zh-CN" i="1" smtClean="0">
                        <a:latin typeface="Cambria Math" panose="02040503050406030204" pitchFamily="18" charset="0"/>
                      </a:rPr>
                      <m:t>∨¬</m:t>
                    </m:r>
                    <m:r>
                      <a:rPr lang="en-US" altLang="zh-CN" i="1" smtClean="0">
                        <a:latin typeface="Cambria Math" panose="02040503050406030204" pitchFamily="18" charset="0"/>
                      </a:rPr>
                      <m:t>𝑝</m:t>
                    </m:r>
                    <m:r>
                      <a:rPr lang="en-US" altLang="zh-CN" i="1" smtClean="0">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扩展得到的极大项是</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b="0" i="1" smtClean="0">
                            <a:latin typeface="Cambria Math" panose="02040503050406030204" pitchFamily="18" charset="0"/>
                          </a:rPr>
                          <m:t>8</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b="0" i="1" smtClean="0">
                            <a:latin typeface="Cambria Math" panose="02040503050406030204" pitchFamily="18" charset="0"/>
                          </a:rPr>
                          <m:t>10</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1</m:t>
                        </m:r>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1</m:t>
                        </m:r>
                        <m:r>
                          <a:rPr lang="en-US" altLang="zh-CN" b="0" i="1" smtClean="0">
                            <a:latin typeface="Cambria Math" panose="02040503050406030204" pitchFamily="18" charset="0"/>
                          </a:rPr>
                          <m:t>4</m:t>
                        </m:r>
                      </m:sub>
                    </m:sSub>
                  </m:oMath>
                </a14:m>
                <a:endParaRPr lang="en-US" altLang="zh-CN" dirty="0">
                  <a:latin typeface="宋体" panose="02010600030101010101" pitchFamily="2" charset="-122"/>
                  <a:ea typeface="宋体" panose="02010600030101010101" pitchFamily="2" charset="-122"/>
                </a:endParaRPr>
              </a:p>
              <a:p>
                <a:pPr marL="342900" indent="-342900">
                  <a:buFont typeface="+mj-lt"/>
                  <a:buAutoNum type="arabicPeriod"/>
                </a:pP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因此，主析取范式为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4</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b="0" i="1" smtClean="0">
                            <a:latin typeface="Cambria Math" panose="02040503050406030204" pitchFamily="18" charset="0"/>
                          </a:rPr>
                          <m:t>9</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b="0" i="1" smtClean="0">
                            <a:latin typeface="Cambria Math" panose="02040503050406030204" pitchFamily="18" charset="0"/>
                          </a:rPr>
                          <m:t>11</m:t>
                        </m:r>
                      </m:sub>
                    </m:sSub>
                    <m:r>
                      <a:rPr lang="zh-CN" altLang="en-US" i="1">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只能派两个人去，所以就只有</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9</m:t>
                        </m:r>
                      </m:sub>
                    </m:sSub>
                  </m:oMath>
                </a14:m>
                <a:r>
                  <a:rPr lang="zh-CN" altLang="en-US" dirty="0">
                    <a:latin typeface="宋体" panose="02010600030101010101" pitchFamily="2" charset="-122"/>
                    <a:ea typeface="宋体" panose="02010600030101010101" pitchFamily="2" charset="-122"/>
                  </a:rPr>
                  <a:t>符合</a:t>
                </a:r>
              </a:p>
            </p:txBody>
          </p:sp>
        </mc:Choice>
        <mc:Fallback>
          <p:sp>
            <p:nvSpPr>
              <p:cNvPr id="4" name="文本框 3">
                <a:extLst>
                  <a:ext uri="{FF2B5EF4-FFF2-40B4-BE49-F238E27FC236}">
                    <a16:creationId xmlns:a16="http://schemas.microsoft.com/office/drawing/2014/main" id="{CD2B15BA-8EA2-4E6C-9836-40C2E79CF861}"/>
                  </a:ext>
                </a:extLst>
              </p:cNvPr>
              <p:cNvSpPr txBox="1">
                <a:spLocks noRot="1" noChangeAspect="1" noMove="1" noResize="1" noEditPoints="1" noAdjustHandles="1" noChangeArrowheads="1" noChangeShapeType="1" noTextEdit="1"/>
              </p:cNvSpPr>
              <p:nvPr/>
            </p:nvSpPr>
            <p:spPr>
              <a:xfrm>
                <a:off x="810705" y="1687398"/>
                <a:ext cx="7721216" cy="3416320"/>
              </a:xfrm>
              <a:prstGeom prst="rect">
                <a:avLst/>
              </a:prstGeom>
              <a:blipFill>
                <a:blip r:embed="rId2"/>
                <a:stretch>
                  <a:fillRect l="-710" t="-1071" b="-16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3293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0AE787-80D7-4AFA-93B7-5D4EA65C40F4}"/>
              </a:ext>
            </a:extLst>
          </p:cNvPr>
          <p:cNvSpPr>
            <a:spLocks noGrp="1"/>
          </p:cNvSpPr>
          <p:nvPr>
            <p:ph type="title"/>
          </p:nvPr>
        </p:nvSpPr>
        <p:spPr/>
        <p:txBody>
          <a:bodyPr/>
          <a:lstStyle/>
          <a:p>
            <a:r>
              <a:rPr lang="zh-CN" altLang="en-US" dirty="0"/>
              <a:t>逻辑问题符号化分析例题</a:t>
            </a:r>
            <a:r>
              <a:rPr lang="en-US" altLang="zh-CN" dirty="0"/>
              <a:t>2</a:t>
            </a:r>
            <a:endParaRPr lang="zh-CN" altLang="en-US"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D261416A-01B7-45B9-8D41-5F72148FDF01}"/>
                  </a:ext>
                </a:extLst>
              </p:cNvPr>
              <p:cNvSpPr txBox="1"/>
              <p:nvPr/>
            </p:nvSpPr>
            <p:spPr>
              <a:xfrm>
                <a:off x="677334" y="1596681"/>
                <a:ext cx="9455084" cy="286232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翻译并判断下列推理的有效性：</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李娟是数学专业或计算机专业学生；如果李娟不懂离散数学，那么她不是数学专业学生；如</a:t>
                </a:r>
              </a:p>
              <a:p>
                <a:r>
                  <a:rPr lang="zh-CN" altLang="en-US" dirty="0">
                    <a:latin typeface="宋体" panose="02010600030101010101" pitchFamily="2" charset="-122"/>
                    <a:ea typeface="宋体" panose="02010600030101010101" pitchFamily="2" charset="-122"/>
                  </a:rPr>
                  <a:t>果李娟懂离散数学，那么她很聪明；李娟不是计算机专业学生。因此，李娟很聪明。</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解：</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首先找原子命题。</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表示“李娟是数学专业学生”，</a:t>
                </a:r>
                <a:r>
                  <a:rPr lang="en-US" altLang="zh-CN" dirty="0">
                    <a:latin typeface="宋体" panose="02010600030101010101" pitchFamily="2" charset="-122"/>
                    <a:ea typeface="宋体" panose="02010600030101010101" pitchFamily="2" charset="-122"/>
                  </a:rPr>
                  <a:t>q</a:t>
                </a:r>
                <a:r>
                  <a:rPr lang="zh-CN" altLang="en-US" dirty="0">
                    <a:latin typeface="宋体" panose="02010600030101010101" pitchFamily="2" charset="-122"/>
                    <a:ea typeface="宋体" panose="02010600030101010101" pitchFamily="2" charset="-122"/>
                  </a:rPr>
                  <a:t>表示“李娟是计算机专业学生”，</a:t>
                </a:r>
                <a:r>
                  <a:rPr lang="en-US" altLang="zh-CN" dirty="0">
                    <a:latin typeface="宋体" panose="02010600030101010101" pitchFamily="2" charset="-122"/>
                    <a:ea typeface="宋体" panose="02010600030101010101" pitchFamily="2" charset="-122"/>
                  </a:rPr>
                  <a:t>r</a:t>
                </a:r>
                <a:r>
                  <a:rPr lang="zh-CN" altLang="en-US" dirty="0">
                    <a:latin typeface="宋体" panose="02010600030101010101" pitchFamily="2" charset="-122"/>
                    <a:ea typeface="宋体" panose="02010600030101010101" pitchFamily="2" charset="-122"/>
                  </a:rPr>
                  <a:t>表示“李娟懂离散数学”，</a:t>
                </a:r>
                <a:r>
                  <a:rPr lang="en-US" altLang="zh-CN" dirty="0">
                    <a:latin typeface="宋体" panose="02010600030101010101" pitchFamily="2" charset="-122"/>
                    <a:ea typeface="宋体" panose="02010600030101010101" pitchFamily="2" charset="-122"/>
                  </a:rPr>
                  <a:t>s</a:t>
                </a:r>
                <a:r>
                  <a:rPr lang="zh-CN" altLang="en-US" dirty="0">
                    <a:latin typeface="宋体" panose="02010600030101010101" pitchFamily="2" charset="-122"/>
                    <a:ea typeface="宋体" panose="02010600030101010101" pitchFamily="2" charset="-122"/>
                  </a:rPr>
                  <a:t>表示“李娟很聪明”，所以上述问题可以符号化为：</a:t>
                </a:r>
                <a:endParaRPr lang="en-US" altLang="zh-CN" dirty="0">
                  <a:latin typeface="宋体" panose="02010600030101010101" pitchFamily="2" charset="-122"/>
                  <a:ea typeface="宋体" panose="02010600030101010101" pitchFamily="2" charset="-122"/>
                </a:endParaRPr>
              </a:p>
              <a:p>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𝑠</m:t>
                      </m:r>
                    </m:oMath>
                  </m:oMathPara>
                </a14:m>
                <a:endParaRPr lang="en-US" altLang="zh-CN" dirty="0">
                  <a:latin typeface="宋体" panose="02010600030101010101" pitchFamily="2" charset="-122"/>
                  <a:ea typeface="宋体" panose="02010600030101010101" pitchFamily="2" charset="-122"/>
                </a:endParaRPr>
              </a:p>
              <a:p>
                <a:endParaRPr lang="en-US" altLang="zh-CN" dirty="0"/>
              </a:p>
            </p:txBody>
          </p:sp>
        </mc:Choice>
        <mc:Fallback>
          <p:sp>
            <p:nvSpPr>
              <p:cNvPr id="4" name="文本框 3">
                <a:extLst>
                  <a:ext uri="{FF2B5EF4-FFF2-40B4-BE49-F238E27FC236}">
                    <a16:creationId xmlns:a16="http://schemas.microsoft.com/office/drawing/2014/main" id="{D261416A-01B7-45B9-8D41-5F72148FDF01}"/>
                  </a:ext>
                </a:extLst>
              </p:cNvPr>
              <p:cNvSpPr txBox="1">
                <a:spLocks noRot="1" noChangeAspect="1" noMove="1" noResize="1" noEditPoints="1" noAdjustHandles="1" noChangeArrowheads="1" noChangeShapeType="1" noTextEdit="1"/>
              </p:cNvSpPr>
              <p:nvPr/>
            </p:nvSpPr>
            <p:spPr>
              <a:xfrm>
                <a:off x="677334" y="1596681"/>
                <a:ext cx="9455084" cy="2862322"/>
              </a:xfrm>
              <a:prstGeom prst="rect">
                <a:avLst/>
              </a:prstGeom>
              <a:blipFill>
                <a:blip r:embed="rId2"/>
                <a:stretch>
                  <a:fillRect l="-516" t="-1279" r="-58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AB6C5E25-7363-4590-AA71-620A89958C64}"/>
                  </a:ext>
                </a:extLst>
              </p:cNvPr>
              <p:cNvSpPr txBox="1"/>
              <p:nvPr/>
            </p:nvSpPr>
            <p:spPr>
              <a:xfrm>
                <a:off x="4612095" y="4217075"/>
                <a:ext cx="1585562" cy="2031325"/>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(1)¬</m:t>
                    </m:r>
                    <m:r>
                      <a:rPr lang="en-US" altLang="zh-CN" i="1">
                        <a:latin typeface="Cambria Math" panose="02040503050406030204" pitchFamily="18" charset="0"/>
                      </a:rPr>
                      <m:t>𝑞</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(2) </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(3) </m:t>
                    </m:r>
                    <m:r>
                      <a:rPr lang="en-US" altLang="zh-CN" i="1">
                        <a:latin typeface="Cambria Math" panose="02040503050406030204" pitchFamily="18" charset="0"/>
                      </a:rPr>
                      <m:t>𝑝</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(4) ¬</m:t>
                    </m:r>
                    <m:r>
                      <a:rPr lang="en-US" altLang="zh-CN" i="1">
                        <a:latin typeface="Cambria Math" panose="02040503050406030204" pitchFamily="18" charset="0"/>
                      </a:rPr>
                      <m:t>𝑟</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𝑝</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(5) </m:t>
                    </m:r>
                    <m:r>
                      <a:rPr lang="en-US" altLang="zh-CN" i="1">
                        <a:latin typeface="Cambria Math" panose="02040503050406030204" pitchFamily="18" charset="0"/>
                      </a:rPr>
                      <m:t>𝑟</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(6) </m:t>
                    </m:r>
                    <m:r>
                      <a:rPr lang="en-US" altLang="zh-CN" i="1">
                        <a:latin typeface="Cambria Math" panose="02040503050406030204" pitchFamily="18" charset="0"/>
                      </a:rPr>
                      <m:t>𝑟</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(7) </m:t>
                    </m:r>
                    <m:r>
                      <a:rPr lang="en-US" altLang="zh-CN" i="1">
                        <a:latin typeface="Cambria Math" panose="02040503050406030204" pitchFamily="18" charset="0"/>
                      </a:rPr>
                      <m:t>𝑠</m:t>
                    </m:r>
                  </m:oMath>
                </a14:m>
                <a:endParaRPr lang="zh-CN" altLang="en-US" dirty="0"/>
              </a:p>
            </p:txBody>
          </p:sp>
        </mc:Choice>
        <mc:Fallback>
          <p:sp>
            <p:nvSpPr>
              <p:cNvPr id="5" name="文本框 4">
                <a:extLst>
                  <a:ext uri="{FF2B5EF4-FFF2-40B4-BE49-F238E27FC236}">
                    <a16:creationId xmlns:a16="http://schemas.microsoft.com/office/drawing/2014/main" id="{AB6C5E25-7363-4590-AA71-620A89958C64}"/>
                  </a:ext>
                </a:extLst>
              </p:cNvPr>
              <p:cNvSpPr txBox="1">
                <a:spLocks noRot="1" noChangeAspect="1" noMove="1" noResize="1" noEditPoints="1" noAdjustHandles="1" noChangeArrowheads="1" noChangeShapeType="1" noTextEdit="1"/>
              </p:cNvSpPr>
              <p:nvPr/>
            </p:nvSpPr>
            <p:spPr>
              <a:xfrm>
                <a:off x="4612095" y="4217075"/>
                <a:ext cx="1585562" cy="2031325"/>
              </a:xfrm>
              <a:prstGeom prst="rect">
                <a:avLst/>
              </a:prstGeom>
              <a:blipFill>
                <a:blip r:embed="rId3"/>
                <a:stretch>
                  <a:fillRect l="-2692" t="-601" b="-30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9742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4B4FF-6CAA-4648-B664-4F9221A3ACFA}"/>
              </a:ext>
            </a:extLst>
          </p:cNvPr>
          <p:cNvSpPr>
            <a:spLocks noGrp="1"/>
          </p:cNvSpPr>
          <p:nvPr>
            <p:ph type="title"/>
          </p:nvPr>
        </p:nvSpPr>
        <p:spPr/>
        <p:txBody>
          <a:bodyPr/>
          <a:lstStyle/>
          <a:p>
            <a:r>
              <a:rPr lang="zh-CN" altLang="en-US" dirty="0"/>
              <a:t>自然语言问题处理经验</a:t>
            </a:r>
          </a:p>
        </p:txBody>
      </p:sp>
      <p:sp>
        <p:nvSpPr>
          <p:cNvPr id="3" name="内容占位符 2">
            <a:extLst>
              <a:ext uri="{FF2B5EF4-FFF2-40B4-BE49-F238E27FC236}">
                <a16:creationId xmlns:a16="http://schemas.microsoft.com/office/drawing/2014/main" id="{8DFB46B5-758F-42A8-AFB3-1F4A8BF153C5}"/>
              </a:ext>
            </a:extLst>
          </p:cNvPr>
          <p:cNvSpPr>
            <a:spLocks noGrp="1"/>
          </p:cNvSpPr>
          <p:nvPr>
            <p:ph idx="1"/>
          </p:nvPr>
        </p:nvSpPr>
        <p:spPr>
          <a:xfrm>
            <a:off x="592493" y="1755236"/>
            <a:ext cx="8596668" cy="3880773"/>
          </a:xfrm>
        </p:spPr>
        <p:txBody>
          <a:bodyPr>
            <a:normAutofit/>
          </a:bodyPr>
          <a:lstStyle/>
          <a:p>
            <a:r>
              <a:rPr lang="zh-CN" altLang="en-US" sz="2000" dirty="0">
                <a:latin typeface="宋体" panose="02010600030101010101" pitchFamily="2" charset="-122"/>
                <a:ea typeface="宋体" panose="02010600030101010101" pitchFamily="2" charset="-122"/>
              </a:rPr>
              <a:t>对于自然语言问题来说，我们首先要按照书本上的方法将自然语言符号化</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符号化之后，一般就可以转化成为之前学到过的问题如主析取范式以及有效性证明问题来进行解决</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一定要注意句子之间的逻辑关系，以及句子的主语到底有几个，比如说“是计算机系学生或数学系学生”。同时，也要对那些就是一个原子命题的句子比较敏感。</a:t>
            </a:r>
          </a:p>
        </p:txBody>
      </p:sp>
    </p:spTree>
    <p:extLst>
      <p:ext uri="{BB962C8B-B14F-4D97-AF65-F5344CB8AC3E}">
        <p14:creationId xmlns:p14="http://schemas.microsoft.com/office/powerpoint/2010/main" val="2411946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B63ED1-644D-4294-81D1-C8574473F7C7}"/>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9481629D-359F-4F14-B7ED-2F41CC213A15}"/>
              </a:ext>
            </a:extLst>
          </p:cNvPr>
          <p:cNvSpPr>
            <a:spLocks noGrp="1"/>
          </p:cNvSpPr>
          <p:nvPr>
            <p:ph idx="1"/>
          </p:nvPr>
        </p:nvSpPr>
        <p:spPr>
          <a:xfrm>
            <a:off x="721326" y="1488613"/>
            <a:ext cx="8596668" cy="3880773"/>
          </a:xfrm>
        </p:spPr>
        <p:txBody>
          <a:bodyPr>
            <a:normAutofit/>
          </a:bodyPr>
          <a:lstStyle/>
          <a:p>
            <a:r>
              <a:rPr lang="zh-CN" altLang="en-US" dirty="0">
                <a:latin typeface="宋体" panose="02010600030101010101" pitchFamily="2" charset="-122"/>
                <a:ea typeface="宋体" panose="02010600030101010101" pitchFamily="2" charset="-122"/>
              </a:rPr>
              <a:t>在本节课中，我们对于离散数学中第二章命题逻辑的后半部分的知识进行了梳理，并且也标明了这一章后半部分的重点内容</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本节课涉及到了证明推理有效性以及自然语言符号化的方法，并且介绍了我对于这类题目的相关经验。</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本节课还重温了上一节课学习到的利用主析取范式解题的方法，希望大家学习了新知识的同时也不要忘记旧知识</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本节课的内容属于对于后面离散数学第三章内容的一个铺垫，同时第三章也是期末考非常喜欢出，并且大家非常喜欢错的一章，希望大家在能巩固好在这一章的基础，以便后面学习第三章</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下一节课的内容是第三章，请大家做好预习，也希望我的习题课对于大家的复习有所帮助</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0384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A41DF-AF3E-45FF-B809-3E532E208CF0}"/>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7C62E0D9-D819-4404-9C3B-337E83F4F2AC}"/>
              </a:ext>
            </a:extLst>
          </p:cNvPr>
          <p:cNvSpPr>
            <a:spLocks noGrp="1"/>
          </p:cNvSpPr>
          <p:nvPr>
            <p:ph idx="1"/>
          </p:nvPr>
        </p:nvSpPr>
        <p:spPr>
          <a:xfrm>
            <a:off x="677334" y="1270000"/>
            <a:ext cx="8596668" cy="3880773"/>
          </a:xfrm>
        </p:spPr>
        <p:txBody>
          <a:bodyPr>
            <a:noAutofit/>
          </a:bodyPr>
          <a:lstStyle/>
          <a:p>
            <a:r>
              <a:rPr lang="en-US" altLang="zh-CN" sz="2000" dirty="0">
                <a:latin typeface="宋体" panose="02010600030101010101" pitchFamily="2" charset="-122"/>
                <a:ea typeface="宋体" panose="02010600030101010101" pitchFamily="2" charset="-122"/>
              </a:rPr>
              <a:t>2.5 </a:t>
            </a:r>
            <a:r>
              <a:rPr lang="zh-CN" altLang="en-US" sz="2000" dirty="0">
                <a:latin typeface="宋体" panose="02010600030101010101" pitchFamily="2" charset="-122"/>
                <a:ea typeface="宋体" panose="02010600030101010101" pitchFamily="2" charset="-122"/>
              </a:rPr>
              <a:t>命题逻辑的推理理论</a:t>
            </a:r>
          </a:p>
          <a:p>
            <a:pPr lvl="1"/>
            <a:r>
              <a:rPr lang="zh-CN" altLang="en-US" sz="1800" dirty="0">
                <a:latin typeface="宋体" panose="02010600030101010101" pitchFamily="2" charset="-122"/>
                <a:ea typeface="宋体" panose="02010600030101010101" pitchFamily="2" charset="-122"/>
              </a:rPr>
              <a:t>推理的有效性</a:t>
            </a:r>
          </a:p>
          <a:p>
            <a:pPr lvl="1"/>
            <a:r>
              <a:rPr lang="zh-CN" altLang="en-US" sz="1800" b="1" dirty="0">
                <a:latin typeface="宋体" panose="02010600030101010101" pitchFamily="2" charset="-122"/>
                <a:ea typeface="宋体" panose="02010600030101010101" pitchFamily="2" charset="-122"/>
              </a:rPr>
              <a:t>自然推理系统</a:t>
            </a:r>
            <a:endParaRPr lang="en-US" altLang="zh-CN" sz="1800" b="1" dirty="0">
              <a:latin typeface="宋体" panose="02010600030101010101" pitchFamily="2" charset="-122"/>
              <a:ea typeface="宋体" panose="02010600030101010101" pitchFamily="2" charset="-122"/>
            </a:endParaRPr>
          </a:p>
          <a:p>
            <a:pPr lvl="1"/>
            <a:r>
              <a:rPr lang="zh-CN" altLang="en-US" sz="1800" b="1" dirty="0">
                <a:latin typeface="宋体" panose="02010600030101010101" pitchFamily="2" charset="-122"/>
                <a:ea typeface="宋体" panose="02010600030101010101" pitchFamily="2" charset="-122"/>
              </a:rPr>
              <a:t>构造推理有效性的论证及例题</a:t>
            </a:r>
          </a:p>
          <a:p>
            <a:r>
              <a:rPr lang="en-US" altLang="zh-CN" sz="2000" dirty="0">
                <a:latin typeface="宋体" panose="02010600030101010101" pitchFamily="2" charset="-122"/>
                <a:ea typeface="宋体" panose="02010600030101010101" pitchFamily="2" charset="-122"/>
              </a:rPr>
              <a:t>2.6 </a:t>
            </a:r>
            <a:r>
              <a:rPr lang="zh-CN" altLang="en-US" sz="2000" dirty="0">
                <a:latin typeface="宋体" panose="02010600030101010101" pitchFamily="2" charset="-122"/>
                <a:ea typeface="宋体" panose="02010600030101010101" pitchFamily="2" charset="-122"/>
              </a:rPr>
              <a:t>命题逻辑的应用</a:t>
            </a:r>
          </a:p>
          <a:p>
            <a:pPr lvl="1"/>
            <a:r>
              <a:rPr lang="zh-CN" altLang="en-US" sz="1800" b="1" dirty="0">
                <a:latin typeface="宋体" panose="02010600030101010101" pitchFamily="2" charset="-122"/>
                <a:ea typeface="宋体" panose="02010600030101010101" pitchFamily="2" charset="-122"/>
              </a:rPr>
              <a:t>自然语言命题的符号化</a:t>
            </a:r>
          </a:p>
          <a:p>
            <a:pPr lvl="1"/>
            <a:r>
              <a:rPr lang="zh-CN" altLang="en-US" sz="1800" b="1" dirty="0">
                <a:latin typeface="宋体" panose="02010600030101010101" pitchFamily="2" charset="-122"/>
                <a:ea typeface="宋体" panose="02010600030101010101" pitchFamily="2" charset="-122"/>
              </a:rPr>
              <a:t>普通逻辑问题的符号化分析</a:t>
            </a:r>
          </a:p>
        </p:txBody>
      </p:sp>
    </p:spTree>
    <p:extLst>
      <p:ext uri="{BB962C8B-B14F-4D97-AF65-F5344CB8AC3E}">
        <p14:creationId xmlns:p14="http://schemas.microsoft.com/office/powerpoint/2010/main" val="6764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7C646D-F8D9-4B33-8AD8-55C1F8815B93}"/>
              </a:ext>
            </a:extLst>
          </p:cNvPr>
          <p:cNvSpPr>
            <a:spLocks noGrp="1"/>
          </p:cNvSpPr>
          <p:nvPr>
            <p:ph type="title"/>
          </p:nvPr>
        </p:nvSpPr>
        <p:spPr/>
        <p:txBody>
          <a:bodyPr/>
          <a:lstStyle/>
          <a:p>
            <a:r>
              <a:rPr lang="zh-CN" altLang="en-US" dirty="0"/>
              <a:t>推理的有效性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3EA2F77-2A66-4771-B1E1-A0E02BCF1C20}"/>
                  </a:ext>
                </a:extLst>
              </p:cNvPr>
              <p:cNvSpPr>
                <a:spLocks noGrp="1"/>
              </p:cNvSpPr>
              <p:nvPr>
                <p:ph idx="1"/>
              </p:nvPr>
            </p:nvSpPr>
            <p:spPr>
              <a:xfrm>
                <a:off x="677334" y="1566701"/>
                <a:ext cx="8596668" cy="3880773"/>
              </a:xfrm>
            </p:spPr>
            <p:txBody>
              <a:bodyPr>
                <a:normAutofit/>
              </a:bodyPr>
              <a:lstStyle/>
              <a:p>
                <a:r>
                  <a:rPr lang="zh-CN" altLang="en-US" sz="2000" dirty="0">
                    <a:latin typeface="宋体" panose="02010600030101010101" pitchFamily="2" charset="-122"/>
                    <a:ea typeface="宋体" panose="02010600030101010101" pitchFamily="2" charset="-122"/>
                  </a:rPr>
                  <a:t>定义</a:t>
                </a:r>
                <a:endParaRPr lang="en-US" altLang="zh-CN" sz="2000" dirty="0">
                  <a:latin typeface="宋体" panose="02010600030101010101" pitchFamily="2" charset="-122"/>
                  <a:ea typeface="宋体" panose="02010600030101010101" pitchFamily="2" charset="-122"/>
                </a:endParaRPr>
              </a:p>
              <a:p>
                <a:pPr lvl="1"/>
                <a:r>
                  <a:rPr lang="zh-CN" altLang="en-US" sz="1800" dirty="0">
                    <a:latin typeface="宋体" panose="02010600030101010101" pitchFamily="2" charset="-122"/>
                    <a:ea typeface="宋体" panose="02010600030101010101" pitchFamily="2" charset="-122"/>
                  </a:rPr>
                  <a:t>称推理</a:t>
                </a:r>
                <a14:m>
                  <m:oMath xmlns:m="http://schemas.openxmlformats.org/officeDocument/2006/math">
                    <m:sSub>
                      <m:sSubPr>
                        <m:ctrlPr>
                          <a:rPr lang="en-US" altLang="zh-CN" sz="1800" i="1" smtClean="0">
                            <a:latin typeface="Cambria Math" panose="02040503050406030204" pitchFamily="18" charset="0"/>
                            <a:ea typeface="宋体" panose="02010600030101010101" pitchFamily="2" charset="-122"/>
                          </a:rPr>
                        </m:ctrlPr>
                      </m:sSubPr>
                      <m:e>
                        <m:r>
                          <a:rPr lang="en-US" altLang="zh-CN" sz="1800" b="0" i="1" smtClean="0">
                            <a:latin typeface="Cambria Math" panose="02040503050406030204" pitchFamily="18" charset="0"/>
                            <a:ea typeface="宋体" panose="02010600030101010101" pitchFamily="2" charset="-122"/>
                          </a:rPr>
                          <m:t>𝐴</m:t>
                        </m:r>
                      </m:e>
                      <m:sub>
                        <m:r>
                          <a:rPr lang="en-US" altLang="zh-CN" sz="1800" i="1">
                            <a:latin typeface="Cambria Math" panose="02040503050406030204" pitchFamily="18" charset="0"/>
                            <a:ea typeface="宋体" panose="02010600030101010101" pitchFamily="2" charset="-122"/>
                          </a:rPr>
                          <m:t>1</m:t>
                        </m:r>
                      </m:sub>
                    </m:sSub>
                    <m:r>
                      <a:rPr lang="en-US" altLang="zh-CN" sz="1800" b="0" i="1" smtClean="0">
                        <a:latin typeface="Cambria Math" panose="02040503050406030204" pitchFamily="18" charset="0"/>
                        <a:ea typeface="宋体" panose="02010600030101010101" pitchFamily="2" charset="-122"/>
                      </a:rPr>
                      <m:t>,</m:t>
                    </m:r>
                    <m:sSub>
                      <m:sSubPr>
                        <m:ctrlPr>
                          <a:rPr lang="en-US" altLang="zh-CN" sz="1800" b="0" i="1" smtClean="0">
                            <a:latin typeface="Cambria Math" panose="02040503050406030204" pitchFamily="18" charset="0"/>
                            <a:ea typeface="宋体" panose="02010600030101010101" pitchFamily="2" charset="-122"/>
                          </a:rPr>
                        </m:ctrlPr>
                      </m:sSubPr>
                      <m:e>
                        <m:r>
                          <a:rPr lang="en-US" altLang="zh-CN" sz="1800" b="0" i="1" smtClean="0">
                            <a:latin typeface="Cambria Math" panose="02040503050406030204" pitchFamily="18" charset="0"/>
                            <a:ea typeface="宋体" panose="02010600030101010101" pitchFamily="2" charset="-122"/>
                          </a:rPr>
                          <m:t>𝐴</m:t>
                        </m:r>
                      </m:e>
                      <m:sub>
                        <m:r>
                          <a:rPr lang="en-US" altLang="zh-CN" sz="1800" b="0" i="1" smtClean="0">
                            <a:latin typeface="Cambria Math" panose="02040503050406030204" pitchFamily="18" charset="0"/>
                            <a:ea typeface="宋体" panose="02010600030101010101" pitchFamily="2" charset="-122"/>
                          </a:rPr>
                          <m:t>2</m:t>
                        </m:r>
                      </m:sub>
                    </m:sSub>
                    <m:r>
                      <a:rPr lang="en-US" altLang="zh-CN" sz="1800" b="0" i="1" smtClean="0">
                        <a:latin typeface="Cambria Math" panose="02040503050406030204" pitchFamily="18" charset="0"/>
                        <a:ea typeface="宋体" panose="02010600030101010101" pitchFamily="2" charset="-122"/>
                      </a:rPr>
                      <m:t>,</m:t>
                    </m:r>
                    <m:r>
                      <a:rPr lang="en-US" altLang="zh-CN" sz="1800" i="1">
                        <a:latin typeface="Cambria Math" panose="02040503050406030204" pitchFamily="18" charset="0"/>
                        <a:ea typeface="宋体" panose="02010600030101010101" pitchFamily="2" charset="-122"/>
                      </a:rPr>
                      <m:t>...,</m:t>
                    </m:r>
                    <m:sSub>
                      <m:sSubPr>
                        <m:ctrlPr>
                          <a:rPr lang="en-US" altLang="zh-CN" sz="1800" i="1" smtClean="0">
                            <a:latin typeface="Cambria Math" panose="02040503050406030204" pitchFamily="18" charset="0"/>
                            <a:ea typeface="宋体" panose="02010600030101010101" pitchFamily="2" charset="-122"/>
                          </a:rPr>
                        </m:ctrlPr>
                      </m:sSubPr>
                      <m:e>
                        <m:r>
                          <a:rPr lang="en-US" altLang="zh-CN" sz="1800" b="0" i="1" smtClean="0">
                            <a:latin typeface="Cambria Math" panose="02040503050406030204" pitchFamily="18" charset="0"/>
                            <a:ea typeface="宋体" panose="02010600030101010101" pitchFamily="2" charset="-122"/>
                          </a:rPr>
                          <m:t>𝐴</m:t>
                        </m:r>
                      </m:e>
                      <m:sub>
                        <m:r>
                          <a:rPr lang="en-US" altLang="zh-CN" sz="1800" b="0" i="1" smtClean="0">
                            <a:latin typeface="Cambria Math" panose="02040503050406030204" pitchFamily="18" charset="0"/>
                            <a:ea typeface="宋体" panose="02010600030101010101" pitchFamily="2" charset="-122"/>
                          </a:rPr>
                          <m:t>𝑛</m:t>
                        </m:r>
                      </m:sub>
                    </m:sSub>
                    <m:r>
                      <a:rPr lang="en-US" altLang="zh-CN" sz="1800" i="1">
                        <a:latin typeface="Cambria Math" panose="02040503050406030204" pitchFamily="18" charset="0"/>
                        <a:ea typeface="宋体" panose="02010600030101010101" pitchFamily="2" charset="-122"/>
                      </a:rPr>
                      <m:t>⇒</m:t>
                    </m:r>
                    <m:r>
                      <a:rPr lang="en-US" altLang="zh-CN" sz="1800" i="1">
                        <a:latin typeface="Cambria Math" panose="02040503050406030204" pitchFamily="18" charset="0"/>
                        <a:ea typeface="宋体" panose="02010600030101010101" pitchFamily="2" charset="-122"/>
                      </a:rPr>
                      <m:t>𝐵</m:t>
                    </m:r>
                  </m:oMath>
                </a14:m>
                <a:r>
                  <a:rPr lang="zh-CN" altLang="en-US" sz="1800" dirty="0">
                    <a:latin typeface="宋体" panose="02010600030101010101" pitchFamily="2" charset="-122"/>
                    <a:ea typeface="宋体" panose="02010600030101010101" pitchFamily="2" charset="-122"/>
                  </a:rPr>
                  <a:t>是有效的，若</a:t>
                </a:r>
                <a14:m>
                  <m:oMath xmlns:m="http://schemas.openxmlformats.org/officeDocument/2006/math">
                    <m:r>
                      <a:rPr lang="en-US" altLang="zh-CN" sz="1800" i="1">
                        <a:latin typeface="Cambria Math" panose="02040503050406030204" pitchFamily="18" charset="0"/>
                        <a:ea typeface="宋体" panose="02010600030101010101" pitchFamily="2" charset="-122"/>
                      </a:rPr>
                      <m:t>(</m:t>
                    </m:r>
                    <m:sSub>
                      <m:sSubPr>
                        <m:ctrlPr>
                          <a:rPr lang="en-US" altLang="zh-CN" sz="1800" i="1" smtClean="0">
                            <a:latin typeface="Cambria Math" panose="02040503050406030204" pitchFamily="18" charset="0"/>
                            <a:ea typeface="宋体" panose="02010600030101010101" pitchFamily="2" charset="-122"/>
                          </a:rPr>
                        </m:ctrlPr>
                      </m:sSubPr>
                      <m:e>
                        <m:r>
                          <a:rPr lang="en-US" altLang="zh-CN" sz="1800" b="0" i="1" smtClean="0">
                            <a:latin typeface="Cambria Math" panose="02040503050406030204" pitchFamily="18" charset="0"/>
                            <a:ea typeface="宋体" panose="02010600030101010101" pitchFamily="2" charset="-122"/>
                          </a:rPr>
                          <m:t>𝐴</m:t>
                        </m:r>
                      </m:e>
                      <m:sub>
                        <m:r>
                          <a:rPr lang="en-US" altLang="zh-CN" sz="1800" b="0" i="1" smtClean="0">
                            <a:latin typeface="Cambria Math" panose="02040503050406030204" pitchFamily="18" charset="0"/>
                            <a:ea typeface="宋体" panose="02010600030101010101" pitchFamily="2" charset="-122"/>
                          </a:rPr>
                          <m:t>1</m:t>
                        </m:r>
                      </m:sub>
                    </m:sSub>
                    <m:r>
                      <a:rPr lang="en-US" altLang="zh-CN" sz="1800" i="1">
                        <a:latin typeface="Cambria Math" panose="02040503050406030204" pitchFamily="18" charset="0"/>
                        <a:ea typeface="宋体" panose="02010600030101010101" pitchFamily="2" charset="-122"/>
                      </a:rPr>
                      <m:t>∧</m:t>
                    </m:r>
                    <m:sSub>
                      <m:sSubPr>
                        <m:ctrlPr>
                          <a:rPr lang="en-US" altLang="zh-CN" sz="1800" i="1" smtClean="0">
                            <a:latin typeface="Cambria Math" panose="02040503050406030204" pitchFamily="18" charset="0"/>
                            <a:ea typeface="宋体" panose="02010600030101010101" pitchFamily="2" charset="-122"/>
                          </a:rPr>
                        </m:ctrlPr>
                      </m:sSubPr>
                      <m:e>
                        <m:r>
                          <a:rPr lang="en-US" altLang="zh-CN" sz="1800" b="0" i="1" smtClean="0">
                            <a:latin typeface="Cambria Math" panose="02040503050406030204" pitchFamily="18" charset="0"/>
                            <a:ea typeface="宋体" panose="02010600030101010101" pitchFamily="2" charset="-122"/>
                          </a:rPr>
                          <m:t>𝐴</m:t>
                        </m:r>
                      </m:e>
                      <m:sub>
                        <m:r>
                          <a:rPr lang="en-US" altLang="zh-CN" sz="1800" b="0" i="1" smtClean="0">
                            <a:latin typeface="Cambria Math" panose="02040503050406030204" pitchFamily="18" charset="0"/>
                            <a:ea typeface="宋体" panose="02010600030101010101" pitchFamily="2" charset="-122"/>
                          </a:rPr>
                          <m:t>2</m:t>
                        </m:r>
                      </m:sub>
                    </m:sSub>
                    <m:r>
                      <a:rPr lang="en-US" altLang="zh-CN" sz="1800" i="1">
                        <a:latin typeface="Cambria Math" panose="02040503050406030204" pitchFamily="18" charset="0"/>
                        <a:ea typeface="宋体" panose="02010600030101010101" pitchFamily="2" charset="-122"/>
                      </a:rPr>
                      <m:t>∧...∧</m:t>
                    </m:r>
                    <m:sSub>
                      <m:sSubPr>
                        <m:ctrlPr>
                          <a:rPr lang="en-US" altLang="zh-CN" sz="1800" i="1" smtClean="0">
                            <a:latin typeface="Cambria Math" panose="02040503050406030204" pitchFamily="18" charset="0"/>
                            <a:ea typeface="宋体" panose="02010600030101010101" pitchFamily="2" charset="-122"/>
                          </a:rPr>
                        </m:ctrlPr>
                      </m:sSubPr>
                      <m:e>
                        <m:r>
                          <a:rPr lang="en-US" altLang="zh-CN" sz="1800" b="0" i="1" smtClean="0">
                            <a:latin typeface="Cambria Math" panose="02040503050406030204" pitchFamily="18" charset="0"/>
                            <a:ea typeface="宋体" panose="02010600030101010101" pitchFamily="2" charset="-122"/>
                          </a:rPr>
                          <m:t>𝐴</m:t>
                        </m:r>
                      </m:e>
                      <m:sub>
                        <m:r>
                          <a:rPr lang="en-US" altLang="zh-CN" sz="1800" b="0" i="1" smtClean="0">
                            <a:latin typeface="Cambria Math" panose="02040503050406030204" pitchFamily="18" charset="0"/>
                            <a:ea typeface="宋体" panose="02010600030101010101" pitchFamily="2" charset="-122"/>
                          </a:rPr>
                          <m:t>𝑛</m:t>
                        </m:r>
                      </m:sub>
                    </m:sSub>
                    <m:r>
                      <a:rPr lang="en-US" altLang="zh-CN" sz="1800" i="1">
                        <a:latin typeface="Cambria Math" panose="02040503050406030204" pitchFamily="18" charset="0"/>
                        <a:ea typeface="宋体" panose="02010600030101010101" pitchFamily="2" charset="-122"/>
                      </a:rPr>
                      <m:t>)</m:t>
                    </m:r>
                    <m:r>
                      <a:rPr lang="en-US" altLang="zh-CN" sz="1800" i="1" smtClean="0">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宋体" panose="02010600030101010101" pitchFamily="2" charset="-122"/>
                      </a:rPr>
                      <m:t>𝐵</m:t>
                    </m:r>
                    <m:r>
                      <a:rPr lang="zh-CN" altLang="en-US" sz="1800" i="1" smtClean="0">
                        <a:latin typeface="Cambria Math" panose="02040503050406030204" pitchFamily="18" charset="0"/>
                        <a:ea typeface="宋体" panose="02010600030101010101" pitchFamily="2" charset="-122"/>
                      </a:rPr>
                      <m:t>是</m:t>
                    </m:r>
                  </m:oMath>
                </a14:m>
                <a:r>
                  <a:rPr lang="zh-CN" altLang="en-US" sz="1800" dirty="0">
                    <a:latin typeface="宋体" panose="02010600030101010101" pitchFamily="2" charset="-122"/>
                    <a:ea typeface="宋体" panose="02010600030101010101" pitchFamily="2" charset="-122"/>
                  </a:rPr>
                  <a:t>永真式</a:t>
                </a:r>
                <a:endParaRPr lang="en-US" altLang="zh-CN" sz="1800" dirty="0">
                  <a:latin typeface="宋体" panose="02010600030101010101" pitchFamily="2" charset="-122"/>
                  <a:ea typeface="宋体" panose="02010600030101010101" pitchFamily="2" charset="-122"/>
                </a:endParaRPr>
              </a:p>
              <a:p>
                <a:pPr lvl="1"/>
                <a:endParaRPr lang="en-US" altLang="zh-CN" sz="1800"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03EA2F77-2A66-4771-B1E1-A0E02BCF1C20}"/>
                  </a:ext>
                </a:extLst>
              </p:cNvPr>
              <p:cNvSpPr>
                <a:spLocks noGrp="1" noRot="1" noChangeAspect="1" noMove="1" noResize="1" noEditPoints="1" noAdjustHandles="1" noChangeArrowheads="1" noChangeShapeType="1" noTextEdit="1"/>
              </p:cNvSpPr>
              <p:nvPr>
                <p:ph idx="1"/>
              </p:nvPr>
            </p:nvSpPr>
            <p:spPr>
              <a:xfrm>
                <a:off x="677334" y="1566701"/>
                <a:ext cx="8596668" cy="3880773"/>
              </a:xfrm>
              <a:blipFill>
                <a:blip r:embed="rId2"/>
                <a:stretch>
                  <a:fillRect l="-284" t="-7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630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D979C9-84F0-4556-A682-8BED513582A5}"/>
              </a:ext>
            </a:extLst>
          </p:cNvPr>
          <p:cNvSpPr>
            <a:spLocks noGrp="1"/>
          </p:cNvSpPr>
          <p:nvPr>
            <p:ph type="title"/>
          </p:nvPr>
        </p:nvSpPr>
        <p:spPr/>
        <p:txBody>
          <a:bodyPr/>
          <a:lstStyle/>
          <a:p>
            <a:r>
              <a:rPr lang="zh-CN" altLang="en-US" dirty="0"/>
              <a:t>自然推理系统</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5ABFDD73-1FA1-447A-8E84-77B74E094F33}"/>
                  </a:ext>
                </a:extLst>
              </p:cNvPr>
              <p:cNvGraphicFramePr>
                <a:graphicFrameLocks noGrp="1"/>
              </p:cNvGraphicFramePr>
              <p:nvPr>
                <p:ph idx="1"/>
                <p:extLst>
                  <p:ext uri="{D42A27DB-BD31-4B8C-83A1-F6EECF244321}">
                    <p14:modId xmlns:p14="http://schemas.microsoft.com/office/powerpoint/2010/main" val="2485390421"/>
                  </p:ext>
                </p:extLst>
              </p:nvPr>
            </p:nvGraphicFramePr>
            <p:xfrm>
              <a:off x="677863" y="2160588"/>
              <a:ext cx="8596312" cy="296672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1401794428"/>
                        </a:ext>
                      </a:extLst>
                    </a:gridCol>
                    <a:gridCol w="4298156">
                      <a:extLst>
                        <a:ext uri="{9D8B030D-6E8A-4147-A177-3AD203B41FA5}">
                          <a16:colId xmlns:a16="http://schemas.microsoft.com/office/drawing/2014/main" val="2244654730"/>
                        </a:ext>
                      </a:extLst>
                    </a:gridCol>
                  </a:tblGrid>
                  <a:tr h="370840">
                    <a:tc>
                      <a:txBody>
                        <a:bodyPr/>
                        <a:lstStyle/>
                        <a:p>
                          <a:pPr algn="ctr"/>
                          <a:r>
                            <a:rPr lang="zh-CN" altLang="en-US" b="1" dirty="0">
                              <a:latin typeface="宋体" panose="02010600030101010101" pitchFamily="2" charset="-122"/>
                              <a:ea typeface="宋体" panose="02010600030101010101" pitchFamily="2" charset="-122"/>
                            </a:rPr>
                            <a:t>推理规则名称</a:t>
                          </a:r>
                        </a:p>
                      </a:txBody>
                      <a:tcPr/>
                    </a:tc>
                    <a:tc>
                      <a:txBody>
                        <a:bodyPr/>
                        <a:lstStyle/>
                        <a:p>
                          <a:pPr algn="ctr"/>
                          <a:r>
                            <a:rPr lang="zh-CN" altLang="en-US" dirty="0">
                              <a:latin typeface="宋体" panose="02010600030101010101" pitchFamily="2" charset="-122"/>
                              <a:ea typeface="宋体" panose="02010600030101010101" pitchFamily="2" charset="-122"/>
                            </a:rPr>
                            <a:t>推理规则公式</a:t>
                          </a:r>
                        </a:p>
                      </a:txBody>
                      <a:tcPr/>
                    </a:tc>
                    <a:extLst>
                      <a:ext uri="{0D108BD9-81ED-4DB2-BD59-A6C34878D82A}">
                        <a16:rowId xmlns:a16="http://schemas.microsoft.com/office/drawing/2014/main" val="2815250699"/>
                      </a:ext>
                    </a:extLst>
                  </a:tr>
                  <a:tr h="370840">
                    <a:tc>
                      <a:txBody>
                        <a:bodyPr/>
                        <a:lstStyle/>
                        <a:p>
                          <a:pPr algn="ctr"/>
                          <a:r>
                            <a:rPr lang="zh-CN" altLang="en-US" dirty="0">
                              <a:latin typeface="宋体" panose="02010600030101010101" pitchFamily="2" charset="-122"/>
                              <a:ea typeface="宋体" panose="02010600030101010101" pitchFamily="2" charset="-122"/>
                            </a:rPr>
                            <a:t>假言推理</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𝐴</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rPr>
                                  <m:t>𝐵</m:t>
                                </m:r>
                                <m:r>
                                  <a:rPr lang="en-US" altLang="zh-CN" i="1" smtClean="0">
                                    <a:latin typeface="Cambria Math" panose="02040503050406030204" pitchFamily="18" charset="0"/>
                                  </a:rPr>
                                  <m:t>,</m:t>
                                </m:r>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590456637"/>
                      </a:ext>
                    </a:extLst>
                  </a:tr>
                  <a:tr h="370840">
                    <a:tc>
                      <a:txBody>
                        <a:bodyPr/>
                        <a:lstStyle/>
                        <a:p>
                          <a:pPr algn="ctr"/>
                          <a:r>
                            <a:rPr lang="zh-CN" altLang="en-US" dirty="0">
                              <a:latin typeface="宋体" panose="02010600030101010101" pitchFamily="2" charset="-122"/>
                              <a:ea typeface="宋体" panose="02010600030101010101" pitchFamily="2" charset="-122"/>
                            </a:rPr>
                            <a:t>假言易位</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𝐴</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rPr>
                                  <m:t>𝐵</m:t>
                                </m:r>
                                <m:r>
                                  <a:rPr lang="en-US" altLang="zh-CN" i="1" smtClean="0">
                                    <a:latin typeface="Cambria Math" panose="02040503050406030204" pitchFamily="18" charset="0"/>
                                  </a:rPr>
                                  <m:t>,¬</m:t>
                                </m:r>
                                <m:r>
                                  <a:rPr lang="en-US" altLang="zh-CN" i="1" smtClean="0">
                                    <a:latin typeface="Cambria Math" panose="02040503050406030204" pitchFamily="18" charset="0"/>
                                  </a:rPr>
                                  <m:t>𝐵</m:t>
                                </m:r>
                                <m:r>
                                  <a:rPr lang="en-US" altLang="zh-CN" i="1" smtClean="0">
                                    <a:latin typeface="Cambria Math" panose="02040503050406030204" pitchFamily="18" charset="0"/>
                                  </a:rPr>
                                  <m:t>⇒¬</m:t>
                                </m:r>
                                <m:r>
                                  <a:rPr lang="en-US" altLang="zh-CN" i="1" smtClean="0">
                                    <a:latin typeface="Cambria Math" panose="02040503050406030204" pitchFamily="18" charset="0"/>
                                  </a:rPr>
                                  <m:t>𝐴</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3861677415"/>
                      </a:ext>
                    </a:extLst>
                  </a:tr>
                  <a:tr h="370840">
                    <a:tc>
                      <a:txBody>
                        <a:bodyPr/>
                        <a:lstStyle/>
                        <a:p>
                          <a:pPr algn="ctr"/>
                          <a:r>
                            <a:rPr lang="zh-CN" altLang="en-US" dirty="0">
                              <a:latin typeface="宋体" panose="02010600030101010101" pitchFamily="2" charset="-122"/>
                              <a:ea typeface="宋体" panose="02010600030101010101" pitchFamily="2" charset="-122"/>
                            </a:rPr>
                            <a:t>合取规则</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r>
                                  <a:rPr lang="en-US" altLang="zh-CN" i="1" smtClean="0">
                                    <a:latin typeface="Cambria Math" panose="02040503050406030204" pitchFamily="18" charset="0"/>
                                  </a:rPr>
                                  <m:t>⇒</m:t>
                                </m:r>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005378068"/>
                      </a:ext>
                    </a:extLst>
                  </a:tr>
                  <a:tr h="370840">
                    <a:tc>
                      <a:txBody>
                        <a:bodyPr/>
                        <a:lstStyle/>
                        <a:p>
                          <a:pPr algn="ctr"/>
                          <a:r>
                            <a:rPr lang="zh-CN" altLang="en-US" dirty="0">
                              <a:latin typeface="宋体" panose="02010600030101010101" pitchFamily="2" charset="-122"/>
                              <a:ea typeface="宋体" panose="02010600030101010101" pitchFamily="2" charset="-122"/>
                            </a:rPr>
                            <a:t>化简规则</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r>
                                  <a:rPr lang="en-US" altLang="zh-CN" i="1" smtClean="0">
                                    <a:latin typeface="Cambria Math" panose="02040503050406030204" pitchFamily="18" charset="0"/>
                                  </a:rPr>
                                  <m:t>⇒</m:t>
                                </m:r>
                                <m:r>
                                  <a:rPr lang="en-US" altLang="zh-CN" i="1" smtClean="0">
                                    <a:latin typeface="Cambria Math" panose="02040503050406030204" pitchFamily="18" charset="0"/>
                                  </a:rPr>
                                  <m:t>𝐴</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87227859"/>
                      </a:ext>
                    </a:extLst>
                  </a:tr>
                  <a:tr h="370840">
                    <a:tc>
                      <a:txBody>
                        <a:bodyPr/>
                        <a:lstStyle/>
                        <a:p>
                          <a:pPr algn="ctr"/>
                          <a:r>
                            <a:rPr lang="zh-CN" altLang="en-US" dirty="0">
                              <a:latin typeface="宋体" panose="02010600030101010101" pitchFamily="2" charset="-122"/>
                              <a:ea typeface="宋体" panose="02010600030101010101" pitchFamily="2" charset="-122"/>
                            </a:rPr>
                            <a:t>附加规则</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869387160"/>
                      </a:ext>
                    </a:extLst>
                  </a:tr>
                  <a:tr h="370840">
                    <a:tc>
                      <a:txBody>
                        <a:bodyPr/>
                        <a:lstStyle/>
                        <a:p>
                          <a:pPr algn="ctr"/>
                          <a:r>
                            <a:rPr lang="zh-CN" altLang="en-US" dirty="0">
                              <a:latin typeface="宋体" panose="02010600030101010101" pitchFamily="2" charset="-122"/>
                              <a:ea typeface="宋体" panose="02010600030101010101" pitchFamily="2" charset="-122"/>
                            </a:rPr>
                            <a:t>析取三段论规则</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r>
                                  <a:rPr lang="en-US" altLang="zh-CN" i="1" smtClean="0">
                                    <a:latin typeface="Cambria Math" panose="02040503050406030204" pitchFamily="18" charset="0"/>
                                  </a:rPr>
                                  <m:t>⇒</m:t>
                                </m:r>
                                <m:r>
                                  <a:rPr lang="en-US" altLang="zh-CN" i="1" smtClean="0">
                                    <a:latin typeface="Cambria Math" panose="02040503050406030204" pitchFamily="18" charset="0"/>
                                  </a:rPr>
                                  <m:t>𝐵</m:t>
                                </m:r>
                              </m:oMath>
                            </m:oMathPara>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96516680"/>
                      </a:ext>
                    </a:extLst>
                  </a:tr>
                  <a:tr h="370840">
                    <a:tc>
                      <a:txBody>
                        <a:bodyPr/>
                        <a:lstStyle/>
                        <a:p>
                          <a:pPr algn="ctr"/>
                          <a:r>
                            <a:rPr lang="zh-CN" altLang="en-US" dirty="0">
                              <a:latin typeface="宋体" panose="02010600030101010101" pitchFamily="2" charset="-122"/>
                              <a:ea typeface="宋体" panose="02010600030101010101" pitchFamily="2" charset="-122"/>
                            </a:rPr>
                            <a:t>等值置换规则</a:t>
                          </a:r>
                        </a:p>
                      </a:txBody>
                      <a:tcPr/>
                    </a:tc>
                    <a:tc>
                      <a:txBody>
                        <a:bodyPr/>
                        <a:lstStyle/>
                        <a:p>
                          <a:pPr algn="ctr"/>
                          <a:r>
                            <a:rPr lang="zh-CN" altLang="en-US" dirty="0">
                              <a:latin typeface="宋体" panose="02010600030101010101" pitchFamily="2" charset="-122"/>
                              <a:ea typeface="宋体" panose="02010600030101010101" pitchFamily="2" charset="-122"/>
                            </a:rPr>
                            <a:t>若</a:t>
                          </a:r>
                          <a14:m>
                            <m:oMath xmlns:m="http://schemas.openxmlformats.org/officeDocument/2006/math">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oMath>
                          </a14:m>
                          <a:r>
                            <a:rPr lang="zh-CN" altLang="en-US" dirty="0">
                              <a:latin typeface="宋体" panose="02010600030101010101" pitchFamily="2" charset="-122"/>
                              <a:ea typeface="宋体" panose="02010600030101010101" pitchFamily="2" charset="-122"/>
                            </a:rPr>
                            <a:t>，则</a:t>
                          </a:r>
                          <a14:m>
                            <m:oMath xmlns:m="http://schemas.openxmlformats.org/officeDocument/2006/math">
                              <m:r>
                                <a:rPr lang="en-US" altLang="zh-CN" i="1" smtClean="0">
                                  <a:latin typeface="Cambria Math" panose="02040503050406030204" pitchFamily="18" charset="0"/>
                                </a:rPr>
                                <m:t>𝐴</m:t>
                              </m:r>
                              <m:r>
                                <a:rPr lang="en-US" altLang="zh-CN" i="1" smtClean="0">
                                  <a:latin typeface="Cambria Math" panose="02040503050406030204" pitchFamily="18" charset="0"/>
                                </a:rPr>
                                <m:t>⇒</m:t>
                              </m:r>
                              <m:r>
                                <a:rPr lang="en-US" altLang="zh-CN" i="1" smtClean="0">
                                  <a:latin typeface="Cambria Math" panose="02040503050406030204" pitchFamily="18" charset="0"/>
                                </a:rPr>
                                <m:t>𝐵</m:t>
                              </m:r>
                            </m:oMath>
                          </a14:m>
                          <a:r>
                            <a:rPr lang="zh-CN" altLang="en-US" dirty="0">
                              <a:latin typeface="宋体" panose="02010600030101010101" pitchFamily="2" charset="-122"/>
                              <a:ea typeface="宋体" panose="02010600030101010101" pitchFamily="2" charset="-122"/>
                            </a:rPr>
                            <a:t>且</a:t>
                          </a:r>
                          <a14:m>
                            <m:oMath xmlns:m="http://schemas.openxmlformats.org/officeDocument/2006/math">
                              <m:r>
                                <a:rPr lang="en-US" altLang="zh-CN" i="1" dirty="0" smtClean="0">
                                  <a:latin typeface="Cambria Math" panose="02040503050406030204" pitchFamily="18" charset="0"/>
                                </a:rPr>
                                <m:t>𝐵</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𝐴</m:t>
                              </m:r>
                            </m:oMath>
                          </a14:m>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262920121"/>
                      </a:ext>
                    </a:extLst>
                  </a:tr>
                </a:tbl>
              </a:graphicData>
            </a:graphic>
          </p:graphicFrame>
        </mc:Choice>
        <mc:Fallback xmlns="">
          <p:graphicFrame>
            <p:nvGraphicFramePr>
              <p:cNvPr id="4" name="表格 4">
                <a:extLst>
                  <a:ext uri="{FF2B5EF4-FFF2-40B4-BE49-F238E27FC236}">
                    <a16:creationId xmlns:a16="http://schemas.microsoft.com/office/drawing/2014/main" id="{5ABFDD73-1FA1-447A-8E84-77B74E094F33}"/>
                  </a:ext>
                </a:extLst>
              </p:cNvPr>
              <p:cNvGraphicFramePr>
                <a:graphicFrameLocks noGrp="1"/>
              </p:cNvGraphicFramePr>
              <p:nvPr>
                <p:ph idx="1"/>
                <p:extLst>
                  <p:ext uri="{D42A27DB-BD31-4B8C-83A1-F6EECF244321}">
                    <p14:modId xmlns:p14="http://schemas.microsoft.com/office/powerpoint/2010/main" val="2485390421"/>
                  </p:ext>
                </p:extLst>
              </p:nvPr>
            </p:nvGraphicFramePr>
            <p:xfrm>
              <a:off x="677863" y="2160588"/>
              <a:ext cx="8596312" cy="296672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1401794428"/>
                        </a:ext>
                      </a:extLst>
                    </a:gridCol>
                    <a:gridCol w="4298156">
                      <a:extLst>
                        <a:ext uri="{9D8B030D-6E8A-4147-A177-3AD203B41FA5}">
                          <a16:colId xmlns:a16="http://schemas.microsoft.com/office/drawing/2014/main" val="2244654730"/>
                        </a:ext>
                      </a:extLst>
                    </a:gridCol>
                  </a:tblGrid>
                  <a:tr h="370840">
                    <a:tc>
                      <a:txBody>
                        <a:bodyPr/>
                        <a:lstStyle/>
                        <a:p>
                          <a:pPr algn="ctr"/>
                          <a:r>
                            <a:rPr lang="zh-CN" altLang="en-US" b="1" dirty="0">
                              <a:latin typeface="宋体" panose="02010600030101010101" pitchFamily="2" charset="-122"/>
                              <a:ea typeface="宋体" panose="02010600030101010101" pitchFamily="2" charset="-122"/>
                            </a:rPr>
                            <a:t>推理规则名称</a:t>
                          </a:r>
                        </a:p>
                      </a:txBody>
                      <a:tcPr/>
                    </a:tc>
                    <a:tc>
                      <a:txBody>
                        <a:bodyPr/>
                        <a:lstStyle/>
                        <a:p>
                          <a:pPr algn="ctr"/>
                          <a:r>
                            <a:rPr lang="zh-CN" altLang="en-US" dirty="0">
                              <a:latin typeface="宋体" panose="02010600030101010101" pitchFamily="2" charset="-122"/>
                              <a:ea typeface="宋体" panose="02010600030101010101" pitchFamily="2" charset="-122"/>
                            </a:rPr>
                            <a:t>推理规则公式</a:t>
                          </a:r>
                        </a:p>
                      </a:txBody>
                      <a:tcPr/>
                    </a:tc>
                    <a:extLst>
                      <a:ext uri="{0D108BD9-81ED-4DB2-BD59-A6C34878D82A}">
                        <a16:rowId xmlns:a16="http://schemas.microsoft.com/office/drawing/2014/main" val="2815250699"/>
                      </a:ext>
                    </a:extLst>
                  </a:tr>
                  <a:tr h="370840">
                    <a:tc>
                      <a:txBody>
                        <a:bodyPr/>
                        <a:lstStyle/>
                        <a:p>
                          <a:pPr algn="ctr"/>
                          <a:r>
                            <a:rPr lang="zh-CN" altLang="en-US" dirty="0">
                              <a:latin typeface="宋体" panose="02010600030101010101" pitchFamily="2" charset="-122"/>
                              <a:ea typeface="宋体" panose="02010600030101010101" pitchFamily="2" charset="-122"/>
                            </a:rPr>
                            <a:t>假言推理</a:t>
                          </a:r>
                        </a:p>
                      </a:txBody>
                      <a:tcPr/>
                    </a:tc>
                    <a:tc>
                      <a:txBody>
                        <a:bodyPr/>
                        <a:lstStyle/>
                        <a:p>
                          <a:endParaRPr lang="zh-CN"/>
                        </a:p>
                      </a:txBody>
                      <a:tcPr>
                        <a:blipFill>
                          <a:blip r:embed="rId2"/>
                          <a:stretch>
                            <a:fillRect l="-100284" t="-108197" r="-567" b="-622951"/>
                          </a:stretch>
                        </a:blipFill>
                      </a:tcPr>
                    </a:tc>
                    <a:extLst>
                      <a:ext uri="{0D108BD9-81ED-4DB2-BD59-A6C34878D82A}">
                        <a16:rowId xmlns:a16="http://schemas.microsoft.com/office/drawing/2014/main" val="1590456637"/>
                      </a:ext>
                    </a:extLst>
                  </a:tr>
                  <a:tr h="370840">
                    <a:tc>
                      <a:txBody>
                        <a:bodyPr/>
                        <a:lstStyle/>
                        <a:p>
                          <a:pPr algn="ctr"/>
                          <a:r>
                            <a:rPr lang="zh-CN" altLang="en-US" dirty="0">
                              <a:latin typeface="宋体" panose="02010600030101010101" pitchFamily="2" charset="-122"/>
                              <a:ea typeface="宋体" panose="02010600030101010101" pitchFamily="2" charset="-122"/>
                            </a:rPr>
                            <a:t>假言易位</a:t>
                          </a:r>
                        </a:p>
                      </a:txBody>
                      <a:tcPr/>
                    </a:tc>
                    <a:tc>
                      <a:txBody>
                        <a:bodyPr/>
                        <a:lstStyle/>
                        <a:p>
                          <a:endParaRPr lang="zh-CN"/>
                        </a:p>
                      </a:txBody>
                      <a:tcPr>
                        <a:blipFill>
                          <a:blip r:embed="rId2"/>
                          <a:stretch>
                            <a:fillRect l="-100284" t="-208197" r="-567" b="-522951"/>
                          </a:stretch>
                        </a:blipFill>
                      </a:tcPr>
                    </a:tc>
                    <a:extLst>
                      <a:ext uri="{0D108BD9-81ED-4DB2-BD59-A6C34878D82A}">
                        <a16:rowId xmlns:a16="http://schemas.microsoft.com/office/drawing/2014/main" val="3861677415"/>
                      </a:ext>
                    </a:extLst>
                  </a:tr>
                  <a:tr h="370840">
                    <a:tc>
                      <a:txBody>
                        <a:bodyPr/>
                        <a:lstStyle/>
                        <a:p>
                          <a:pPr algn="ctr"/>
                          <a:r>
                            <a:rPr lang="zh-CN" altLang="en-US" dirty="0">
                              <a:latin typeface="宋体" panose="02010600030101010101" pitchFamily="2" charset="-122"/>
                              <a:ea typeface="宋体" panose="02010600030101010101" pitchFamily="2" charset="-122"/>
                            </a:rPr>
                            <a:t>合取规则</a:t>
                          </a:r>
                        </a:p>
                      </a:txBody>
                      <a:tcPr/>
                    </a:tc>
                    <a:tc>
                      <a:txBody>
                        <a:bodyPr/>
                        <a:lstStyle/>
                        <a:p>
                          <a:endParaRPr lang="zh-CN"/>
                        </a:p>
                      </a:txBody>
                      <a:tcPr>
                        <a:blipFill>
                          <a:blip r:embed="rId2"/>
                          <a:stretch>
                            <a:fillRect l="-100284" t="-308197" r="-567" b="-422951"/>
                          </a:stretch>
                        </a:blipFill>
                      </a:tcPr>
                    </a:tc>
                    <a:extLst>
                      <a:ext uri="{0D108BD9-81ED-4DB2-BD59-A6C34878D82A}">
                        <a16:rowId xmlns:a16="http://schemas.microsoft.com/office/drawing/2014/main" val="2005378068"/>
                      </a:ext>
                    </a:extLst>
                  </a:tr>
                  <a:tr h="370840">
                    <a:tc>
                      <a:txBody>
                        <a:bodyPr/>
                        <a:lstStyle/>
                        <a:p>
                          <a:pPr algn="ctr"/>
                          <a:r>
                            <a:rPr lang="zh-CN" altLang="en-US" dirty="0">
                              <a:latin typeface="宋体" panose="02010600030101010101" pitchFamily="2" charset="-122"/>
                              <a:ea typeface="宋体" panose="02010600030101010101" pitchFamily="2" charset="-122"/>
                            </a:rPr>
                            <a:t>化简规则</a:t>
                          </a:r>
                        </a:p>
                      </a:txBody>
                      <a:tcPr/>
                    </a:tc>
                    <a:tc>
                      <a:txBody>
                        <a:bodyPr/>
                        <a:lstStyle/>
                        <a:p>
                          <a:endParaRPr lang="zh-CN"/>
                        </a:p>
                      </a:txBody>
                      <a:tcPr>
                        <a:blipFill>
                          <a:blip r:embed="rId2"/>
                          <a:stretch>
                            <a:fillRect l="-100284" t="-408197" r="-567" b="-322951"/>
                          </a:stretch>
                        </a:blipFill>
                      </a:tcPr>
                    </a:tc>
                    <a:extLst>
                      <a:ext uri="{0D108BD9-81ED-4DB2-BD59-A6C34878D82A}">
                        <a16:rowId xmlns:a16="http://schemas.microsoft.com/office/drawing/2014/main" val="287227859"/>
                      </a:ext>
                    </a:extLst>
                  </a:tr>
                  <a:tr h="370840">
                    <a:tc>
                      <a:txBody>
                        <a:bodyPr/>
                        <a:lstStyle/>
                        <a:p>
                          <a:pPr algn="ctr"/>
                          <a:r>
                            <a:rPr lang="zh-CN" altLang="en-US" dirty="0">
                              <a:latin typeface="宋体" panose="02010600030101010101" pitchFamily="2" charset="-122"/>
                              <a:ea typeface="宋体" panose="02010600030101010101" pitchFamily="2" charset="-122"/>
                            </a:rPr>
                            <a:t>附加规则</a:t>
                          </a:r>
                        </a:p>
                      </a:txBody>
                      <a:tcPr/>
                    </a:tc>
                    <a:tc>
                      <a:txBody>
                        <a:bodyPr/>
                        <a:lstStyle/>
                        <a:p>
                          <a:endParaRPr lang="zh-CN"/>
                        </a:p>
                      </a:txBody>
                      <a:tcPr>
                        <a:blipFill>
                          <a:blip r:embed="rId2"/>
                          <a:stretch>
                            <a:fillRect l="-100284" t="-508197" r="-567" b="-222951"/>
                          </a:stretch>
                        </a:blipFill>
                      </a:tcPr>
                    </a:tc>
                    <a:extLst>
                      <a:ext uri="{0D108BD9-81ED-4DB2-BD59-A6C34878D82A}">
                        <a16:rowId xmlns:a16="http://schemas.microsoft.com/office/drawing/2014/main" val="2869387160"/>
                      </a:ext>
                    </a:extLst>
                  </a:tr>
                  <a:tr h="370840">
                    <a:tc>
                      <a:txBody>
                        <a:bodyPr/>
                        <a:lstStyle/>
                        <a:p>
                          <a:pPr algn="ctr"/>
                          <a:r>
                            <a:rPr lang="zh-CN" altLang="en-US" dirty="0">
                              <a:latin typeface="宋体" panose="02010600030101010101" pitchFamily="2" charset="-122"/>
                              <a:ea typeface="宋体" panose="02010600030101010101" pitchFamily="2" charset="-122"/>
                            </a:rPr>
                            <a:t>析取三段论规则</a:t>
                          </a:r>
                        </a:p>
                      </a:txBody>
                      <a:tcPr/>
                    </a:tc>
                    <a:tc>
                      <a:txBody>
                        <a:bodyPr/>
                        <a:lstStyle/>
                        <a:p>
                          <a:endParaRPr lang="zh-CN"/>
                        </a:p>
                      </a:txBody>
                      <a:tcPr>
                        <a:blipFill>
                          <a:blip r:embed="rId2"/>
                          <a:stretch>
                            <a:fillRect l="-100284" t="-608197" r="-567" b="-122951"/>
                          </a:stretch>
                        </a:blipFill>
                      </a:tcPr>
                    </a:tc>
                    <a:extLst>
                      <a:ext uri="{0D108BD9-81ED-4DB2-BD59-A6C34878D82A}">
                        <a16:rowId xmlns:a16="http://schemas.microsoft.com/office/drawing/2014/main" val="296516680"/>
                      </a:ext>
                    </a:extLst>
                  </a:tr>
                  <a:tr h="370840">
                    <a:tc>
                      <a:txBody>
                        <a:bodyPr/>
                        <a:lstStyle/>
                        <a:p>
                          <a:pPr algn="ctr"/>
                          <a:r>
                            <a:rPr lang="zh-CN" altLang="en-US" dirty="0">
                              <a:latin typeface="宋体" panose="02010600030101010101" pitchFamily="2" charset="-122"/>
                              <a:ea typeface="宋体" panose="02010600030101010101" pitchFamily="2" charset="-122"/>
                            </a:rPr>
                            <a:t>等值置换规则</a:t>
                          </a:r>
                        </a:p>
                      </a:txBody>
                      <a:tcPr/>
                    </a:tc>
                    <a:tc>
                      <a:txBody>
                        <a:bodyPr/>
                        <a:lstStyle/>
                        <a:p>
                          <a:endParaRPr lang="zh-CN"/>
                        </a:p>
                      </a:txBody>
                      <a:tcPr>
                        <a:blipFill>
                          <a:blip r:embed="rId2"/>
                          <a:stretch>
                            <a:fillRect l="-100284" t="-708197" r="-567" b="-22951"/>
                          </a:stretch>
                        </a:blipFill>
                      </a:tcPr>
                    </a:tc>
                    <a:extLst>
                      <a:ext uri="{0D108BD9-81ED-4DB2-BD59-A6C34878D82A}">
                        <a16:rowId xmlns:a16="http://schemas.microsoft.com/office/drawing/2014/main" val="2262920121"/>
                      </a:ext>
                    </a:extLst>
                  </a:tr>
                </a:tbl>
              </a:graphicData>
            </a:graphic>
          </p:graphicFrame>
        </mc:Fallback>
      </mc:AlternateContent>
    </p:spTree>
    <p:extLst>
      <p:ext uri="{BB962C8B-B14F-4D97-AF65-F5344CB8AC3E}">
        <p14:creationId xmlns:p14="http://schemas.microsoft.com/office/powerpoint/2010/main" val="3445019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9B30E-9C6B-4E19-9953-200F45E4B50F}"/>
              </a:ext>
            </a:extLst>
          </p:cNvPr>
          <p:cNvSpPr>
            <a:spLocks noGrp="1"/>
          </p:cNvSpPr>
          <p:nvPr>
            <p:ph type="title"/>
          </p:nvPr>
        </p:nvSpPr>
        <p:spPr/>
        <p:txBody>
          <a:bodyPr/>
          <a:lstStyle/>
          <a:p>
            <a:r>
              <a:rPr lang="zh-CN" altLang="en-US" dirty="0"/>
              <a:t>有效性证明例题</a:t>
            </a:r>
            <a:r>
              <a:rPr lang="en-US" altLang="zh-CN" dirty="0"/>
              <a:t>1</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71D9058-0DBA-4C23-BE43-0785A84EC8A5}"/>
                  </a:ext>
                </a:extLst>
              </p:cNvPr>
              <p:cNvSpPr>
                <a:spLocks noGrp="1"/>
              </p:cNvSpPr>
              <p:nvPr>
                <p:ph idx="1"/>
              </p:nvPr>
            </p:nvSpPr>
            <p:spPr>
              <a:xfrm>
                <a:off x="420159" y="1789114"/>
                <a:ext cx="8596668" cy="3880773"/>
              </a:xfrm>
            </p:spPr>
            <p:txBody>
              <a:bodyPr/>
              <a:lstStyle/>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𝑝</m:t>
                      </m:r>
                      <m:r>
                        <a:rPr lang="pt-BR"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𝑠</m:t>
                      </m:r>
                      <m:r>
                        <a:rPr lang="pt-BR"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𝑞</m:t>
                      </m:r>
                    </m:oMath>
                  </m:oMathPara>
                </a14:m>
                <a:endParaRPr lang="en-US" altLang="zh-CN" dirty="0"/>
              </a:p>
            </p:txBody>
          </p:sp>
        </mc:Choice>
        <mc:Fallback>
          <p:sp>
            <p:nvSpPr>
              <p:cNvPr id="3" name="内容占位符 2">
                <a:extLst>
                  <a:ext uri="{FF2B5EF4-FFF2-40B4-BE49-F238E27FC236}">
                    <a16:creationId xmlns:a16="http://schemas.microsoft.com/office/drawing/2014/main" id="{B71D9058-0DBA-4C23-BE43-0785A84EC8A5}"/>
                  </a:ext>
                </a:extLst>
              </p:cNvPr>
              <p:cNvSpPr>
                <a:spLocks noGrp="1" noRot="1" noChangeAspect="1" noMove="1" noResize="1" noEditPoints="1" noAdjustHandles="1" noChangeArrowheads="1" noChangeShapeType="1" noTextEdit="1"/>
              </p:cNvSpPr>
              <p:nvPr>
                <p:ph idx="1"/>
              </p:nvPr>
            </p:nvSpPr>
            <p:spPr>
              <a:xfrm>
                <a:off x="420159" y="1789114"/>
                <a:ext cx="8596668" cy="3880773"/>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BE12C74-A7C4-48CE-BDEB-D6B481396619}"/>
                  </a:ext>
                </a:extLst>
              </p:cNvPr>
              <p:cNvSpPr txBox="1"/>
              <p:nvPr/>
            </p:nvSpPr>
            <p:spPr>
              <a:xfrm>
                <a:off x="2333994" y="2352675"/>
                <a:ext cx="2384499" cy="3970318"/>
              </a:xfrm>
              <a:prstGeom prst="rect">
                <a:avLst/>
              </a:prstGeom>
              <a:noFill/>
            </p:spPr>
            <p:txBody>
              <a:bodyPr wrap="none" rtlCol="0">
                <a:spAutoFit/>
              </a:bodyPr>
              <a:lstStyle/>
              <a:p>
                <a:pPr marL="742950" lvl="1" indent="-285750">
                  <a:buFont typeface="Arial" panose="020B0604020202020204" pitchFamily="34" charset="0"/>
                  <a:buChar char="•"/>
                </a:pPr>
                <a14:m>
                  <m:oMath xmlns:m="http://schemas.openxmlformats.org/officeDocument/2006/math">
                    <m:r>
                      <a:rPr lang="en-US" altLang="zh-CN" sz="1800" b="0" i="0" smtClean="0">
                        <a:latin typeface="Cambria Math" panose="02040503050406030204" pitchFamily="18" charset="0"/>
                      </a:rPr>
                      <m:t>(1)</m:t>
                    </m:r>
                    <m:r>
                      <a:rPr lang="pt-BR" altLang="zh-CN" sz="1800" i="1">
                        <a:latin typeface="Cambria Math" panose="02040503050406030204" pitchFamily="18" charset="0"/>
                      </a:rPr>
                      <m:t>𝑝</m:t>
                    </m:r>
                    <m:r>
                      <a:rPr lang="pt-BR" altLang="zh-CN" sz="1800" i="1">
                        <a:latin typeface="Cambria Math" panose="02040503050406030204" pitchFamily="18" charset="0"/>
                      </a:rPr>
                      <m:t>∧</m:t>
                    </m:r>
                    <m:r>
                      <a:rPr lang="pt-BR" altLang="zh-CN" sz="1800" i="1">
                        <a:latin typeface="Cambria Math" panose="02040503050406030204" pitchFamily="18" charset="0"/>
                      </a:rPr>
                      <m:t>𝑠</m:t>
                    </m:r>
                  </m:oMath>
                </a14:m>
                <a:endParaRPr lang="en-US" altLang="zh-CN" sz="18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d>
                      <m:dPr>
                        <m:ctrlPr>
                          <a:rPr lang="en-US" altLang="zh-CN" sz="1800" i="1" smtClean="0">
                            <a:latin typeface="Cambria Math" panose="02040503050406030204" pitchFamily="18" charset="0"/>
                          </a:rPr>
                        </m:ctrlPr>
                      </m:dPr>
                      <m:e>
                        <m:r>
                          <a:rPr lang="pt-BR" altLang="zh-CN" sz="1800" i="1">
                            <a:latin typeface="Cambria Math" panose="02040503050406030204" pitchFamily="18" charset="0"/>
                          </a:rPr>
                          <m:t>2</m:t>
                        </m:r>
                      </m:e>
                    </m:d>
                    <m:r>
                      <a:rPr lang="pt-BR" altLang="zh-CN" sz="1800" i="1">
                        <a:latin typeface="Cambria Math" panose="02040503050406030204" pitchFamily="18" charset="0"/>
                      </a:rPr>
                      <m:t>𝑠</m:t>
                    </m:r>
                  </m:oMath>
                </a14:m>
                <a:endParaRPr lang="en-US" altLang="zh-CN" sz="18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d>
                      <m:dPr>
                        <m:ctrlPr>
                          <a:rPr lang="pt-BR" altLang="zh-CN" sz="1800" i="1" smtClean="0">
                            <a:latin typeface="Cambria Math" panose="02040503050406030204" pitchFamily="18" charset="0"/>
                          </a:rPr>
                        </m:ctrlPr>
                      </m:dPr>
                      <m:e>
                        <m:r>
                          <a:rPr lang="pt-BR" altLang="zh-CN" sz="1800" i="1">
                            <a:latin typeface="Cambria Math" panose="02040503050406030204" pitchFamily="18" charset="0"/>
                          </a:rPr>
                          <m:t>3</m:t>
                        </m:r>
                      </m:e>
                    </m:d>
                    <m:r>
                      <a:rPr lang="pt-BR" altLang="zh-CN" sz="1800" i="1" smtClean="0">
                        <a:latin typeface="Cambria Math" panose="02040503050406030204" pitchFamily="18" charset="0"/>
                      </a:rPr>
                      <m:t>𝑠</m:t>
                    </m:r>
                    <m:r>
                      <a:rPr lang="pt-BR" altLang="zh-CN" sz="1800" i="1" smtClean="0">
                        <a:latin typeface="Cambria Math" panose="02040503050406030204" pitchFamily="18" charset="0"/>
                        <a:ea typeface="Cambria Math" panose="02040503050406030204" pitchFamily="18" charset="0"/>
                      </a:rPr>
                      <m:t>→</m:t>
                    </m:r>
                    <m:r>
                      <a:rPr lang="pt-BR" altLang="zh-CN" sz="1800" i="1">
                        <a:latin typeface="Cambria Math" panose="02040503050406030204" pitchFamily="18" charset="0"/>
                      </a:rPr>
                      <m:t>¬</m:t>
                    </m:r>
                    <m:r>
                      <a:rPr lang="pt-BR" altLang="zh-CN" sz="1800" i="1">
                        <a:latin typeface="Cambria Math" panose="02040503050406030204" pitchFamily="18" charset="0"/>
                      </a:rPr>
                      <m:t>𝑟</m:t>
                    </m:r>
                  </m:oMath>
                </a14:m>
                <a:endParaRPr lang="en-US" altLang="zh-CN" sz="18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d>
                      <m:dPr>
                        <m:ctrlPr>
                          <a:rPr lang="pt-BR" altLang="zh-CN" sz="1800" i="1" smtClean="0">
                            <a:latin typeface="Cambria Math" panose="02040503050406030204" pitchFamily="18" charset="0"/>
                          </a:rPr>
                        </m:ctrlPr>
                      </m:dPr>
                      <m:e>
                        <m:r>
                          <a:rPr lang="pt-BR" altLang="zh-CN" sz="1800" i="1">
                            <a:latin typeface="Cambria Math" panose="02040503050406030204" pitchFamily="18" charset="0"/>
                          </a:rPr>
                          <m:t>4</m:t>
                        </m:r>
                      </m:e>
                    </m:d>
                    <m:r>
                      <a:rPr lang="pt-BR" altLang="zh-CN" sz="1800" i="1">
                        <a:latin typeface="Cambria Math" panose="02040503050406030204" pitchFamily="18" charset="0"/>
                      </a:rPr>
                      <m:t>¬</m:t>
                    </m:r>
                    <m:r>
                      <a:rPr lang="pt-BR" altLang="zh-CN" sz="1800" i="1">
                        <a:latin typeface="Cambria Math" panose="02040503050406030204" pitchFamily="18" charset="0"/>
                      </a:rPr>
                      <m:t>𝑟</m:t>
                    </m:r>
                  </m:oMath>
                </a14:m>
                <a:endParaRPr lang="en-US" altLang="zh-CN" sz="18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d>
                      <m:dPr>
                        <m:ctrlPr>
                          <a:rPr lang="pt-BR" altLang="zh-CN" sz="1800" i="1" smtClean="0">
                            <a:latin typeface="Cambria Math" panose="02040503050406030204" pitchFamily="18" charset="0"/>
                          </a:rPr>
                        </m:ctrlPr>
                      </m:dPr>
                      <m:e>
                        <m:r>
                          <a:rPr lang="pt-BR" altLang="zh-CN" sz="1800" i="1">
                            <a:latin typeface="Cambria Math" panose="02040503050406030204" pitchFamily="18" charset="0"/>
                          </a:rPr>
                          <m:t>5</m:t>
                        </m:r>
                      </m:e>
                    </m:d>
                    <m:r>
                      <a:rPr lang="pt-BR" altLang="zh-CN" sz="1800" i="1">
                        <a:latin typeface="Cambria Math" panose="02040503050406030204" pitchFamily="18" charset="0"/>
                      </a:rPr>
                      <m:t>𝑝</m:t>
                    </m:r>
                  </m:oMath>
                </a14:m>
                <a:endParaRPr lang="en-US" altLang="zh-CN" sz="18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d>
                      <m:dPr>
                        <m:ctrlPr>
                          <a:rPr lang="pt-BR" altLang="zh-CN" sz="1800" i="1" smtClean="0">
                            <a:latin typeface="Cambria Math" panose="02040503050406030204" pitchFamily="18" charset="0"/>
                          </a:rPr>
                        </m:ctrlPr>
                      </m:dPr>
                      <m:e>
                        <m:r>
                          <a:rPr lang="pt-BR" altLang="zh-CN" sz="1800" i="1">
                            <a:latin typeface="Cambria Math" panose="02040503050406030204" pitchFamily="18" charset="0"/>
                          </a:rPr>
                          <m:t>6</m:t>
                        </m:r>
                      </m:e>
                    </m:d>
                    <m:r>
                      <a:rPr lang="pt-BR" altLang="zh-CN" sz="1800" i="1">
                        <a:latin typeface="Cambria Math" panose="02040503050406030204" pitchFamily="18" charset="0"/>
                      </a:rPr>
                      <m:t>𝑝</m:t>
                    </m:r>
                    <m:r>
                      <a:rPr lang="pt-BR" altLang="zh-CN" sz="1800" i="1" smtClean="0">
                        <a:latin typeface="Cambria Math" panose="02040503050406030204" pitchFamily="18" charset="0"/>
                        <a:ea typeface="Cambria Math" panose="02040503050406030204" pitchFamily="18" charset="0"/>
                      </a:rPr>
                      <m:t>→</m:t>
                    </m:r>
                    <m:d>
                      <m:dPr>
                        <m:ctrlPr>
                          <a:rPr lang="pt-BR" altLang="zh-CN" sz="1800" i="1">
                            <a:latin typeface="Cambria Math" panose="02040503050406030204" pitchFamily="18" charset="0"/>
                          </a:rPr>
                        </m:ctrlPr>
                      </m:dPr>
                      <m:e>
                        <m:r>
                          <a:rPr lang="pt-BR" altLang="zh-CN" sz="1800" i="1">
                            <a:latin typeface="Cambria Math" panose="02040503050406030204" pitchFamily="18" charset="0"/>
                          </a:rPr>
                          <m:t>𝑞</m:t>
                        </m:r>
                        <m:r>
                          <a:rPr lang="pt-BR" altLang="zh-CN" sz="1800" i="1">
                            <a:latin typeface="Cambria Math" panose="02040503050406030204" pitchFamily="18" charset="0"/>
                          </a:rPr>
                          <m:t>∨</m:t>
                        </m:r>
                        <m:r>
                          <a:rPr lang="pt-BR" altLang="zh-CN" sz="1800" i="1">
                            <a:latin typeface="Cambria Math" panose="02040503050406030204" pitchFamily="18" charset="0"/>
                          </a:rPr>
                          <m:t>𝑟</m:t>
                        </m:r>
                      </m:e>
                    </m:d>
                  </m:oMath>
                </a14:m>
                <a:endParaRPr lang="en-US" altLang="zh-CN" sz="18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d>
                      <m:dPr>
                        <m:ctrlPr>
                          <a:rPr lang="pt-BR" altLang="zh-CN" sz="1800" i="1" smtClean="0">
                            <a:latin typeface="Cambria Math" panose="02040503050406030204" pitchFamily="18" charset="0"/>
                          </a:rPr>
                        </m:ctrlPr>
                      </m:dPr>
                      <m:e>
                        <m:r>
                          <a:rPr lang="pt-BR" altLang="zh-CN" sz="1800" i="1">
                            <a:latin typeface="Cambria Math" panose="02040503050406030204" pitchFamily="18" charset="0"/>
                          </a:rPr>
                          <m:t>7</m:t>
                        </m:r>
                      </m:e>
                    </m:d>
                    <m:r>
                      <a:rPr lang="pt-BR" altLang="zh-CN" sz="1800" i="1">
                        <a:latin typeface="Cambria Math" panose="02040503050406030204" pitchFamily="18" charset="0"/>
                      </a:rPr>
                      <m:t>𝑞</m:t>
                    </m:r>
                    <m:r>
                      <a:rPr lang="pt-BR" altLang="zh-CN" sz="1800" i="1">
                        <a:latin typeface="Cambria Math" panose="02040503050406030204" pitchFamily="18" charset="0"/>
                      </a:rPr>
                      <m:t>∨</m:t>
                    </m:r>
                    <m:r>
                      <a:rPr lang="pt-BR" altLang="zh-CN" sz="1800" i="1">
                        <a:latin typeface="Cambria Math" panose="02040503050406030204" pitchFamily="18" charset="0"/>
                      </a:rPr>
                      <m:t>𝑟</m:t>
                    </m:r>
                  </m:oMath>
                </a14:m>
                <a:endParaRPr lang="en-US" altLang="zh-CN" sz="18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d>
                      <m:dPr>
                        <m:ctrlPr>
                          <a:rPr lang="pt-BR" altLang="zh-CN" sz="1800" i="1" smtClean="0">
                            <a:latin typeface="Cambria Math" panose="02040503050406030204" pitchFamily="18" charset="0"/>
                          </a:rPr>
                        </m:ctrlPr>
                      </m:dPr>
                      <m:e>
                        <m:r>
                          <a:rPr lang="pt-BR" altLang="zh-CN" sz="1800" i="1">
                            <a:latin typeface="Cambria Math" panose="02040503050406030204" pitchFamily="18" charset="0"/>
                          </a:rPr>
                          <m:t>8</m:t>
                        </m:r>
                      </m:e>
                    </m:d>
                    <m:r>
                      <a:rPr lang="pt-BR" altLang="zh-CN" sz="1800" i="1">
                        <a:latin typeface="Cambria Math" panose="02040503050406030204" pitchFamily="18" charset="0"/>
                      </a:rPr>
                      <m:t>¬</m:t>
                    </m:r>
                    <m:r>
                      <a:rPr lang="pt-BR" altLang="zh-CN" sz="1800" i="1">
                        <a:latin typeface="Cambria Math" panose="02040503050406030204" pitchFamily="18" charset="0"/>
                      </a:rPr>
                      <m:t>𝑟</m:t>
                    </m:r>
                  </m:oMath>
                </a14:m>
                <a:endParaRPr lang="en-US" altLang="zh-CN" sz="18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r>
                      <a:rPr lang="pt-BR" altLang="zh-CN" sz="1800" i="1" smtClean="0">
                        <a:latin typeface="Cambria Math" panose="02040503050406030204" pitchFamily="18" charset="0"/>
                      </a:rPr>
                      <m:t>(9) </m:t>
                    </m:r>
                    <m:r>
                      <a:rPr lang="pt-BR" altLang="zh-CN" sz="1800" i="1" smtClean="0">
                        <a:latin typeface="Cambria Math" panose="02040503050406030204" pitchFamily="18" charset="0"/>
                      </a:rPr>
                      <m:t>𝑞</m:t>
                    </m:r>
                  </m:oMath>
                </a14:m>
                <a:endParaRPr lang="en-US" altLang="zh-CN" sz="1800" dirty="0"/>
              </a:p>
              <a:p>
                <a:pPr marL="742950" lvl="1" indent="-285750">
                  <a:buFont typeface="Arial" panose="020B0604020202020204" pitchFamily="34" charset="0"/>
                  <a:buChar char="•"/>
                </a:pPr>
                <a:endParaRPr lang="en-US" altLang="zh-CN" sz="1800" i="1" dirty="0">
                  <a:latin typeface="Cambria Math" panose="02040503050406030204" pitchFamily="18" charset="0"/>
                </a:endParaRPr>
              </a:p>
              <a:p>
                <a:pPr marL="742950" lvl="1" indent="-285750">
                  <a:buFont typeface="Arial" panose="020B0604020202020204" pitchFamily="34" charset="0"/>
                  <a:buChar char="•"/>
                </a:pPr>
                <a:endParaRPr lang="en-US" altLang="zh-CN" sz="1800" i="1" dirty="0">
                  <a:latin typeface="Cambria Math" panose="02040503050406030204" pitchFamily="18" charset="0"/>
                </a:endParaRPr>
              </a:p>
              <a:p>
                <a:pPr marL="742950" lvl="1" indent="-285750">
                  <a:buFont typeface="Arial" panose="020B0604020202020204" pitchFamily="34" charset="0"/>
                  <a:buChar char="•"/>
                </a:pPr>
                <a:endParaRPr lang="en-US" altLang="zh-CN" sz="1800" i="1" dirty="0">
                  <a:latin typeface="Cambria Math" panose="02040503050406030204" pitchFamily="18" charset="0"/>
                </a:endParaRPr>
              </a:p>
              <a:p>
                <a:pPr marL="742950" lvl="1" indent="-285750">
                  <a:buFont typeface="Arial" panose="020B0604020202020204" pitchFamily="34" charset="0"/>
                  <a:buChar char="•"/>
                </a:pPr>
                <a:endParaRPr lang="en-US" altLang="zh-CN" sz="1800" i="1" dirty="0">
                  <a:latin typeface="Cambria Math" panose="02040503050406030204" pitchFamily="18" charset="0"/>
                </a:endParaRPr>
              </a:p>
              <a:p>
                <a:endParaRPr lang="zh-CN" altLang="en-US" dirty="0"/>
              </a:p>
            </p:txBody>
          </p:sp>
        </mc:Choice>
        <mc:Fallback xmlns="">
          <p:sp>
            <p:nvSpPr>
              <p:cNvPr id="4" name="文本框 3">
                <a:extLst>
                  <a:ext uri="{FF2B5EF4-FFF2-40B4-BE49-F238E27FC236}">
                    <a16:creationId xmlns:a16="http://schemas.microsoft.com/office/drawing/2014/main" id="{8BE12C74-A7C4-48CE-BDEB-D6B481396619}"/>
                  </a:ext>
                </a:extLst>
              </p:cNvPr>
              <p:cNvSpPr txBox="1">
                <a:spLocks noRot="1" noChangeAspect="1" noMove="1" noResize="1" noEditPoints="1" noAdjustHandles="1" noChangeArrowheads="1" noChangeShapeType="1" noTextEdit="1"/>
              </p:cNvSpPr>
              <p:nvPr/>
            </p:nvSpPr>
            <p:spPr>
              <a:xfrm>
                <a:off x="2333994" y="2352675"/>
                <a:ext cx="2384499" cy="3970318"/>
              </a:xfrm>
              <a:prstGeom prst="rect">
                <a:avLst/>
              </a:prstGeom>
              <a:blipFill>
                <a:blip r:embed="rId3"/>
                <a:stretch>
                  <a:fillRect t="-3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8456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03577-6FE1-4959-B6DB-E79B0DA4B344}"/>
              </a:ext>
            </a:extLst>
          </p:cNvPr>
          <p:cNvSpPr>
            <a:spLocks noGrp="1"/>
          </p:cNvSpPr>
          <p:nvPr>
            <p:ph type="title"/>
          </p:nvPr>
        </p:nvSpPr>
        <p:spPr/>
        <p:txBody>
          <a:bodyPr/>
          <a:lstStyle/>
          <a:p>
            <a:r>
              <a:rPr lang="zh-CN" altLang="en-US" dirty="0"/>
              <a:t>有效性证明例题</a:t>
            </a:r>
            <a:r>
              <a:rPr lang="en-US" altLang="zh-CN" dirty="0"/>
              <a:t>2</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9267D6D-C136-4C46-BF91-FEC8FF3BB30C}"/>
                  </a:ext>
                </a:extLst>
              </p:cNvPr>
              <p:cNvSpPr>
                <a:spLocks noGrp="1"/>
              </p:cNvSpPr>
              <p:nvPr>
                <p:ph idx="1"/>
              </p:nvPr>
            </p:nvSpPr>
            <p:spPr>
              <a:xfrm>
                <a:off x="677334" y="1655764"/>
                <a:ext cx="8596668" cy="3880773"/>
              </a:xfrm>
            </p:spPr>
            <p:txBody>
              <a:bodyPr/>
              <a:lstStyle/>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𝑝</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𝑠</m:t>
                      </m:r>
                    </m:oMath>
                  </m:oMathPara>
                </a14:m>
                <a:endParaRPr lang="zh-CN" altLang="en-US" dirty="0"/>
              </a:p>
            </p:txBody>
          </p:sp>
        </mc:Choice>
        <mc:Fallback xmlns="">
          <p:sp>
            <p:nvSpPr>
              <p:cNvPr id="3" name="内容占位符 2">
                <a:extLst>
                  <a:ext uri="{FF2B5EF4-FFF2-40B4-BE49-F238E27FC236}">
                    <a16:creationId xmlns:a16="http://schemas.microsoft.com/office/drawing/2014/main" id="{D9267D6D-C136-4C46-BF91-FEC8FF3BB30C}"/>
                  </a:ext>
                </a:extLst>
              </p:cNvPr>
              <p:cNvSpPr>
                <a:spLocks noGrp="1" noRot="1" noChangeAspect="1" noMove="1" noResize="1" noEditPoints="1" noAdjustHandles="1" noChangeArrowheads="1" noChangeShapeType="1" noTextEdit="1"/>
              </p:cNvSpPr>
              <p:nvPr>
                <p:ph idx="1"/>
              </p:nvPr>
            </p:nvSpPr>
            <p:spPr>
              <a:xfrm>
                <a:off x="677334" y="1655764"/>
                <a:ext cx="8596668" cy="3880773"/>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4259142-3D20-4407-9698-81C75DB344BD}"/>
                  </a:ext>
                </a:extLst>
              </p:cNvPr>
              <p:cNvSpPr txBox="1"/>
              <p:nvPr/>
            </p:nvSpPr>
            <p:spPr>
              <a:xfrm>
                <a:off x="3028950" y="2302307"/>
                <a:ext cx="2220031" cy="2862322"/>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1</m:t>
                        </m:r>
                      </m:e>
                    </m:d>
                    <m:r>
                      <a:rPr lang="en-US" altLang="zh-CN" i="1" smtClean="0">
                        <a:latin typeface="Cambria Math" panose="02040503050406030204" pitchFamily="18" charset="0"/>
                      </a:rPr>
                      <m:t>𝑠</m:t>
                    </m:r>
                  </m:oMath>
                </a14:m>
                <a:endParaRPr lang="en-US" altLang="zh-CN"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d>
                      <m:dPr>
                        <m:ctrlPr>
                          <a:rPr lang="en-US" altLang="zh-CN" b="0" i="1" smtClean="0">
                            <a:latin typeface="Cambria Math" panose="02040503050406030204" pitchFamily="18" charset="0"/>
                          </a:rPr>
                        </m:ctrlPr>
                      </m:dPr>
                      <m:e>
                        <m:r>
                          <a:rPr lang="en-US" altLang="zh-CN" i="1">
                            <a:latin typeface="Cambria Math" panose="02040503050406030204" pitchFamily="18" charset="0"/>
                          </a:rPr>
                          <m:t>2</m:t>
                        </m:r>
                      </m:e>
                    </m:d>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𝑟</m:t>
                        </m:r>
                      </m:e>
                    </m:d>
                    <m:r>
                      <a:rPr lang="en-US" altLang="zh-CN" i="1">
                        <a:latin typeface="Cambria Math" panose="02040503050406030204" pitchFamily="18" charset="0"/>
                      </a:rPr>
                      <m:t>∧¬</m:t>
                    </m:r>
                    <m:r>
                      <a:rPr lang="en-US" altLang="zh-CN" i="1">
                        <a:latin typeface="Cambria Math" panose="02040503050406030204" pitchFamily="18" charset="0"/>
                      </a:rPr>
                      <m:t>𝑟</m:t>
                    </m:r>
                  </m:oMath>
                </a14:m>
                <a:endParaRPr lang="en-US" altLang="zh-CN"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3</m:t>
                        </m:r>
                      </m:e>
                    </m:d>
                    <m:r>
                      <a:rPr lang="en-US" altLang="zh-CN" i="1">
                        <a:latin typeface="Cambria Math" panose="02040503050406030204" pitchFamily="18" charset="0"/>
                      </a:rPr>
                      <m:t>¬</m:t>
                    </m:r>
                    <m:r>
                      <a:rPr lang="en-US" altLang="zh-CN" i="1">
                        <a:latin typeface="Cambria Math" panose="02040503050406030204" pitchFamily="18" charset="0"/>
                      </a:rPr>
                      <m:t>𝑟</m:t>
                    </m:r>
                  </m:oMath>
                </a14:m>
                <a:endParaRPr lang="en-US" altLang="zh-CN"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4</m:t>
                        </m:r>
                      </m:e>
                    </m:d>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𝑟</m:t>
                    </m:r>
                  </m:oMath>
                </a14:m>
                <a:endParaRPr lang="en-US" altLang="zh-CN"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5</m:t>
                        </m:r>
                      </m:e>
                    </m:d>
                    <m:r>
                      <a:rPr lang="en-US" altLang="zh-CN" i="1">
                        <a:latin typeface="Cambria Math" panose="02040503050406030204" pitchFamily="18" charset="0"/>
                      </a:rPr>
                      <m:t>¬</m:t>
                    </m:r>
                    <m:r>
                      <a:rPr lang="en-US" altLang="zh-CN" i="1">
                        <a:latin typeface="Cambria Math" panose="02040503050406030204" pitchFamily="18" charset="0"/>
                      </a:rPr>
                      <m:t>𝑞</m:t>
                    </m:r>
                  </m:oMath>
                </a14:m>
                <a:endParaRPr lang="en-US" altLang="zh-CN"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6</m:t>
                        </m:r>
                      </m:e>
                    </m:d>
                    <m:r>
                      <a:rPr lang="en-US" altLang="zh-CN" i="1" smtClean="0">
                        <a:latin typeface="Cambria Math" panose="02040503050406030204" pitchFamily="18" charset="0"/>
                      </a:rPr>
                      <m:t>𝑝</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𝑞</m:t>
                    </m:r>
                  </m:oMath>
                </a14:m>
                <a:endParaRPr lang="en-US" altLang="zh-CN"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7</m:t>
                        </m:r>
                      </m:e>
                    </m:d>
                    <m:r>
                      <a:rPr lang="en-US" altLang="zh-CN" i="1">
                        <a:latin typeface="Cambria Math" panose="02040503050406030204" pitchFamily="18" charset="0"/>
                      </a:rPr>
                      <m:t>¬</m:t>
                    </m:r>
                    <m:r>
                      <a:rPr lang="en-US" altLang="zh-CN" i="1">
                        <a:latin typeface="Cambria Math" panose="02040503050406030204" pitchFamily="18" charset="0"/>
                      </a:rPr>
                      <m:t>𝑝</m:t>
                    </m:r>
                  </m:oMath>
                </a14:m>
                <a:endParaRPr lang="en-US" altLang="zh-CN"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8</m:t>
                        </m:r>
                      </m:e>
                    </m:d>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𝑠</m:t>
                    </m:r>
                  </m:oMath>
                </a14:m>
                <a:endParaRPr lang="en-US" altLang="zh-CN"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9</m:t>
                        </m:r>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𝑠</m:t>
                        </m:r>
                      </m:e>
                    </m:d>
                  </m:oMath>
                </a14:m>
                <a:endParaRPr lang="en-US" altLang="zh-CN"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(10) </m:t>
                    </m:r>
                    <m:r>
                      <a:rPr lang="en-US" altLang="zh-CN" i="1">
                        <a:latin typeface="Cambria Math" panose="02040503050406030204" pitchFamily="18" charset="0"/>
                      </a:rPr>
                      <m:t>𝑠</m:t>
                    </m:r>
                  </m:oMath>
                </a14:m>
                <a:endParaRPr lang="zh-CN" altLang="en-US" i="1" dirty="0"/>
              </a:p>
            </p:txBody>
          </p:sp>
        </mc:Choice>
        <mc:Fallback xmlns="">
          <p:sp>
            <p:nvSpPr>
              <p:cNvPr id="4" name="文本框 3">
                <a:extLst>
                  <a:ext uri="{FF2B5EF4-FFF2-40B4-BE49-F238E27FC236}">
                    <a16:creationId xmlns:a16="http://schemas.microsoft.com/office/drawing/2014/main" id="{14259142-3D20-4407-9698-81C75DB344BD}"/>
                  </a:ext>
                </a:extLst>
              </p:cNvPr>
              <p:cNvSpPr txBox="1">
                <a:spLocks noRot="1" noChangeAspect="1" noMove="1" noResize="1" noEditPoints="1" noAdjustHandles="1" noChangeArrowheads="1" noChangeShapeType="1" noTextEdit="1"/>
              </p:cNvSpPr>
              <p:nvPr/>
            </p:nvSpPr>
            <p:spPr>
              <a:xfrm>
                <a:off x="3028950" y="2302307"/>
                <a:ext cx="2220031" cy="2862322"/>
              </a:xfrm>
              <a:prstGeom prst="rect">
                <a:avLst/>
              </a:prstGeom>
              <a:blipFill>
                <a:blip r:embed="rId3"/>
                <a:stretch>
                  <a:fillRect l="-1923" t="-426" b="-19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4753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733AF-2B33-4C36-95B4-353D687D263D}"/>
              </a:ext>
            </a:extLst>
          </p:cNvPr>
          <p:cNvSpPr>
            <a:spLocks noGrp="1"/>
          </p:cNvSpPr>
          <p:nvPr>
            <p:ph type="title"/>
          </p:nvPr>
        </p:nvSpPr>
        <p:spPr/>
        <p:txBody>
          <a:bodyPr/>
          <a:lstStyle/>
          <a:p>
            <a:r>
              <a:rPr lang="zh-CN" altLang="en-US" dirty="0"/>
              <a:t>有效性证明例题</a:t>
            </a:r>
            <a:r>
              <a:rPr lang="en-US" altLang="zh-CN" dirty="0"/>
              <a:t>3</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033542F-9B9C-41B2-A88B-FDD0F1651962}"/>
                  </a:ext>
                </a:extLst>
              </p:cNvPr>
              <p:cNvSpPr>
                <a:spLocks noGrp="1"/>
              </p:cNvSpPr>
              <p:nvPr>
                <p:ph idx="1"/>
              </p:nvPr>
            </p:nvSpPr>
            <p:spPr>
              <a:xfrm>
                <a:off x="677334" y="1930400"/>
                <a:ext cx="8596668" cy="3880773"/>
              </a:xfrm>
            </p:spPr>
            <p:txBody>
              <a:bodyPr/>
              <a:lstStyle/>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𝑝</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oMath>
                  </m:oMathPara>
                </a14:m>
                <a:endParaRPr lang="en-US" altLang="zh-CN" dirty="0"/>
              </a:p>
              <a:p>
                <a:pPr marL="0" indent="0">
                  <a:buNone/>
                </a:pPr>
                <a:endParaRPr lang="zh-CN" altLang="en-US" dirty="0"/>
              </a:p>
            </p:txBody>
          </p:sp>
        </mc:Choice>
        <mc:Fallback>
          <p:sp>
            <p:nvSpPr>
              <p:cNvPr id="3" name="内容占位符 2">
                <a:extLst>
                  <a:ext uri="{FF2B5EF4-FFF2-40B4-BE49-F238E27FC236}">
                    <a16:creationId xmlns:a16="http://schemas.microsoft.com/office/drawing/2014/main" id="{6033542F-9B9C-41B2-A88B-FDD0F1651962}"/>
                  </a:ext>
                </a:extLst>
              </p:cNvPr>
              <p:cNvSpPr>
                <a:spLocks noGrp="1" noRot="1" noChangeAspect="1" noMove="1" noResize="1" noEditPoints="1" noAdjustHandles="1" noChangeArrowheads="1" noChangeShapeType="1" noTextEdit="1"/>
              </p:cNvSpPr>
              <p:nvPr>
                <p:ph idx="1"/>
              </p:nvPr>
            </p:nvSpPr>
            <p:spPr>
              <a:xfrm>
                <a:off x="677334" y="1930400"/>
                <a:ext cx="8596668" cy="3880773"/>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4301D739-8E0A-41BF-AE44-1116066D09C2}"/>
                  </a:ext>
                </a:extLst>
              </p:cNvPr>
              <p:cNvSpPr txBox="1"/>
              <p:nvPr/>
            </p:nvSpPr>
            <p:spPr>
              <a:xfrm>
                <a:off x="2130458" y="2498103"/>
                <a:ext cx="2196627" cy="3693319"/>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(1) </m:t>
                    </m:r>
                    <m:r>
                      <a:rPr lang="en-US" altLang="zh-CN" i="1">
                        <a:latin typeface="Cambria Math" panose="02040503050406030204" pitchFamily="18" charset="0"/>
                      </a:rPr>
                      <m:t>𝑝</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smtClean="0">
                        <a:latin typeface="Cambria Math" panose="02040503050406030204" pitchFamily="18" charset="0"/>
                      </a:rPr>
                      <m:t>(</m:t>
                    </m:r>
                    <m:r>
                      <a:rPr lang="en-US" altLang="zh-CN" i="1">
                        <a:latin typeface="Cambria Math" panose="02040503050406030204" pitchFamily="18" charset="0"/>
                      </a:rPr>
                      <m:t>2) </m:t>
                    </m:r>
                    <m:r>
                      <a:rPr lang="en-US" altLang="zh-CN" i="1">
                        <a:latin typeface="Cambria Math" panose="02040503050406030204" pitchFamily="18" charset="0"/>
                      </a:rPr>
                      <m:t>𝑞</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(3) ¬</m:t>
                    </m:r>
                    <m:r>
                      <a:rPr lang="en-US" altLang="zh-CN" i="1">
                        <a:latin typeface="Cambria Math" panose="02040503050406030204" pitchFamily="18" charset="0"/>
                      </a:rPr>
                      <m:t>𝑢</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(4) ¬</m:t>
                    </m:r>
                    <m:r>
                      <a:rPr lang="en-US" altLang="zh-CN" i="1">
                        <a:latin typeface="Cambria Math" panose="02040503050406030204" pitchFamily="18" charset="0"/>
                      </a:rPr>
                      <m:t>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(5) </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𝑡</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(6) </m:t>
                    </m:r>
                    <m:r>
                      <a:rPr lang="en-US" altLang="zh-CN" i="1">
                        <a:latin typeface="Cambria Math" panose="02040503050406030204" pitchFamily="18" charset="0"/>
                      </a:rPr>
                      <m:t>𝑠</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(7) </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𝑠</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(8) (</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𝑡</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(9) </m:t>
                    </m:r>
                    <m:r>
                      <a:rPr lang="en-US" altLang="zh-CN" i="1">
                        <a:latin typeface="Cambria Math" panose="02040503050406030204" pitchFamily="18" charset="0"/>
                      </a:rPr>
                      <m:t>𝑡</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(10) ¬</m:t>
                    </m:r>
                    <m:r>
                      <a:rPr lang="en-US" altLang="zh-CN" i="1">
                        <a:latin typeface="Cambria Math" panose="02040503050406030204" pitchFamily="18" charset="0"/>
                      </a:rPr>
                      <m:t>𝑡</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(11) </m:t>
                    </m:r>
                    <m:r>
                      <a:rPr lang="en-US" altLang="zh-CN" i="1">
                        <a:latin typeface="Cambria Math" panose="02040503050406030204" pitchFamily="18" charset="0"/>
                      </a:rPr>
                      <m:t>𝑢</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(12) </m:t>
                    </m:r>
                    <m:r>
                      <a:rPr lang="en-US" altLang="zh-CN" i="1">
                        <a:latin typeface="Cambria Math" panose="02040503050406030204" pitchFamily="18" charset="0"/>
                      </a:rPr>
                      <m:t>𝑞</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𝑢</m:t>
                    </m:r>
                  </m:oMath>
                </a14:m>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(13) </m:t>
                    </m:r>
                    <m:r>
                      <a:rPr lang="en-US" altLang="zh-CN" i="1">
                        <a:latin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oMath>
                </a14:m>
                <a:endParaRPr lang="zh-CN" altLang="en-US" dirty="0"/>
              </a:p>
            </p:txBody>
          </p:sp>
        </mc:Choice>
        <mc:Fallback>
          <p:sp>
            <p:nvSpPr>
              <p:cNvPr id="4" name="文本框 3">
                <a:extLst>
                  <a:ext uri="{FF2B5EF4-FFF2-40B4-BE49-F238E27FC236}">
                    <a16:creationId xmlns:a16="http://schemas.microsoft.com/office/drawing/2014/main" id="{4301D739-8E0A-41BF-AE44-1116066D09C2}"/>
                  </a:ext>
                </a:extLst>
              </p:cNvPr>
              <p:cNvSpPr txBox="1">
                <a:spLocks noRot="1" noChangeAspect="1" noMove="1" noResize="1" noEditPoints="1" noAdjustHandles="1" noChangeArrowheads="1" noChangeShapeType="1" noTextEdit="1"/>
              </p:cNvSpPr>
              <p:nvPr/>
            </p:nvSpPr>
            <p:spPr>
              <a:xfrm>
                <a:off x="2130458" y="2498103"/>
                <a:ext cx="2196627" cy="3693319"/>
              </a:xfrm>
              <a:prstGeom prst="rect">
                <a:avLst/>
              </a:prstGeom>
              <a:blipFill>
                <a:blip r:embed="rId3"/>
                <a:stretch>
                  <a:fillRect l="-1662" t="-330" r="-554" b="-11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970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32C9C3-17E6-4229-AEB7-C39667F3B401}"/>
              </a:ext>
            </a:extLst>
          </p:cNvPr>
          <p:cNvSpPr>
            <a:spLocks noGrp="1"/>
          </p:cNvSpPr>
          <p:nvPr>
            <p:ph type="title"/>
          </p:nvPr>
        </p:nvSpPr>
        <p:spPr/>
        <p:txBody>
          <a:bodyPr/>
          <a:lstStyle/>
          <a:p>
            <a:r>
              <a:rPr lang="zh-CN" altLang="en-US" dirty="0"/>
              <a:t>有效性证明解题经验</a:t>
            </a:r>
          </a:p>
        </p:txBody>
      </p:sp>
      <p:sp>
        <p:nvSpPr>
          <p:cNvPr id="3" name="内容占位符 2">
            <a:extLst>
              <a:ext uri="{FF2B5EF4-FFF2-40B4-BE49-F238E27FC236}">
                <a16:creationId xmlns:a16="http://schemas.microsoft.com/office/drawing/2014/main" id="{3720E771-AEB6-4992-AA12-4A0AFF0A19BA}"/>
              </a:ext>
            </a:extLst>
          </p:cNvPr>
          <p:cNvSpPr>
            <a:spLocks noGrp="1"/>
          </p:cNvSpPr>
          <p:nvPr>
            <p:ph idx="1"/>
          </p:nvPr>
        </p:nvSpPr>
        <p:spPr>
          <a:xfrm>
            <a:off x="677334" y="1724283"/>
            <a:ext cx="8596668" cy="3880773"/>
          </a:xfrm>
        </p:spPr>
        <p:txBody>
          <a:bodyPr/>
          <a:lstStyle/>
          <a:p>
            <a:r>
              <a:rPr lang="zh-CN" altLang="en-US" dirty="0">
                <a:latin typeface="宋体" panose="02010600030101010101" pitchFamily="2" charset="-122"/>
                <a:ea typeface="宋体" panose="02010600030101010101" pitchFamily="2" charset="-122"/>
              </a:rPr>
              <a:t>前面我给出来的</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道例题是有效性证明最经典的</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道例题，分别代表了</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种不同的方法，直接证明法，反证法还有附加前提法。其中，反证法以及附加前提法总是会相互结合着运用</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运用反证法的原因比较简单，就是因为我们一般使用正面证明会较为容易，使用反证法可以很大程度上简化我们的证明</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而使用附加前提法的原因就是我们没有足够的信息去推断信息。比如说我们要证明有效性的是一个蕴涵式，那么我们一般情况下就会把蕴涵式符号看作是有向图中的一条有向路径，也就是把前面的先得到，我们才能继续得到后面的</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为什么在例题</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中会再附加一个前提呢？实际的原因就是，如果我们把蕴涵式中的那个符号看作是有向图中的一条有向路径，那么其实</a:t>
            </a:r>
            <a:r>
              <a:rPr lang="en-US" altLang="zh-CN" dirty="0">
                <a:latin typeface="宋体" panose="02010600030101010101" pitchFamily="2" charset="-122"/>
                <a:ea typeface="宋体" panose="02010600030101010101" pitchFamily="2" charset="-122"/>
              </a:rPr>
              <a:t>u</a:t>
            </a:r>
            <a:r>
              <a:rPr lang="zh-CN" altLang="en-US" dirty="0">
                <a:latin typeface="宋体" panose="02010600030101010101" pitchFamily="2" charset="-122"/>
                <a:ea typeface="宋体" panose="02010600030101010101" pitchFamily="2" charset="-122"/>
              </a:rPr>
              <a:t>这个变量的入度是</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，也就是说我们无法通过前面的式子来获得</a:t>
            </a:r>
            <a:r>
              <a:rPr lang="en-US" altLang="zh-CN" dirty="0">
                <a:latin typeface="宋体" panose="02010600030101010101" pitchFamily="2" charset="-122"/>
                <a:ea typeface="宋体" panose="02010600030101010101" pitchFamily="2" charset="-122"/>
              </a:rPr>
              <a:t>u</a:t>
            </a:r>
            <a:r>
              <a:rPr lang="zh-CN" altLang="en-US" dirty="0">
                <a:latin typeface="宋体" panose="02010600030101010101" pitchFamily="2" charset="-122"/>
                <a:ea typeface="宋体" panose="02010600030101010101" pitchFamily="2" charset="-122"/>
              </a:rPr>
              <a:t>的信息。这个时候我们就应该采用附加前提法，附加一个关于</a:t>
            </a:r>
            <a:r>
              <a:rPr lang="en-US" altLang="zh-CN" dirty="0">
                <a:latin typeface="宋体" panose="02010600030101010101" pitchFamily="2" charset="-122"/>
                <a:ea typeface="宋体" panose="02010600030101010101" pitchFamily="2" charset="-122"/>
              </a:rPr>
              <a:t>u</a:t>
            </a:r>
            <a:r>
              <a:rPr lang="zh-CN" altLang="en-US" dirty="0">
                <a:latin typeface="宋体" panose="02010600030101010101" pitchFamily="2" charset="-122"/>
                <a:ea typeface="宋体" panose="02010600030101010101" pitchFamily="2" charset="-122"/>
              </a:rPr>
              <a:t>的条件来解决问题。</a:t>
            </a:r>
            <a:endParaRPr lang="en-US" altLang="zh-CN"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2920715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610AA-F8B9-4B70-A6C4-D2517704F5A6}"/>
              </a:ext>
            </a:extLst>
          </p:cNvPr>
          <p:cNvSpPr>
            <a:spLocks noGrp="1"/>
          </p:cNvSpPr>
          <p:nvPr>
            <p:ph type="title"/>
          </p:nvPr>
        </p:nvSpPr>
        <p:spPr/>
        <p:txBody>
          <a:bodyPr/>
          <a:lstStyle/>
          <a:p>
            <a:r>
              <a:rPr lang="zh-CN" altLang="en-US" dirty="0"/>
              <a:t>有效性证明经验扩充</a:t>
            </a:r>
          </a:p>
        </p:txBody>
      </p:sp>
      <p:sp>
        <p:nvSpPr>
          <p:cNvPr id="3" name="内容占位符 2">
            <a:extLst>
              <a:ext uri="{FF2B5EF4-FFF2-40B4-BE49-F238E27FC236}">
                <a16:creationId xmlns:a16="http://schemas.microsoft.com/office/drawing/2014/main" id="{AE883783-B02D-48C3-AE8F-58AF0793ABE1}"/>
              </a:ext>
            </a:extLst>
          </p:cNvPr>
          <p:cNvSpPr>
            <a:spLocks noGrp="1"/>
          </p:cNvSpPr>
          <p:nvPr>
            <p:ph idx="1"/>
          </p:nvPr>
        </p:nvSpPr>
        <p:spPr>
          <a:xfrm>
            <a:off x="677334" y="1802370"/>
            <a:ext cx="8596668" cy="3880773"/>
          </a:xfrm>
        </p:spPr>
        <p:txBody>
          <a:bodyPr/>
          <a:lstStyle/>
          <a:p>
            <a:r>
              <a:rPr lang="zh-CN" altLang="en-US" dirty="0">
                <a:latin typeface="宋体" panose="02010600030101010101" pitchFamily="2" charset="-122"/>
                <a:ea typeface="宋体" panose="02010600030101010101" pitchFamily="2" charset="-122"/>
              </a:rPr>
              <a:t>从个人的经验来说，解决有效性证明问题的步骤类似于进行拓扑排序的步骤，只要把符号语言翻译成图形语言，我们就可以用一种类似于拓扑排序的方法来解决这个问题。这个思路是我在解决</a:t>
            </a:r>
            <a:r>
              <a:rPr lang="en-US" altLang="zh-CN" dirty="0">
                <a:latin typeface="宋体" panose="02010600030101010101" pitchFamily="2" charset="-122"/>
                <a:ea typeface="宋体" panose="02010600030101010101" pitchFamily="2" charset="-122"/>
              </a:rPr>
              <a:t>CCFCSP</a:t>
            </a:r>
            <a:r>
              <a:rPr lang="zh-CN" altLang="en-US" dirty="0">
                <a:latin typeface="宋体" panose="02010600030101010101" pitchFamily="2" charset="-122"/>
                <a:ea typeface="宋体" panose="02010600030101010101" pitchFamily="2" charset="-122"/>
              </a:rPr>
              <a:t>认证中一道叫做</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点亮数字人生</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的大模拟题得出来的，当时是解决一道简单一点的数电方面的问题。有余力的同学可以尝试一下能否写出或者查到一种解决有效性证明问题的算法通式。</a:t>
            </a:r>
          </a:p>
        </p:txBody>
      </p:sp>
    </p:spTree>
    <p:extLst>
      <p:ext uri="{BB962C8B-B14F-4D97-AF65-F5344CB8AC3E}">
        <p14:creationId xmlns:p14="http://schemas.microsoft.com/office/powerpoint/2010/main" val="51236021"/>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845</TotalTime>
  <Words>1661</Words>
  <Application>Microsoft Office PowerPoint</Application>
  <PresentationFormat>宽屏</PresentationFormat>
  <Paragraphs>169</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宋体</vt:lpstr>
      <vt:lpstr>Arial</vt:lpstr>
      <vt:lpstr>Cambria Math</vt:lpstr>
      <vt:lpstr>Trebuchet MS</vt:lpstr>
      <vt:lpstr>Wingdings 3</vt:lpstr>
      <vt:lpstr>平面</vt:lpstr>
      <vt:lpstr>命题逻辑第二课时</vt:lpstr>
      <vt:lpstr>内容</vt:lpstr>
      <vt:lpstr>推理的有效性</vt:lpstr>
      <vt:lpstr>自然推理系统</vt:lpstr>
      <vt:lpstr>有效性证明例题1</vt:lpstr>
      <vt:lpstr>有效性证明例题2</vt:lpstr>
      <vt:lpstr>有效性证明例题3</vt:lpstr>
      <vt:lpstr>有效性证明解题经验</vt:lpstr>
      <vt:lpstr>有效性证明经验扩充</vt:lpstr>
      <vt:lpstr>自然语言命题的符号化</vt:lpstr>
      <vt:lpstr>逻辑蕴涵和双蕴涵连接词的基本句式</vt:lpstr>
      <vt:lpstr>自然语言符号化的例题</vt:lpstr>
      <vt:lpstr>逻辑问题符号化分析例题1</vt:lpstr>
      <vt:lpstr>逻辑问题符号化分析例题1（续）</vt:lpstr>
      <vt:lpstr>逻辑问题符号化分析例题2</vt:lpstr>
      <vt:lpstr>自然语言问题处理经验</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命题逻辑第一课时</dc:title>
  <dc:creator>848655610@qq.com</dc:creator>
  <cp:lastModifiedBy>848655610@qq.com</cp:lastModifiedBy>
  <cp:revision>58</cp:revision>
  <dcterms:created xsi:type="dcterms:W3CDTF">2021-03-02T11:29:51Z</dcterms:created>
  <dcterms:modified xsi:type="dcterms:W3CDTF">2021-04-03T16:04:56Z</dcterms:modified>
</cp:coreProperties>
</file>