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72" r:id="rId9"/>
    <p:sldId id="263" r:id="rId10"/>
    <p:sldId id="264" r:id="rId11"/>
    <p:sldId id="273" r:id="rId12"/>
    <p:sldId id="265" r:id="rId13"/>
    <p:sldId id="266" r:id="rId14"/>
    <p:sldId id="267" r:id="rId15"/>
    <p:sldId id="270" r:id="rId16"/>
    <p:sldId id="271"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848655610@qq.com" initials="8" lastIdx="1" clrIdx="0">
    <p:extLst>
      <p:ext uri="{19B8F6BF-5375-455C-9EA6-DF929625EA0E}">
        <p15:presenceInfo xmlns:p15="http://schemas.microsoft.com/office/powerpoint/2012/main" userId="20097758a9e9a6c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D6D5E8F-2B48-4253-8733-0543DF7BF48B}" type="datetimeFigureOut">
              <a:rPr lang="zh-CN" altLang="en-US" smtClean="0"/>
              <a:t>2021/3/4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FC214B-18F7-4690-99CE-F8FB8EE6781D}" type="slidenum">
              <a:rPr lang="zh-CN" altLang="en-US" smtClean="0"/>
              <a:t>‹#›</a:t>
            </a:fld>
            <a:endParaRPr lang="zh-CN" altLang="en-US"/>
          </a:p>
        </p:txBody>
      </p:sp>
    </p:spTree>
    <p:extLst>
      <p:ext uri="{BB962C8B-B14F-4D97-AF65-F5344CB8AC3E}">
        <p14:creationId xmlns:p14="http://schemas.microsoft.com/office/powerpoint/2010/main" val="3716775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D6D5E8F-2B48-4253-8733-0543DF7BF48B}" type="datetimeFigureOut">
              <a:rPr lang="zh-CN" altLang="en-US" smtClean="0"/>
              <a:t>2021/3/4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FC214B-18F7-4690-99CE-F8FB8EE6781D}" type="slidenum">
              <a:rPr lang="zh-CN" altLang="en-US" smtClean="0"/>
              <a:t>‹#›</a:t>
            </a:fld>
            <a:endParaRPr lang="zh-CN" altLang="en-US"/>
          </a:p>
        </p:txBody>
      </p:sp>
    </p:spTree>
    <p:extLst>
      <p:ext uri="{BB962C8B-B14F-4D97-AF65-F5344CB8AC3E}">
        <p14:creationId xmlns:p14="http://schemas.microsoft.com/office/powerpoint/2010/main" val="447066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D6D5E8F-2B48-4253-8733-0543DF7BF48B}" type="datetimeFigureOut">
              <a:rPr lang="zh-CN" altLang="en-US" smtClean="0"/>
              <a:t>2021/3/4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FC214B-18F7-4690-99CE-F8FB8EE6781D}"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185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D6D5E8F-2B48-4253-8733-0543DF7BF48B}" type="datetimeFigureOut">
              <a:rPr lang="zh-CN" altLang="en-US" smtClean="0"/>
              <a:t>2021/3/4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FC214B-18F7-4690-99CE-F8FB8EE6781D}" type="slidenum">
              <a:rPr lang="zh-CN" altLang="en-US" smtClean="0"/>
              <a:t>‹#›</a:t>
            </a:fld>
            <a:endParaRPr lang="zh-CN" altLang="en-US"/>
          </a:p>
        </p:txBody>
      </p:sp>
    </p:spTree>
    <p:extLst>
      <p:ext uri="{BB962C8B-B14F-4D97-AF65-F5344CB8AC3E}">
        <p14:creationId xmlns:p14="http://schemas.microsoft.com/office/powerpoint/2010/main" val="154047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D6D5E8F-2B48-4253-8733-0543DF7BF48B}" type="datetimeFigureOut">
              <a:rPr lang="zh-CN" altLang="en-US" smtClean="0"/>
              <a:t>2021/3/4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FC214B-18F7-4690-99CE-F8FB8EE6781D}"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34851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D6D5E8F-2B48-4253-8733-0543DF7BF48B}" type="datetimeFigureOut">
              <a:rPr lang="zh-CN" altLang="en-US" smtClean="0"/>
              <a:t>2021/3/4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FC214B-18F7-4690-99CE-F8FB8EE6781D}" type="slidenum">
              <a:rPr lang="zh-CN" altLang="en-US" smtClean="0"/>
              <a:t>‹#›</a:t>
            </a:fld>
            <a:endParaRPr lang="zh-CN" altLang="en-US"/>
          </a:p>
        </p:txBody>
      </p:sp>
    </p:spTree>
    <p:extLst>
      <p:ext uri="{BB962C8B-B14F-4D97-AF65-F5344CB8AC3E}">
        <p14:creationId xmlns:p14="http://schemas.microsoft.com/office/powerpoint/2010/main" val="2518754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D6D5E8F-2B48-4253-8733-0543DF7BF48B}" type="datetimeFigureOut">
              <a:rPr lang="zh-CN" altLang="en-US" smtClean="0"/>
              <a:t>2021/3/4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FC214B-18F7-4690-99CE-F8FB8EE6781D}" type="slidenum">
              <a:rPr lang="zh-CN" altLang="en-US" smtClean="0"/>
              <a:t>‹#›</a:t>
            </a:fld>
            <a:endParaRPr lang="zh-CN" altLang="en-US"/>
          </a:p>
        </p:txBody>
      </p:sp>
    </p:spTree>
    <p:extLst>
      <p:ext uri="{BB962C8B-B14F-4D97-AF65-F5344CB8AC3E}">
        <p14:creationId xmlns:p14="http://schemas.microsoft.com/office/powerpoint/2010/main" val="1272393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D6D5E8F-2B48-4253-8733-0543DF7BF48B}" type="datetimeFigureOut">
              <a:rPr lang="zh-CN" altLang="en-US" smtClean="0"/>
              <a:t>2021/3/4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FC214B-18F7-4690-99CE-F8FB8EE6781D}" type="slidenum">
              <a:rPr lang="zh-CN" altLang="en-US" smtClean="0"/>
              <a:t>‹#›</a:t>
            </a:fld>
            <a:endParaRPr lang="zh-CN" altLang="en-US"/>
          </a:p>
        </p:txBody>
      </p:sp>
    </p:spTree>
    <p:extLst>
      <p:ext uri="{BB962C8B-B14F-4D97-AF65-F5344CB8AC3E}">
        <p14:creationId xmlns:p14="http://schemas.microsoft.com/office/powerpoint/2010/main" val="1111349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D6D5E8F-2B48-4253-8733-0543DF7BF48B}" type="datetimeFigureOut">
              <a:rPr lang="zh-CN" altLang="en-US" smtClean="0"/>
              <a:t>2021/3/4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FC214B-18F7-4690-99CE-F8FB8EE6781D}" type="slidenum">
              <a:rPr lang="zh-CN" altLang="en-US" smtClean="0"/>
              <a:t>‹#›</a:t>
            </a:fld>
            <a:endParaRPr lang="zh-CN" altLang="en-US"/>
          </a:p>
        </p:txBody>
      </p:sp>
    </p:spTree>
    <p:extLst>
      <p:ext uri="{BB962C8B-B14F-4D97-AF65-F5344CB8AC3E}">
        <p14:creationId xmlns:p14="http://schemas.microsoft.com/office/powerpoint/2010/main" val="2601357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D6D5E8F-2B48-4253-8733-0543DF7BF48B}" type="datetimeFigureOut">
              <a:rPr lang="zh-CN" altLang="en-US" smtClean="0"/>
              <a:t>2021/3/4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FC214B-18F7-4690-99CE-F8FB8EE6781D}" type="slidenum">
              <a:rPr lang="zh-CN" altLang="en-US" smtClean="0"/>
              <a:t>‹#›</a:t>
            </a:fld>
            <a:endParaRPr lang="zh-CN" altLang="en-US"/>
          </a:p>
        </p:txBody>
      </p:sp>
    </p:spTree>
    <p:extLst>
      <p:ext uri="{BB962C8B-B14F-4D97-AF65-F5344CB8AC3E}">
        <p14:creationId xmlns:p14="http://schemas.microsoft.com/office/powerpoint/2010/main" val="4141059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D6D5E8F-2B48-4253-8733-0543DF7BF48B}" type="datetimeFigureOut">
              <a:rPr lang="zh-CN" altLang="en-US" smtClean="0"/>
              <a:t>2021/3/4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FC214B-18F7-4690-99CE-F8FB8EE6781D}" type="slidenum">
              <a:rPr lang="zh-CN" altLang="en-US" smtClean="0"/>
              <a:t>‹#›</a:t>
            </a:fld>
            <a:endParaRPr lang="zh-CN" altLang="en-US"/>
          </a:p>
        </p:txBody>
      </p:sp>
    </p:spTree>
    <p:extLst>
      <p:ext uri="{BB962C8B-B14F-4D97-AF65-F5344CB8AC3E}">
        <p14:creationId xmlns:p14="http://schemas.microsoft.com/office/powerpoint/2010/main" val="374974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6D6D5E8F-2B48-4253-8733-0543DF7BF48B}" type="datetimeFigureOut">
              <a:rPr lang="zh-CN" altLang="en-US" smtClean="0"/>
              <a:t>2021/3/4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FC214B-18F7-4690-99CE-F8FB8EE6781D}" type="slidenum">
              <a:rPr lang="zh-CN" altLang="en-US" smtClean="0"/>
              <a:t>‹#›</a:t>
            </a:fld>
            <a:endParaRPr lang="zh-CN" altLang="en-US"/>
          </a:p>
        </p:txBody>
      </p:sp>
    </p:spTree>
    <p:extLst>
      <p:ext uri="{BB962C8B-B14F-4D97-AF65-F5344CB8AC3E}">
        <p14:creationId xmlns:p14="http://schemas.microsoft.com/office/powerpoint/2010/main" val="3282599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D6D5E8F-2B48-4253-8733-0543DF7BF48B}" type="datetimeFigureOut">
              <a:rPr lang="zh-CN" altLang="en-US" smtClean="0"/>
              <a:t>2021/3/4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FC214B-18F7-4690-99CE-F8FB8EE6781D}" type="slidenum">
              <a:rPr lang="zh-CN" altLang="en-US" smtClean="0"/>
              <a:t>‹#›</a:t>
            </a:fld>
            <a:endParaRPr lang="zh-CN" altLang="en-US"/>
          </a:p>
        </p:txBody>
      </p:sp>
    </p:spTree>
    <p:extLst>
      <p:ext uri="{BB962C8B-B14F-4D97-AF65-F5344CB8AC3E}">
        <p14:creationId xmlns:p14="http://schemas.microsoft.com/office/powerpoint/2010/main" val="4036748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6D5E8F-2B48-4253-8733-0543DF7BF48B}" type="datetimeFigureOut">
              <a:rPr lang="zh-CN" altLang="en-US" smtClean="0"/>
              <a:t>2021/3/4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6FC214B-18F7-4690-99CE-F8FB8EE6781D}" type="slidenum">
              <a:rPr lang="zh-CN" altLang="en-US" smtClean="0"/>
              <a:t>‹#›</a:t>
            </a:fld>
            <a:endParaRPr lang="zh-CN" altLang="en-US"/>
          </a:p>
        </p:txBody>
      </p:sp>
    </p:spTree>
    <p:extLst>
      <p:ext uri="{BB962C8B-B14F-4D97-AF65-F5344CB8AC3E}">
        <p14:creationId xmlns:p14="http://schemas.microsoft.com/office/powerpoint/2010/main" val="1041871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D6D5E8F-2B48-4253-8733-0543DF7BF48B}" type="datetimeFigureOut">
              <a:rPr lang="zh-CN" altLang="en-US" smtClean="0"/>
              <a:t>2021/3/4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FC214B-18F7-4690-99CE-F8FB8EE6781D}" type="slidenum">
              <a:rPr lang="zh-CN" altLang="en-US" smtClean="0"/>
              <a:t>‹#›</a:t>
            </a:fld>
            <a:endParaRPr lang="zh-CN" altLang="en-US"/>
          </a:p>
        </p:txBody>
      </p:sp>
    </p:spTree>
    <p:extLst>
      <p:ext uri="{BB962C8B-B14F-4D97-AF65-F5344CB8AC3E}">
        <p14:creationId xmlns:p14="http://schemas.microsoft.com/office/powerpoint/2010/main" val="2835541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D6D5E8F-2B48-4253-8733-0543DF7BF48B}" type="datetimeFigureOut">
              <a:rPr lang="zh-CN" altLang="en-US" smtClean="0"/>
              <a:t>2021/3/4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FC214B-18F7-4690-99CE-F8FB8EE6781D}" type="slidenum">
              <a:rPr lang="zh-CN" altLang="en-US" smtClean="0"/>
              <a:t>‹#›</a:t>
            </a:fld>
            <a:endParaRPr lang="zh-CN" altLang="en-US"/>
          </a:p>
        </p:txBody>
      </p:sp>
    </p:spTree>
    <p:extLst>
      <p:ext uri="{BB962C8B-B14F-4D97-AF65-F5344CB8AC3E}">
        <p14:creationId xmlns:p14="http://schemas.microsoft.com/office/powerpoint/2010/main" val="360595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6D5E8F-2B48-4253-8733-0543DF7BF48B}" type="datetimeFigureOut">
              <a:rPr lang="zh-CN" altLang="en-US" smtClean="0"/>
              <a:t>2021/3/4</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6FC214B-18F7-4690-99CE-F8FB8EE6781D}" type="slidenum">
              <a:rPr lang="zh-CN" altLang="en-US" smtClean="0"/>
              <a:t>‹#›</a:t>
            </a:fld>
            <a:endParaRPr lang="zh-CN" altLang="en-US"/>
          </a:p>
        </p:txBody>
      </p:sp>
    </p:spTree>
    <p:extLst>
      <p:ext uri="{BB962C8B-B14F-4D97-AF65-F5344CB8AC3E}">
        <p14:creationId xmlns:p14="http://schemas.microsoft.com/office/powerpoint/2010/main" val="1678290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48D187-B138-4FF2-8120-60A0D4B1955E}"/>
              </a:ext>
            </a:extLst>
          </p:cNvPr>
          <p:cNvSpPr>
            <a:spLocks noGrp="1"/>
          </p:cNvSpPr>
          <p:nvPr>
            <p:ph type="ctrTitle"/>
          </p:nvPr>
        </p:nvSpPr>
        <p:spPr/>
        <p:txBody>
          <a:bodyPr/>
          <a:lstStyle/>
          <a:p>
            <a:pPr algn="ctr"/>
            <a:r>
              <a:rPr lang="zh-CN" altLang="en-US" dirty="0"/>
              <a:t>命题逻辑第一课时</a:t>
            </a:r>
          </a:p>
        </p:txBody>
      </p:sp>
      <p:sp>
        <p:nvSpPr>
          <p:cNvPr id="3" name="副标题 2">
            <a:extLst>
              <a:ext uri="{FF2B5EF4-FFF2-40B4-BE49-F238E27FC236}">
                <a16:creationId xmlns:a16="http://schemas.microsoft.com/office/drawing/2014/main" id="{62044EF0-E3E6-49BC-B6D7-B3F60C2AE841}"/>
              </a:ext>
            </a:extLst>
          </p:cNvPr>
          <p:cNvSpPr>
            <a:spLocks noGrp="1"/>
          </p:cNvSpPr>
          <p:nvPr>
            <p:ph type="subTitle" idx="1"/>
          </p:nvPr>
        </p:nvSpPr>
        <p:spPr/>
        <p:txBody>
          <a:bodyPr>
            <a:normAutofit/>
          </a:bodyPr>
          <a:lstStyle/>
          <a:p>
            <a:pPr algn="ctr"/>
            <a:r>
              <a:rPr lang="en-US" altLang="zh-CN" sz="3200" dirty="0"/>
              <a:t>19335068 </a:t>
            </a:r>
            <a:r>
              <a:rPr lang="zh-CN" altLang="en-US" sz="3200" dirty="0"/>
              <a:t>黄瀚</a:t>
            </a:r>
          </a:p>
        </p:txBody>
      </p:sp>
    </p:spTree>
    <p:extLst>
      <p:ext uri="{BB962C8B-B14F-4D97-AF65-F5344CB8AC3E}">
        <p14:creationId xmlns:p14="http://schemas.microsoft.com/office/powerpoint/2010/main" val="4162006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EEB21-7CC7-4EC8-B1CF-013EF2FC75C9}"/>
              </a:ext>
            </a:extLst>
          </p:cNvPr>
          <p:cNvSpPr>
            <a:spLocks noGrp="1"/>
          </p:cNvSpPr>
          <p:nvPr>
            <p:ph type="title"/>
          </p:nvPr>
        </p:nvSpPr>
        <p:spPr/>
        <p:txBody>
          <a:bodyPr/>
          <a:lstStyle/>
          <a:p>
            <a:r>
              <a:rPr lang="zh-CN" altLang="en-US" dirty="0"/>
              <a:t>等值演算例题</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EF5FD9F-4E09-49B0-88B9-C5AF1E19C2F6}"/>
                  </a:ext>
                </a:extLst>
              </p:cNvPr>
              <p:cNvSpPr txBox="1"/>
              <p:nvPr/>
            </p:nvSpPr>
            <p:spPr>
              <a:xfrm>
                <a:off x="914400" y="1653401"/>
                <a:ext cx="37058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r>
                        <a:rPr lang="en-US" altLang="zh-CN" b="0" i="1" smtClean="0">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m:t>
                      </m:r>
                    </m:oMath>
                  </m:oMathPara>
                </a14:m>
                <a:endParaRPr lang="zh-CN" altLang="en-US" dirty="0"/>
              </a:p>
            </p:txBody>
          </p:sp>
        </mc:Choice>
        <mc:Fallback xmlns="">
          <p:sp>
            <p:nvSpPr>
              <p:cNvPr id="6" name="文本框 5">
                <a:extLst>
                  <a:ext uri="{FF2B5EF4-FFF2-40B4-BE49-F238E27FC236}">
                    <a16:creationId xmlns:a16="http://schemas.microsoft.com/office/drawing/2014/main" id="{AEF5FD9F-4E09-49B0-88B9-C5AF1E19C2F6}"/>
                  </a:ext>
                </a:extLst>
              </p:cNvPr>
              <p:cNvSpPr txBox="1">
                <a:spLocks noRot="1" noChangeAspect="1" noMove="1" noResize="1" noEditPoints="1" noAdjustHandles="1" noChangeArrowheads="1" noChangeShapeType="1" noTextEdit="1"/>
              </p:cNvSpPr>
              <p:nvPr/>
            </p:nvSpPr>
            <p:spPr>
              <a:xfrm>
                <a:off x="914400" y="1653401"/>
                <a:ext cx="3705886" cy="276999"/>
              </a:xfrm>
              <a:prstGeom prst="rect">
                <a:avLst/>
              </a:prstGeom>
              <a:blipFill>
                <a:blip r:embed="rId2"/>
                <a:stretch>
                  <a:fillRect r="-1645" b="-347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15266F66-99C7-4527-855B-B9C1DB5D8B0E}"/>
                  </a:ext>
                </a:extLst>
              </p:cNvPr>
              <p:cNvSpPr txBox="1"/>
              <p:nvPr/>
            </p:nvSpPr>
            <p:spPr>
              <a:xfrm>
                <a:off x="1432874" y="1930400"/>
                <a:ext cx="4902239" cy="11079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CN" i="1" smtClean="0">
                              <a:latin typeface="Cambria Math" panose="02040503050406030204" pitchFamily="18" charset="0"/>
                            </a:rPr>
                          </m:ctrlPr>
                        </m:dPr>
                        <m:e>
                          <m:r>
                            <a:rPr lang="en-US" altLang="zh-CN" i="1">
                              <a:latin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𝑞</m:t>
                          </m:r>
                        </m:e>
                      </m:d>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𝑟</m:t>
                          </m:r>
                        </m:e>
                      </m:d>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𝑞</m:t>
                          </m:r>
                        </m:e>
                      </m:d>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𝑟</m:t>
                          </m:r>
                        </m:e>
                      </m:d>
                      <m:r>
                        <a:rPr lang="en-US" altLang="zh-CN" i="1">
                          <a:latin typeface="Cambria Math" panose="02040503050406030204" pitchFamily="18" charset="0"/>
                        </a:rPr>
                        <m:t>                </m:t>
                      </m:r>
                    </m:oMath>
                  </m:oMathPara>
                </a14:m>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             </m:t>
                      </m:r>
                      <m:r>
                        <a:rPr lang="en-US" altLang="zh-CN" b="0" i="1" smtClean="0">
                          <a:latin typeface="Cambria Math" panose="02040503050406030204" pitchFamily="18" charset="0"/>
                        </a:rPr>
                        <m:t>                    </m:t>
                      </m:r>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𝑝</m:t>
                          </m:r>
                        </m:e>
                      </m:d>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𝑟</m:t>
                          </m:r>
                        </m:e>
                      </m:d>
                      <m:r>
                        <a:rPr lang="en-US" altLang="zh-CN" i="1">
                          <a:latin typeface="Cambria Math" panose="02040503050406030204" pitchFamily="18" charset="0"/>
                        </a:rPr>
                        <m:t>             </m:t>
                      </m:r>
                    </m:oMath>
                  </m:oMathPara>
                </a14:m>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    </m:t>
                      </m:r>
                      <m:r>
                        <a:rPr lang="en-US" altLang="zh-CN" b="0" i="1" smtClean="0">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𝑟</m:t>
                          </m:r>
                        </m:e>
                      </m:d>
                      <m:r>
                        <a:rPr lang="en-US" altLang="zh-CN" i="1">
                          <a:latin typeface="Cambria Math" panose="02040503050406030204" pitchFamily="18" charset="0"/>
                        </a:rPr>
                        <m:t>        </m:t>
                      </m:r>
                    </m:oMath>
                  </m:oMathPara>
                </a14:m>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 </m:t>
                      </m:r>
                      <m:r>
                        <a:rPr lang="en-US" altLang="zh-CN" b="0" i="1" smtClean="0">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m:t>
                      </m:r>
                    </m:oMath>
                  </m:oMathPara>
                </a14:m>
                <a:endParaRPr lang="zh-CN" altLang="en-US" dirty="0"/>
              </a:p>
            </p:txBody>
          </p:sp>
        </mc:Choice>
        <mc:Fallback xmlns="">
          <p:sp>
            <p:nvSpPr>
              <p:cNvPr id="7" name="文本框 6">
                <a:extLst>
                  <a:ext uri="{FF2B5EF4-FFF2-40B4-BE49-F238E27FC236}">
                    <a16:creationId xmlns:a16="http://schemas.microsoft.com/office/drawing/2014/main" id="{15266F66-99C7-4527-855B-B9C1DB5D8B0E}"/>
                  </a:ext>
                </a:extLst>
              </p:cNvPr>
              <p:cNvSpPr txBox="1">
                <a:spLocks noRot="1" noChangeAspect="1" noMove="1" noResize="1" noEditPoints="1" noAdjustHandles="1" noChangeArrowheads="1" noChangeShapeType="1" noTextEdit="1"/>
              </p:cNvSpPr>
              <p:nvPr/>
            </p:nvSpPr>
            <p:spPr>
              <a:xfrm>
                <a:off x="1432874" y="1930400"/>
                <a:ext cx="4902239" cy="1107996"/>
              </a:xfrm>
              <a:prstGeom prst="rect">
                <a:avLst/>
              </a:prstGeom>
              <a:blipFill>
                <a:blip r:embed="rId3"/>
                <a:stretch>
                  <a:fillRect b="-884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AB60A952-8B15-4DC9-9AE8-C6CB15E113D1}"/>
                  </a:ext>
                </a:extLst>
              </p:cNvPr>
              <p:cNvSpPr txBox="1"/>
              <p:nvPr/>
            </p:nvSpPr>
            <p:spPr>
              <a:xfrm>
                <a:off x="914400" y="3315395"/>
                <a:ext cx="43627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CN" i="1" smtClean="0">
                              <a:latin typeface="Cambria Math" panose="02040503050406030204" pitchFamily="18" charset="0"/>
                            </a:rPr>
                          </m:ctrlPr>
                        </m:dPr>
                        <m:e>
                          <m:r>
                            <a:rPr lang="en-US" altLang="zh-CN" i="1">
                              <a:latin typeface="Cambria Math" panose="02040503050406030204" pitchFamily="18" charset="0"/>
                            </a:rPr>
                            <m:t>2</m:t>
                          </m:r>
                        </m:e>
                      </m:d>
                      <m:r>
                        <a:rPr lang="en-US" altLang="zh-CN" b="0" i="1" smtClean="0">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𝑞</m:t>
                      </m:r>
                    </m:oMath>
                  </m:oMathPara>
                </a14:m>
                <a:endParaRPr lang="zh-CN" altLang="en-US" dirty="0"/>
              </a:p>
            </p:txBody>
          </p:sp>
        </mc:Choice>
        <mc:Fallback xmlns="">
          <p:sp>
            <p:nvSpPr>
              <p:cNvPr id="8" name="文本框 7">
                <a:extLst>
                  <a:ext uri="{FF2B5EF4-FFF2-40B4-BE49-F238E27FC236}">
                    <a16:creationId xmlns:a16="http://schemas.microsoft.com/office/drawing/2014/main" id="{AB60A952-8B15-4DC9-9AE8-C6CB15E113D1}"/>
                  </a:ext>
                </a:extLst>
              </p:cNvPr>
              <p:cNvSpPr txBox="1">
                <a:spLocks noRot="1" noChangeAspect="1" noMove="1" noResize="1" noEditPoints="1" noAdjustHandles="1" noChangeArrowheads="1" noChangeShapeType="1" noTextEdit="1"/>
              </p:cNvSpPr>
              <p:nvPr/>
            </p:nvSpPr>
            <p:spPr>
              <a:xfrm>
                <a:off x="914400" y="3315395"/>
                <a:ext cx="4362797" cy="276999"/>
              </a:xfrm>
              <a:prstGeom prst="rect">
                <a:avLst/>
              </a:prstGeom>
              <a:blipFill>
                <a:blip r:embed="rId4"/>
                <a:stretch>
                  <a:fillRect r="-419" b="-3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A32EBD2D-6BAE-49B9-AD3E-A1DC897497D3}"/>
                  </a:ext>
                </a:extLst>
              </p:cNvPr>
              <p:cNvSpPr txBox="1"/>
              <p:nvPr/>
            </p:nvSpPr>
            <p:spPr>
              <a:xfrm>
                <a:off x="-8682187" y="3641767"/>
                <a:ext cx="26329707" cy="26712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𝑞</m:t>
                          </m:r>
                        </m:e>
                      </m:d>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𝑞</m:t>
                              </m:r>
                            </m:e>
                          </m:d>
                        </m:e>
                      </m:d>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𝑞</m:t>
                          </m:r>
                        </m:e>
                      </m:d>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𝑞</m:t>
                              </m:r>
                            </m:e>
                          </m:d>
                        </m:e>
                      </m:d>
                      <m:r>
                        <a:rPr lang="en-US" altLang="zh-CN" i="1">
                          <a:latin typeface="Cambria Math" panose="02040503050406030204" pitchFamily="18" charset="0"/>
                        </a:rPr>
                        <m:t>        </m:t>
                      </m:r>
                    </m:oMath>
                  </m:oMathPara>
                </a14:m>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                    </m:t>
                      </m:r>
                      <m:r>
                        <a:rPr lang="en-US" altLang="zh-CN" b="0" i="1" smtClean="0">
                          <a:latin typeface="Cambria Math" panose="02040503050406030204" pitchFamily="18" charset="0"/>
                        </a:rPr>
                        <m:t>                              </m:t>
                      </m:r>
                      <m:r>
                        <a:rPr lang="en-US" altLang="zh-CN" i="1">
                          <a:latin typeface="Cambria Math" panose="02040503050406030204" pitchFamily="18" charset="0"/>
                        </a:rPr>
                        <m:t> ≡</m:t>
                      </m:r>
                      <m:d>
                        <m:dPr>
                          <m:ctrlPr>
                            <a:rPr lang="en-US" altLang="zh-CN" i="1">
                              <a:latin typeface="Cambria Math" panose="02040503050406030204" pitchFamily="18" charset="0"/>
                            </a:rPr>
                          </m:ctrlPr>
                        </m:dPr>
                        <m:e>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𝑞</m:t>
                          </m:r>
                        </m:e>
                      </m:d>
                      <m:r>
                        <a:rPr lang="en-US" altLang="zh-CN" i="1">
                          <a:latin typeface="Cambria Math" panose="02040503050406030204" pitchFamily="18" charset="0"/>
                        </a:rPr>
                        <m:t>∨</m:t>
                      </m:r>
                      <m:d>
                        <m:dPr>
                          <m:ctrlPr>
                            <a:rPr lang="en-US" altLang="zh-CN" i="1">
                              <a:latin typeface="Cambria Math" panose="02040503050406030204" pitchFamily="18" charset="0"/>
                            </a:rPr>
                          </m:ctrlPr>
                        </m:dPr>
                        <m:e>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𝑝</m:t>
                              </m:r>
                            </m:e>
                          </m:d>
                          <m:r>
                            <a:rPr lang="en-US" altLang="zh-CN" i="1">
                              <a:latin typeface="Cambria Math" panose="02040503050406030204" pitchFamily="18" charset="0"/>
                            </a:rPr>
                            <m:t>∨</m:t>
                          </m:r>
                          <m:r>
                            <a:rPr lang="en-US" altLang="zh-CN" i="1">
                              <a:latin typeface="Cambria Math" panose="02040503050406030204" pitchFamily="18" charset="0"/>
                            </a:rPr>
                            <m:t>𝑞</m:t>
                          </m:r>
                        </m:e>
                      </m:d>
                      <m:r>
                        <a:rPr lang="en-US" altLang="zh-CN" i="1">
                          <a:latin typeface="Cambria Math" panose="02040503050406030204" pitchFamily="18" charset="0"/>
                        </a:rPr>
                        <m:t>   </m:t>
                      </m:r>
                    </m:oMath>
                  </m:oMathPara>
                </a14:m>
                <a:endParaRPr lang="en-US" altLang="zh-CN" i="1" dirty="0">
                  <a:latin typeface="Cambria Math" panose="02040503050406030204" pitchFamily="18" charset="0"/>
                </a:endParaRPr>
              </a:p>
              <a:p>
                <a:r>
                  <a:rPr lang="en-US" altLang="zh-CN" dirty="0"/>
                  <a:t>                                                                                                                                                                                              </a:t>
                </a:r>
                <a14:m>
                  <m:oMath xmlns:m="http://schemas.openxmlformats.org/officeDocument/2006/math">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𝑞</m:t>
                        </m:r>
                      </m:e>
                    </m:d>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𝑞</m:t>
                        </m:r>
                      </m:e>
                    </m:d>
                    <m:r>
                      <a:rPr lang="en-US" altLang="zh-CN" i="1">
                        <a:latin typeface="Cambria Math" panose="02040503050406030204" pitchFamily="18" charset="0"/>
                      </a:rPr>
                      <m:t>     </m:t>
                    </m:r>
                  </m:oMath>
                </a14:m>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          </m:t>
                      </m:r>
                      <m:r>
                        <a:rPr lang="en-US" altLang="zh-CN" b="0" i="1" smtClean="0">
                          <a:latin typeface="Cambria Math" panose="02040503050406030204" pitchFamily="18" charset="0"/>
                        </a:rPr>
                        <m:t>                              </m:t>
                      </m:r>
                      <m:r>
                        <a:rPr lang="en-US" altLang="zh-CN" i="1">
                          <a:latin typeface="Cambria Math" panose="02040503050406030204" pitchFamily="18" charset="0"/>
                        </a:rPr>
                        <m:t> ≡</m:t>
                      </m:r>
                      <m:d>
                        <m:dPr>
                          <m:ctrlPr>
                            <a:rPr lang="en-US" altLang="zh-CN" i="1">
                              <a:latin typeface="Cambria Math" panose="02040503050406030204" pitchFamily="18" charset="0"/>
                            </a:rPr>
                          </m:ctrlPr>
                        </m:dPr>
                        <m:e>
                          <m:d>
                            <m:dPr>
                              <m:ctrlPr>
                                <a:rPr lang="en-US" altLang="zh-CN" i="1">
                                  <a:latin typeface="Cambria Math" panose="02040503050406030204" pitchFamily="18" charset="0"/>
                                </a:rPr>
                              </m:ctrlPr>
                            </m:dPr>
                            <m:e>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𝑞</m:t>
                              </m:r>
                            </m:e>
                          </m:d>
                          <m:r>
                            <a:rPr lang="en-US" altLang="zh-CN" i="1">
                              <a:latin typeface="Cambria Math" panose="02040503050406030204" pitchFamily="18" charset="0"/>
                            </a:rPr>
                            <m:t>∨¬</m:t>
                          </m:r>
                          <m:r>
                            <a:rPr lang="en-US" altLang="zh-CN" i="1">
                              <a:latin typeface="Cambria Math" panose="02040503050406030204" pitchFamily="18" charset="0"/>
                            </a:rPr>
                            <m:t>𝑝</m:t>
                          </m:r>
                        </m:e>
                      </m:d>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        </m:t>
                      </m:r>
                    </m:oMath>
                  </m:oMathPara>
                </a14:m>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       </m:t>
                      </m:r>
                      <m:r>
                        <a:rPr lang="en-US" altLang="zh-CN" b="0" i="1" smtClean="0">
                          <a:latin typeface="Cambria Math" panose="02040503050406030204" pitchFamily="18" charset="0"/>
                        </a:rPr>
                        <m:t>                                         </m:t>
                      </m:r>
                      <m:r>
                        <a:rPr lang="en-US" altLang="zh-CN" i="1">
                          <a:latin typeface="Cambria Math" panose="02040503050406030204" pitchFamily="18" charset="0"/>
                        </a:rPr>
                        <m:t>≡</m:t>
                      </m:r>
                      <m:d>
                        <m:dPr>
                          <m:ctrlPr>
                            <a:rPr lang="en-US" altLang="zh-CN" i="1">
                              <a:latin typeface="Cambria Math" panose="02040503050406030204" pitchFamily="18" charset="0"/>
                            </a:rPr>
                          </m:ctrlPr>
                        </m:dPr>
                        <m:e>
                          <m:d>
                            <m:dPr>
                              <m:ctrlPr>
                                <a:rPr lang="en-US" altLang="zh-CN" i="1">
                                  <a:latin typeface="Cambria Math" panose="02040503050406030204" pitchFamily="18" charset="0"/>
                                </a:rPr>
                              </m:ctrlPr>
                            </m:dPr>
                            <m:e>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𝑝</m:t>
                              </m:r>
                            </m:e>
                          </m:d>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𝑝</m:t>
                              </m:r>
                            </m:e>
                          </m:d>
                        </m:e>
                      </m:d>
                      <m:r>
                        <a:rPr lang="en-US" altLang="zh-CN" i="1">
                          <a:latin typeface="Cambria Math" panose="02040503050406030204" pitchFamily="18" charset="0"/>
                        </a:rPr>
                        <m:t>∨</m:t>
                      </m:r>
                      <m:r>
                        <a:rPr lang="en-US" altLang="zh-CN" i="1">
                          <a:latin typeface="Cambria Math" panose="02040503050406030204" pitchFamily="18" charset="0"/>
                        </a:rPr>
                        <m:t>𝑞</m:t>
                      </m:r>
                    </m:oMath>
                  </m:oMathPara>
                </a14:m>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                                 </m:t>
                      </m:r>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1∧</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𝑝</m:t>
                              </m:r>
                            </m:e>
                          </m:d>
                        </m:e>
                      </m:d>
                      <m:r>
                        <a:rPr lang="en-US" altLang="zh-CN" i="1">
                          <a:latin typeface="Cambria Math" panose="02040503050406030204" pitchFamily="18" charset="0"/>
                        </a:rPr>
                        <m:t>∨</m:t>
                      </m:r>
                      <m:r>
                        <a:rPr lang="en-US" altLang="zh-CN" i="1">
                          <a:latin typeface="Cambria Math" panose="02040503050406030204" pitchFamily="18" charset="0"/>
                        </a:rPr>
                        <m:t>𝑞</m:t>
                      </m:r>
                    </m:oMath>
                  </m:oMathPara>
                </a14:m>
                <a:endParaRPr lang="en-US" altLang="zh-CN" i="1" dirty="0">
                  <a:latin typeface="Cambria Math" panose="02040503050406030204" pitchFamily="18" charset="0"/>
                </a:endParaRPr>
              </a:p>
              <a:p>
                <a:r>
                  <a:rPr lang="en-US" altLang="zh-CN" dirty="0"/>
                  <a:t>                                                                                                                                                                                              </a:t>
                </a:r>
                <a14:m>
                  <m:oMath xmlns:m="http://schemas.openxmlformats.org/officeDocument/2006/math">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𝑝</m:t>
                        </m:r>
                      </m:e>
                    </m:d>
                    <m:r>
                      <a:rPr lang="en-US" altLang="zh-CN" i="1">
                        <a:latin typeface="Cambria Math" panose="02040503050406030204" pitchFamily="18" charset="0"/>
                      </a:rPr>
                      <m:t>∨</m:t>
                    </m:r>
                    <m:r>
                      <a:rPr lang="en-US" altLang="zh-CN" i="1">
                        <a:latin typeface="Cambria Math" panose="02040503050406030204" pitchFamily="18" charset="0"/>
                      </a:rPr>
                      <m:t>𝑞</m:t>
                    </m:r>
                  </m:oMath>
                </a14:m>
                <a:endParaRPr lang="en-US" altLang="zh-CN" i="1" dirty="0">
                  <a:latin typeface="Cambria Math" panose="02040503050406030204" pitchFamily="18" charset="0"/>
                </a:endParaRPr>
              </a:p>
              <a:p>
                <a:r>
                  <a:rPr lang="en-US" altLang="zh-CN" dirty="0"/>
                  <a:t>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d>
                      <m:dPr>
                        <m:ctrlPr>
                          <a:rPr lang="en-US" altLang="zh-CN" i="1" smtClean="0">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𝑞</m:t>
                        </m:r>
                      </m:e>
                    </m:d>
                  </m:oMath>
                </a14:m>
                <a:endParaRPr lang="en-US" altLang="zh-CN" i="1" dirty="0">
                  <a:latin typeface="Cambria Math" panose="02040503050406030204" pitchFamily="18" charset="0"/>
                </a:endParaRPr>
              </a:p>
              <a:p>
                <a:r>
                  <a:rPr lang="en-US" altLang="zh-CN" dirty="0"/>
                  <a:t>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𝑞</m:t>
                    </m:r>
                  </m:oMath>
                </a14:m>
                <a:endParaRPr lang="zh-CN" altLang="en-US" dirty="0"/>
              </a:p>
            </p:txBody>
          </p:sp>
        </mc:Choice>
        <mc:Fallback xmlns="">
          <p:sp>
            <p:nvSpPr>
              <p:cNvPr id="9" name="文本框 8">
                <a:extLst>
                  <a:ext uri="{FF2B5EF4-FFF2-40B4-BE49-F238E27FC236}">
                    <a16:creationId xmlns:a16="http://schemas.microsoft.com/office/drawing/2014/main" id="{A32EBD2D-6BAE-49B9-AD3E-A1DC897497D3}"/>
                  </a:ext>
                </a:extLst>
              </p:cNvPr>
              <p:cNvSpPr txBox="1">
                <a:spLocks noRot="1" noChangeAspect="1" noMove="1" noResize="1" noEditPoints="1" noAdjustHandles="1" noChangeArrowheads="1" noChangeShapeType="1" noTextEdit="1"/>
              </p:cNvSpPr>
              <p:nvPr/>
            </p:nvSpPr>
            <p:spPr>
              <a:xfrm>
                <a:off x="-8682187" y="3641767"/>
                <a:ext cx="26329707" cy="2671244"/>
              </a:xfrm>
              <a:prstGeom prst="rect">
                <a:avLst/>
              </a:prstGeom>
              <a:blipFill>
                <a:blip r:embed="rId5"/>
                <a:stretch>
                  <a:fillRect b="-18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69677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83A461-64EC-49DA-BCD0-4FD696A1F9A6}"/>
              </a:ext>
            </a:extLst>
          </p:cNvPr>
          <p:cNvSpPr>
            <a:spLocks noGrp="1"/>
          </p:cNvSpPr>
          <p:nvPr>
            <p:ph type="title"/>
          </p:nvPr>
        </p:nvSpPr>
        <p:spPr/>
        <p:txBody>
          <a:bodyPr/>
          <a:lstStyle/>
          <a:p>
            <a:r>
              <a:rPr lang="zh-CN" altLang="en-US" dirty="0"/>
              <a:t>等值演算题目解题经验</a:t>
            </a:r>
          </a:p>
        </p:txBody>
      </p:sp>
      <p:sp>
        <p:nvSpPr>
          <p:cNvPr id="3" name="内容占位符 2">
            <a:extLst>
              <a:ext uri="{FF2B5EF4-FFF2-40B4-BE49-F238E27FC236}">
                <a16:creationId xmlns:a16="http://schemas.microsoft.com/office/drawing/2014/main" id="{5F1D6094-5271-44E6-8E4C-53E3C5E4414E}"/>
              </a:ext>
            </a:extLst>
          </p:cNvPr>
          <p:cNvSpPr>
            <a:spLocks noGrp="1"/>
          </p:cNvSpPr>
          <p:nvPr>
            <p:ph idx="1"/>
          </p:nvPr>
        </p:nvSpPr>
        <p:spPr>
          <a:xfrm>
            <a:off x="677334" y="1830651"/>
            <a:ext cx="8596668" cy="3880773"/>
          </a:xfrm>
        </p:spPr>
        <p:txBody>
          <a:bodyPr/>
          <a:lstStyle/>
          <a:p>
            <a:r>
              <a:rPr lang="zh-CN" altLang="en-US" dirty="0">
                <a:latin typeface="宋体" panose="02010600030101010101" pitchFamily="2" charset="-122"/>
                <a:ea typeface="宋体" panose="02010600030101010101" pitchFamily="2" charset="-122"/>
              </a:rPr>
              <a:t>将双蕴涵式化成蕴涵式，并且将蕴涵式根据蕴涵等值式化为</a:t>
            </a:r>
            <a:r>
              <a:rPr lang="zh-CN" altLang="en-US" b="1" dirty="0">
                <a:latin typeface="宋体" panose="02010600030101010101" pitchFamily="2" charset="-122"/>
                <a:ea typeface="宋体" panose="02010600030101010101" pitchFamily="2" charset="-122"/>
              </a:rPr>
              <a:t>与或式</a:t>
            </a:r>
            <a:endParaRPr lang="en-US" altLang="zh-CN" b="1"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在与或式子的化简中，要注意使用前面的</a:t>
            </a:r>
            <a:r>
              <a:rPr lang="zh-CN" altLang="en-US" b="1" dirty="0">
                <a:latin typeface="宋体" panose="02010600030101010101" pitchFamily="2" charset="-122"/>
                <a:ea typeface="宋体" panose="02010600030101010101" pitchFamily="2" charset="-122"/>
              </a:rPr>
              <a:t>幂等律，否定律和同一律</a:t>
            </a:r>
            <a:r>
              <a:rPr lang="zh-CN" altLang="en-US" dirty="0">
                <a:latin typeface="宋体" panose="02010600030101010101" pitchFamily="2" charset="-122"/>
                <a:ea typeface="宋体" panose="02010600030101010101" pitchFamily="2" charset="-122"/>
              </a:rPr>
              <a:t>进行化简，应该要做到直接看到式子出结果的程度，需要非常熟练</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熟练运用结合律，交换律以及分配律，在使用分配律的时候</a:t>
            </a:r>
            <a:r>
              <a:rPr lang="zh-CN" altLang="en-US" b="1" dirty="0">
                <a:latin typeface="宋体" panose="02010600030101010101" pitchFamily="2" charset="-122"/>
                <a:ea typeface="宋体" panose="02010600030101010101" pitchFamily="2" charset="-122"/>
              </a:rPr>
              <a:t>千万！千万！千万！</a:t>
            </a:r>
            <a:r>
              <a:rPr lang="zh-CN" altLang="en-US" dirty="0">
                <a:latin typeface="宋体" panose="02010600030101010101" pitchFamily="2" charset="-122"/>
                <a:ea typeface="宋体" panose="02010600030101010101" pitchFamily="2" charset="-122"/>
              </a:rPr>
              <a:t>不要写错，强烈建议每次分配律之后进行检查</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最好每一步只进行一步的变换，并且写明变换的名称，这样子一方面方便自己检查等值演算过程，另一方面也方便老师给分</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在学会后面的主析取范式和主合取范式后，面对较长的与或式也可以采用将两边都化成主析取范式</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主合取范式的方法来求解。建议使用这种方法做一下课后练习</a:t>
            </a:r>
            <a:r>
              <a:rPr lang="en-US" altLang="zh-CN" dirty="0">
                <a:latin typeface="宋体" panose="02010600030101010101" pitchFamily="2" charset="-122"/>
                <a:ea typeface="宋体" panose="02010600030101010101" pitchFamily="2" charset="-122"/>
              </a:rPr>
              <a:t>2.13(1)(4)</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22674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F4532E-D33D-4662-A195-52EA9425793C}"/>
              </a:ext>
            </a:extLst>
          </p:cNvPr>
          <p:cNvSpPr>
            <a:spLocks noGrp="1"/>
          </p:cNvSpPr>
          <p:nvPr>
            <p:ph type="title"/>
          </p:nvPr>
        </p:nvSpPr>
        <p:spPr/>
        <p:txBody>
          <a:bodyPr/>
          <a:lstStyle/>
          <a:p>
            <a:r>
              <a:rPr lang="zh-CN" altLang="en-US" dirty="0"/>
              <a:t>命题逻辑公式的范式</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0BECCF9-2775-41B7-91C7-16EAA12B5BF9}"/>
                  </a:ext>
                </a:extLst>
              </p:cNvPr>
              <p:cNvSpPr>
                <a:spLocks noGrp="1"/>
              </p:cNvSpPr>
              <p:nvPr>
                <p:ph idx="1"/>
              </p:nvPr>
            </p:nvSpPr>
            <p:spPr>
              <a:xfrm>
                <a:off x="677334" y="1488613"/>
                <a:ext cx="8596668" cy="3880773"/>
              </a:xfrm>
            </p:spPr>
            <p:txBody>
              <a:bodyPr>
                <a:normAutofit/>
              </a:bodyPr>
              <a:lstStyle/>
              <a:p>
                <a:r>
                  <a:rPr lang="zh-CN" altLang="en-US" sz="2000" dirty="0">
                    <a:latin typeface="宋体" panose="02010600030101010101" pitchFamily="2" charset="-122"/>
                    <a:ea typeface="宋体" panose="02010600030101010101" pitchFamily="2" charset="-122"/>
                  </a:rPr>
                  <a:t>析取范式：一个或多个合取式的析取，且其中的合取式也是一个或多个文字的合取。如</a:t>
                </a:r>
                <a:r>
                  <a:rPr lang="zh-CN" altLang="en-US" sz="2000" dirty="0"/>
                  <a:t>：</a:t>
                </a:r>
                <a14:m>
                  <m:oMath xmlns:m="http://schemas.openxmlformats.org/officeDocument/2006/math">
                    <m:r>
                      <a:rPr lang="en-US" altLang="zh-CN" sz="2000" i="1">
                        <a:latin typeface="Cambria Math" panose="02040503050406030204" pitchFamily="18" charset="0"/>
                      </a:rPr>
                      <m:t>𝑝</m:t>
                    </m:r>
                    <m:r>
                      <a:rPr lang="en-US" altLang="zh-CN" sz="2000" i="1">
                        <a:latin typeface="Cambria Math" panose="02040503050406030204" pitchFamily="18" charset="0"/>
                      </a:rPr>
                      <m:t>∧</m:t>
                    </m:r>
                    <m:r>
                      <a:rPr lang="en-US" altLang="zh-CN" sz="2000" i="1">
                        <a:latin typeface="Cambria Math" panose="02040503050406030204" pitchFamily="18" charset="0"/>
                      </a:rPr>
                      <m:t>𝑞</m:t>
                    </m:r>
                  </m:oMath>
                </a14:m>
                <a:r>
                  <a:rPr lang="zh-CN" altLang="en-US" sz="2000" dirty="0">
                    <a:latin typeface="宋体" panose="02010600030101010101" pitchFamily="2" charset="-122"/>
                    <a:ea typeface="宋体" panose="02010600030101010101" pitchFamily="2" charset="-122"/>
                  </a:rPr>
                  <a:t>以及</a:t>
                </a:r>
                <a14:m>
                  <m:oMath xmlns:m="http://schemas.openxmlformats.org/officeDocument/2006/math">
                    <m:r>
                      <a:rPr lang="en-US" altLang="zh-CN" sz="2000" i="1" dirty="0">
                        <a:latin typeface="Cambria Math" panose="02040503050406030204" pitchFamily="18" charset="0"/>
                      </a:rPr>
                      <m:t>(¬</m:t>
                    </m:r>
                    <m:r>
                      <a:rPr lang="en-US" altLang="zh-CN" sz="2000" i="1" dirty="0">
                        <a:latin typeface="Cambria Math" panose="02040503050406030204" pitchFamily="18" charset="0"/>
                      </a:rPr>
                      <m:t>𝑝</m:t>
                    </m:r>
                    <m:r>
                      <a:rPr lang="en-US" altLang="zh-CN" sz="2000" i="1" dirty="0">
                        <a:latin typeface="Cambria Math" panose="02040503050406030204" pitchFamily="18" charset="0"/>
                      </a:rPr>
                      <m:t>∧</m:t>
                    </m:r>
                    <m:r>
                      <a:rPr lang="en-US" altLang="zh-CN" sz="2000" i="1" dirty="0">
                        <a:latin typeface="Cambria Math" panose="02040503050406030204" pitchFamily="18" charset="0"/>
                      </a:rPr>
                      <m:t>𝑞</m:t>
                    </m:r>
                    <m:r>
                      <a:rPr lang="en-US" altLang="zh-CN" sz="2000" i="1" dirty="0">
                        <a:latin typeface="Cambria Math" panose="02040503050406030204" pitchFamily="18" charset="0"/>
                      </a:rPr>
                      <m:t>)∨(</m:t>
                    </m:r>
                    <m:r>
                      <a:rPr lang="en-US" altLang="zh-CN" sz="2000" i="1" dirty="0">
                        <a:latin typeface="Cambria Math" panose="02040503050406030204" pitchFamily="18" charset="0"/>
                      </a:rPr>
                      <m:t>𝑞</m:t>
                    </m:r>
                    <m:r>
                      <a:rPr lang="en-US" altLang="zh-CN" sz="2000" i="1" dirty="0">
                        <a:latin typeface="Cambria Math" panose="02040503050406030204" pitchFamily="18" charset="0"/>
                      </a:rPr>
                      <m:t>∧¬</m:t>
                    </m:r>
                    <m:r>
                      <a:rPr lang="en-US" altLang="zh-CN" sz="2000" i="1" dirty="0">
                        <a:latin typeface="Cambria Math" panose="02040503050406030204" pitchFamily="18" charset="0"/>
                      </a:rPr>
                      <m:t>𝑟</m:t>
                    </m:r>
                    <m:r>
                      <a:rPr lang="en-US" altLang="zh-CN" sz="2000" i="1" dirty="0">
                        <a:latin typeface="Cambria Math" panose="02040503050406030204" pitchFamily="18" charset="0"/>
                      </a:rPr>
                      <m:t>)</m:t>
                    </m:r>
                  </m:oMath>
                </a14:m>
                <a:r>
                  <a:rPr lang="zh-CN" altLang="en-US" sz="2000" dirty="0"/>
                  <a:t> </a:t>
                </a:r>
                <a:endParaRPr lang="en-US" altLang="zh-CN" sz="2000" dirty="0"/>
              </a:p>
              <a:p>
                <a:r>
                  <a:rPr lang="zh-CN" altLang="en-US" sz="2000" dirty="0">
                    <a:latin typeface="宋体" panose="02010600030101010101" pitchFamily="2" charset="-122"/>
                    <a:ea typeface="宋体" panose="02010600030101010101" pitchFamily="2" charset="-122"/>
                  </a:rPr>
                  <a:t>合取范式：一个或多个析取式的合取，且其中的析取式也是一个或多个文字的析取，如</a:t>
                </a:r>
                <a:r>
                  <a:rPr lang="en-US" altLang="zh-CN" sz="2000" dirty="0">
                    <a:latin typeface="宋体" panose="02010600030101010101" pitchFamily="2" charset="-122"/>
                    <a:ea typeface="宋体" panose="02010600030101010101" pitchFamily="2" charset="-122"/>
                  </a:rPr>
                  <a:t>:</a:t>
                </a:r>
                <a14:m>
                  <m:oMath xmlns:m="http://schemas.openxmlformats.org/officeDocument/2006/math">
                    <m:r>
                      <a:rPr lang="en-US" altLang="zh-CN" sz="2000" i="1">
                        <a:latin typeface="Cambria Math" panose="02040503050406030204" pitchFamily="18" charset="0"/>
                        <a:ea typeface="宋体" panose="02010600030101010101" pitchFamily="2" charset="-122"/>
                      </a:rPr>
                      <m:t>¬</m:t>
                    </m:r>
                    <m:r>
                      <a:rPr lang="en-US" altLang="zh-CN" sz="2000" i="1">
                        <a:latin typeface="Cambria Math" panose="02040503050406030204" pitchFamily="18" charset="0"/>
                        <a:ea typeface="宋体" panose="02010600030101010101" pitchFamily="2" charset="-122"/>
                      </a:rPr>
                      <m:t>𝑝</m:t>
                    </m:r>
                    <m:r>
                      <a:rPr lang="en-US" altLang="zh-CN" sz="2000" i="1">
                        <a:latin typeface="Cambria Math" panose="02040503050406030204" pitchFamily="18" charset="0"/>
                        <a:ea typeface="宋体" panose="02010600030101010101" pitchFamily="2" charset="-122"/>
                      </a:rPr>
                      <m:t>∨</m:t>
                    </m:r>
                    <m:r>
                      <a:rPr lang="en-US" altLang="zh-CN" sz="2000" i="1">
                        <a:latin typeface="Cambria Math" panose="02040503050406030204" pitchFamily="18" charset="0"/>
                        <a:ea typeface="宋体" panose="02010600030101010101" pitchFamily="2" charset="-122"/>
                      </a:rPr>
                      <m:t>𝑞</m:t>
                    </m:r>
                  </m:oMath>
                </a14:m>
                <a:r>
                  <a:rPr lang="zh-CN" altLang="en-US" sz="2000" dirty="0">
                    <a:latin typeface="宋体" panose="02010600030101010101" pitchFamily="2" charset="-122"/>
                    <a:ea typeface="宋体" panose="02010600030101010101" pitchFamily="2" charset="-122"/>
                  </a:rPr>
                  <a:t>以及</a:t>
                </a:r>
                <a14:m>
                  <m:oMath xmlns:m="http://schemas.openxmlformats.org/officeDocument/2006/math">
                    <m:r>
                      <a:rPr lang="en-US" altLang="zh-CN" sz="2000" i="1" dirty="0">
                        <a:latin typeface="Cambria Math" panose="02040503050406030204" pitchFamily="18" charset="0"/>
                        <a:ea typeface="宋体" panose="02010600030101010101" pitchFamily="2" charset="-122"/>
                      </a:rPr>
                      <m:t>(</m:t>
                    </m:r>
                    <m:r>
                      <a:rPr lang="en-US" altLang="zh-CN" sz="2000" i="1" dirty="0">
                        <a:latin typeface="Cambria Math" panose="02040503050406030204" pitchFamily="18" charset="0"/>
                        <a:ea typeface="宋体" panose="02010600030101010101" pitchFamily="2" charset="-122"/>
                      </a:rPr>
                      <m:t>𝑝</m:t>
                    </m:r>
                    <m:r>
                      <a:rPr lang="en-US" altLang="zh-CN" sz="2000" i="1" dirty="0">
                        <a:latin typeface="Cambria Math" panose="02040503050406030204" pitchFamily="18" charset="0"/>
                        <a:ea typeface="宋体" panose="02010600030101010101" pitchFamily="2" charset="-122"/>
                      </a:rPr>
                      <m:t>∨</m:t>
                    </m:r>
                    <m:r>
                      <a:rPr lang="en-US" altLang="zh-CN" sz="2000" i="1" dirty="0">
                        <a:latin typeface="Cambria Math" panose="02040503050406030204" pitchFamily="18" charset="0"/>
                        <a:ea typeface="宋体" panose="02010600030101010101" pitchFamily="2" charset="-122"/>
                      </a:rPr>
                      <m:t>𝑞</m:t>
                    </m:r>
                    <m:r>
                      <a:rPr lang="en-US" altLang="zh-CN" sz="2000" i="1" dirty="0">
                        <a:latin typeface="Cambria Math" panose="02040503050406030204" pitchFamily="18" charset="0"/>
                        <a:ea typeface="宋体" panose="02010600030101010101" pitchFamily="2" charset="-122"/>
                      </a:rPr>
                      <m:t>)∧(¬</m:t>
                    </m:r>
                    <m:r>
                      <a:rPr lang="en-US" altLang="zh-CN" sz="2000" i="1" dirty="0">
                        <a:latin typeface="Cambria Math" panose="02040503050406030204" pitchFamily="18" charset="0"/>
                        <a:ea typeface="宋体" panose="02010600030101010101" pitchFamily="2" charset="-122"/>
                      </a:rPr>
                      <m:t>𝑝</m:t>
                    </m:r>
                    <m:r>
                      <a:rPr lang="en-US" altLang="zh-CN" sz="2000" i="1" dirty="0">
                        <a:latin typeface="Cambria Math" panose="02040503050406030204" pitchFamily="18" charset="0"/>
                        <a:ea typeface="宋体" panose="02010600030101010101" pitchFamily="2" charset="-122"/>
                      </a:rPr>
                      <m:t>∨</m:t>
                    </m:r>
                    <m:r>
                      <a:rPr lang="en-US" altLang="zh-CN" sz="2000" i="1" dirty="0">
                        <a:latin typeface="Cambria Math" panose="02040503050406030204" pitchFamily="18" charset="0"/>
                        <a:ea typeface="宋体" panose="02010600030101010101" pitchFamily="2" charset="-122"/>
                      </a:rPr>
                      <m:t>𝑟</m:t>
                    </m:r>
                    <m:r>
                      <a:rPr lang="en-US" altLang="zh-CN" sz="2000" i="1" dirty="0">
                        <a:latin typeface="Cambria Math" panose="02040503050406030204" pitchFamily="18" charset="0"/>
                        <a:ea typeface="宋体" panose="02010600030101010101" pitchFamily="2" charset="-122"/>
                      </a:rPr>
                      <m:t>)</m:t>
                    </m:r>
                  </m:oMath>
                </a14:m>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特别注意：</a:t>
                </a:r>
                <a:r>
                  <a:rPr lang="zh-CN" altLang="en-US" sz="2000" b="1" dirty="0">
                    <a:solidFill>
                      <a:srgbClr val="FF0000"/>
                    </a:solidFill>
                    <a:latin typeface="宋体" panose="02010600030101010101" pitchFamily="2" charset="-122"/>
                    <a:ea typeface="宋体" panose="02010600030101010101" pitchFamily="2" charset="-122"/>
                  </a:rPr>
                  <a:t>无论是析取范式还是合取范式，否定运算符只能在文字中出现，即只能出现在命题变量前</a:t>
                </a:r>
              </a:p>
            </p:txBody>
          </p:sp>
        </mc:Choice>
        <mc:Fallback xmlns="">
          <p:sp>
            <p:nvSpPr>
              <p:cNvPr id="3" name="内容占位符 2">
                <a:extLst>
                  <a:ext uri="{FF2B5EF4-FFF2-40B4-BE49-F238E27FC236}">
                    <a16:creationId xmlns:a16="http://schemas.microsoft.com/office/drawing/2014/main" id="{70BECCF9-2775-41B7-91C7-16EAA12B5BF9}"/>
                  </a:ext>
                </a:extLst>
              </p:cNvPr>
              <p:cNvSpPr>
                <a:spLocks noGrp="1" noRot="1" noChangeAspect="1" noMove="1" noResize="1" noEditPoints="1" noAdjustHandles="1" noChangeArrowheads="1" noChangeShapeType="1" noTextEdit="1"/>
              </p:cNvSpPr>
              <p:nvPr>
                <p:ph idx="1"/>
              </p:nvPr>
            </p:nvSpPr>
            <p:spPr>
              <a:xfrm>
                <a:off x="677334" y="1488613"/>
                <a:ext cx="8596668" cy="3880773"/>
              </a:xfrm>
              <a:blipFill>
                <a:blip r:embed="rId2"/>
                <a:stretch>
                  <a:fillRect l="-284" t="-7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51153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321962-FDED-46F8-BC8D-5A3F7EB58CC0}"/>
              </a:ext>
            </a:extLst>
          </p:cNvPr>
          <p:cNvSpPr>
            <a:spLocks noGrp="1"/>
          </p:cNvSpPr>
          <p:nvPr>
            <p:ph type="title"/>
          </p:nvPr>
        </p:nvSpPr>
        <p:spPr/>
        <p:txBody>
          <a:bodyPr/>
          <a:lstStyle/>
          <a:p>
            <a:r>
              <a:rPr lang="zh-CN" altLang="en-US" dirty="0"/>
              <a:t>极小项与主析取范式</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B3D818C-9617-4CF5-8349-8D4EC65EBAB2}"/>
                  </a:ext>
                </a:extLst>
              </p:cNvPr>
              <p:cNvSpPr>
                <a:spLocks noGrp="1"/>
              </p:cNvSpPr>
              <p:nvPr>
                <p:ph idx="1"/>
              </p:nvPr>
            </p:nvSpPr>
            <p:spPr>
              <a:xfrm>
                <a:off x="677334" y="1488613"/>
                <a:ext cx="8596668" cy="3880773"/>
              </a:xfrm>
            </p:spPr>
            <p:txBody>
              <a:bodyPr/>
              <a:lstStyle/>
              <a:p>
                <a:r>
                  <a:rPr lang="zh-CN" altLang="en-US" dirty="0">
                    <a:latin typeface="宋体" panose="02010600030101010101" pitchFamily="2" charset="-122"/>
                    <a:ea typeface="宋体" panose="02010600030101010101" pitchFamily="2" charset="-122"/>
                  </a:rPr>
                  <a:t>极小项：若含有</a:t>
                </a:r>
                <a:r>
                  <a:rPr lang="en-US" altLang="zh-CN" dirty="0">
                    <a:latin typeface="宋体" panose="02010600030101010101" pitchFamily="2" charset="-122"/>
                    <a:ea typeface="宋体" panose="02010600030101010101" pitchFamily="2" charset="-122"/>
                  </a:rPr>
                  <a:t>n</a:t>
                </a:r>
                <a:r>
                  <a:rPr lang="zh-CN" altLang="en-US" dirty="0">
                    <a:latin typeface="宋体" panose="02010600030101010101" pitchFamily="2" charset="-122"/>
                    <a:ea typeface="宋体" panose="02010600030101010101" pitchFamily="2" charset="-122"/>
                  </a:rPr>
                  <a:t>个命题变量的合取式恰好是</a:t>
                </a:r>
                <a:r>
                  <a:rPr lang="en-US" altLang="zh-CN" dirty="0">
                    <a:latin typeface="宋体" panose="02010600030101010101" pitchFamily="2" charset="-122"/>
                    <a:ea typeface="宋体" panose="02010600030101010101" pitchFamily="2" charset="-122"/>
                  </a:rPr>
                  <a:t>n</a:t>
                </a:r>
                <a:r>
                  <a:rPr lang="zh-CN" altLang="en-US" dirty="0">
                    <a:latin typeface="宋体" panose="02010600030101010101" pitchFamily="2" charset="-122"/>
                    <a:ea typeface="宋体" panose="02010600030101010101" pitchFamily="2" charset="-122"/>
                  </a:rPr>
                  <a:t>个文字的合取，且每个文字对应不同的命题变量，即每个文字恰好是一个命题变量或它的否定当中的一个，则该合取式称为极小项</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主析取范式：含有</a:t>
                </a:r>
                <a:r>
                  <a:rPr lang="en-US" altLang="zh-CN" dirty="0">
                    <a:latin typeface="宋体" panose="02010600030101010101" pitchFamily="2" charset="-122"/>
                    <a:ea typeface="宋体" panose="02010600030101010101" pitchFamily="2" charset="-122"/>
                  </a:rPr>
                  <a:t>n</a:t>
                </a:r>
                <a:r>
                  <a:rPr lang="zh-CN" altLang="en-US" dirty="0">
                    <a:latin typeface="宋体" panose="02010600030101010101" pitchFamily="2" charset="-122"/>
                    <a:ea typeface="宋体" panose="02010600030101010101" pitchFamily="2" charset="-122"/>
                  </a:rPr>
                  <a:t>个命题变量的主析取范式公式是</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个或多个极小项的析取。如：含有</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个变量的极小项有</a:t>
                </a:r>
                <a14:m>
                  <m:oMath xmlns:m="http://schemas.openxmlformats.org/officeDocument/2006/math">
                    <m:r>
                      <a:rPr lang="en-US" altLang="zh-CN" i="1">
                        <a:latin typeface="Cambria Math" panose="02040503050406030204" pitchFamily="18" charset="0"/>
                        <a:ea typeface="宋体" panose="02010600030101010101" pitchFamily="2" charset="-122"/>
                      </a:rPr>
                      <m:t>𝑝</m:t>
                    </m:r>
                  </m:oMath>
                </a14:m>
                <a:r>
                  <a:rPr lang="zh-CN" altLang="en-US" dirty="0">
                    <a:latin typeface="宋体" panose="02010600030101010101" pitchFamily="2" charset="-122"/>
                    <a:ea typeface="宋体" panose="02010600030101010101" pitchFamily="2" charset="-122"/>
                  </a:rPr>
                  <a:t>和</a:t>
                </a:r>
                <a14:m>
                  <m:oMath xmlns:m="http://schemas.openxmlformats.org/officeDocument/2006/math">
                    <m:r>
                      <a:rPr lang="en-US" altLang="zh-CN" i="1" dirty="0">
                        <a:latin typeface="Cambria Math" panose="02040503050406030204" pitchFamily="18" charset="0"/>
                        <a:ea typeface="宋体" panose="02010600030101010101" pitchFamily="2" charset="-122"/>
                      </a:rPr>
                      <m:t>¬</m:t>
                    </m:r>
                    <m:r>
                      <a:rPr lang="en-US" altLang="zh-CN" i="1" dirty="0">
                        <a:latin typeface="Cambria Math" panose="02040503050406030204" pitchFamily="18" charset="0"/>
                        <a:ea typeface="宋体" panose="02010600030101010101" pitchFamily="2" charset="-122"/>
                      </a:rPr>
                      <m:t>𝑝</m:t>
                    </m:r>
                  </m:oMath>
                </a14:m>
                <a:r>
                  <a:rPr lang="zh-CN" altLang="en-US" dirty="0">
                    <a:latin typeface="宋体" panose="02010600030101010101" pitchFamily="2" charset="-122"/>
                    <a:ea typeface="宋体" panose="02010600030101010101" pitchFamily="2" charset="-122"/>
                  </a:rPr>
                  <a:t>，而含有</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个变量的极小项有</a:t>
                </a:r>
                <a14:m>
                  <m:oMath xmlns:m="http://schemas.openxmlformats.org/officeDocument/2006/math">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𝑝</m:t>
                    </m:r>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𝑞</m:t>
                    </m:r>
                    <m:r>
                      <a:rPr lang="en-US" altLang="zh-CN" i="1">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a:t>
                </a:r>
                <a14:m>
                  <m:oMath xmlns:m="http://schemas.openxmlformats.org/officeDocument/2006/math">
                    <m:r>
                      <a:rPr lang="en-US" altLang="zh-CN" i="1" dirty="0">
                        <a:latin typeface="Cambria Math" panose="02040503050406030204" pitchFamily="18" charset="0"/>
                        <a:ea typeface="宋体" panose="02010600030101010101" pitchFamily="2" charset="-122"/>
                      </a:rPr>
                      <m:t>(¬</m:t>
                    </m:r>
                    <m:r>
                      <a:rPr lang="en-US" altLang="zh-CN" i="1" dirty="0">
                        <a:latin typeface="Cambria Math" panose="02040503050406030204" pitchFamily="18" charset="0"/>
                        <a:ea typeface="宋体" panose="02010600030101010101" pitchFamily="2" charset="-122"/>
                      </a:rPr>
                      <m:t>𝑝</m:t>
                    </m:r>
                    <m:r>
                      <a:rPr lang="en-US" altLang="zh-CN" i="1" dirty="0">
                        <a:latin typeface="Cambria Math" panose="02040503050406030204" pitchFamily="18" charset="0"/>
                        <a:ea typeface="宋体" panose="02010600030101010101" pitchFamily="2" charset="-122"/>
                      </a:rPr>
                      <m:t>∧</m:t>
                    </m:r>
                    <m:r>
                      <a:rPr lang="en-US" altLang="zh-CN" i="1" dirty="0">
                        <a:latin typeface="Cambria Math" panose="02040503050406030204" pitchFamily="18" charset="0"/>
                        <a:ea typeface="宋体" panose="02010600030101010101" pitchFamily="2" charset="-122"/>
                      </a:rPr>
                      <m:t>𝑞</m:t>
                    </m:r>
                    <m:r>
                      <a:rPr lang="en-US" altLang="zh-CN" i="1" dirty="0">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a:t>
                </a:r>
                <a14:m>
                  <m:oMath xmlns:m="http://schemas.openxmlformats.org/officeDocument/2006/math">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𝑝</m:t>
                    </m:r>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𝑞</m:t>
                    </m:r>
                    <m:r>
                      <a:rPr lang="en-US" altLang="zh-CN" i="1">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和</a:t>
                </a:r>
                <a14:m>
                  <m:oMath xmlns:m="http://schemas.openxmlformats.org/officeDocument/2006/math">
                    <m:r>
                      <a:rPr lang="en-US" altLang="zh-CN" i="1" dirty="0">
                        <a:latin typeface="Cambria Math" panose="02040503050406030204" pitchFamily="18" charset="0"/>
                        <a:ea typeface="宋体" panose="02010600030101010101" pitchFamily="2" charset="-122"/>
                      </a:rPr>
                      <m:t>(</m:t>
                    </m:r>
                    <m:r>
                      <a:rPr lang="en-US" altLang="zh-CN" i="1" dirty="0">
                        <a:latin typeface="Cambria Math" panose="02040503050406030204" pitchFamily="18" charset="0"/>
                        <a:ea typeface="宋体" panose="02010600030101010101" pitchFamily="2" charset="-122"/>
                      </a:rPr>
                      <m:t>𝑝</m:t>
                    </m:r>
                    <m:r>
                      <a:rPr lang="en-US" altLang="zh-CN" i="1" dirty="0">
                        <a:latin typeface="Cambria Math" panose="02040503050406030204" pitchFamily="18" charset="0"/>
                        <a:ea typeface="宋体" panose="02010600030101010101" pitchFamily="2" charset="-122"/>
                      </a:rPr>
                      <m:t>∧</m:t>
                    </m:r>
                    <m:r>
                      <a:rPr lang="en-US" altLang="zh-CN" i="1" dirty="0">
                        <a:latin typeface="Cambria Math" panose="02040503050406030204" pitchFamily="18" charset="0"/>
                        <a:ea typeface="宋体" panose="02010600030101010101" pitchFamily="2" charset="-122"/>
                      </a:rPr>
                      <m:t>𝑞</m:t>
                    </m:r>
                    <m:r>
                      <a:rPr lang="en-US" altLang="zh-CN" i="1" dirty="0">
                        <a:latin typeface="Cambria Math" panose="02040503050406030204" pitchFamily="18" charset="0"/>
                        <a:ea typeface="宋体" panose="02010600030101010101" pitchFamily="2" charset="-122"/>
                      </a:rPr>
                      <m:t>)</m:t>
                    </m:r>
                  </m:oMath>
                </a14:m>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极小项可以用</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𝑚</m:t>
                        </m:r>
                      </m:e>
                      <m:sub>
                        <m:r>
                          <a:rPr lang="en-US" altLang="zh-CN" b="0" i="1" smtClean="0">
                            <a:latin typeface="Cambria Math" panose="02040503050406030204" pitchFamily="18" charset="0"/>
                            <a:ea typeface="宋体" panose="02010600030101010101" pitchFamily="2" charset="-122"/>
                          </a:rPr>
                          <m:t>0</m:t>
                        </m:r>
                      </m:sub>
                    </m:sSub>
                  </m:oMath>
                </a14:m>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14:m>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𝑚</m:t>
                        </m:r>
                      </m:e>
                      <m:sub>
                        <m:r>
                          <a:rPr lang="en-US" altLang="zh-CN" b="0" i="1" smtClean="0">
                            <a:latin typeface="Cambria Math" panose="02040503050406030204" pitchFamily="18" charset="0"/>
                            <a:ea typeface="宋体" panose="02010600030101010101" pitchFamily="2" charset="-122"/>
                          </a:rPr>
                          <m:t>1</m:t>
                        </m:r>
                      </m:sub>
                    </m:sSub>
                  </m:oMath>
                </a14:m>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14:m>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𝑚</m:t>
                        </m:r>
                      </m:e>
                      <m:sub>
                        <m:r>
                          <a:rPr lang="en-US" altLang="zh-CN" b="0" i="1" smtClean="0">
                            <a:latin typeface="Cambria Math" panose="02040503050406030204" pitchFamily="18" charset="0"/>
                            <a:ea typeface="宋体" panose="02010600030101010101" pitchFamily="2" charset="-122"/>
                          </a:rPr>
                          <m:t>2</m:t>
                        </m:r>
                      </m:sub>
                    </m:sSub>
                    <m:r>
                      <a:rPr lang="zh-CN" altLang="en-US" i="1" smtClean="0">
                        <a:latin typeface="Cambria Math" panose="02040503050406030204" pitchFamily="18" charset="0"/>
                        <a:ea typeface="宋体" panose="02010600030101010101" pitchFamily="2" charset="-122"/>
                      </a:rPr>
                      <m:t>等</m:t>
                    </m:r>
                  </m:oMath>
                </a14:m>
                <a:r>
                  <a:rPr lang="zh-CN" altLang="en-US" dirty="0">
                    <a:latin typeface="宋体" panose="02010600030101010101" pitchFamily="2" charset="-122"/>
                    <a:ea typeface="宋体" panose="02010600030101010101" pitchFamily="2" charset="-122"/>
                  </a:rPr>
                  <a:t>来进行命名，其中，</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𝑚</m:t>
                        </m:r>
                      </m:e>
                      <m:sub>
                        <m:r>
                          <a:rPr lang="en-US" altLang="zh-CN" b="0" i="1" smtClean="0">
                            <a:latin typeface="Cambria Math" panose="02040503050406030204" pitchFamily="18" charset="0"/>
                            <a:ea typeface="宋体" panose="02010600030101010101" pitchFamily="2" charset="-122"/>
                          </a:rPr>
                          <m:t>𝑖</m:t>
                        </m:r>
                      </m:sub>
                    </m:sSub>
                  </m:oMath>
                </a14:m>
                <a:r>
                  <a:rPr lang="zh-CN" altLang="en-US" dirty="0">
                    <a:latin typeface="宋体" panose="02010600030101010101" pitchFamily="2" charset="-122"/>
                    <a:ea typeface="宋体" panose="02010600030101010101" pitchFamily="2" charset="-122"/>
                  </a:rPr>
                  <a:t>的下标</a:t>
                </a:r>
                <a14:m>
                  <m:oMath xmlns:m="http://schemas.openxmlformats.org/officeDocument/2006/math">
                    <m:r>
                      <a:rPr lang="en-US" altLang="zh-CN" b="0" i="1" smtClean="0">
                        <a:latin typeface="Cambria Math" panose="02040503050406030204" pitchFamily="18" charset="0"/>
                        <a:ea typeface="宋体" panose="02010600030101010101" pitchFamily="2" charset="-122"/>
                      </a:rPr>
                      <m:t>𝑖</m:t>
                    </m:r>
                  </m:oMath>
                </a14:m>
                <a:r>
                  <a:rPr lang="zh-CN" altLang="en-US" dirty="0">
                    <a:latin typeface="宋体" panose="02010600030101010101" pitchFamily="2" charset="-122"/>
                    <a:ea typeface="宋体" panose="02010600030101010101" pitchFamily="2" charset="-122"/>
                  </a:rPr>
                  <a:t>恰好是使得这个极小项的真值为真的唯一的真值赋值方式，比如说对于含有两个变量的极小项来说，</a:t>
                </a:r>
                <a:r>
                  <a:rPr lang="en-US" altLang="zh-CN" dirty="0">
                    <a:ea typeface="宋体" panose="02010600030101010101" pitchFamily="2" charset="-122"/>
                  </a:rPr>
                  <a:t> </a:t>
                </a:r>
                <a14:m>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𝑚</m:t>
                        </m:r>
                      </m:e>
                      <m:sub>
                        <m:r>
                          <a:rPr lang="en-US" altLang="zh-CN" i="1">
                            <a:latin typeface="Cambria Math" panose="02040503050406030204" pitchFamily="18" charset="0"/>
                            <a:ea typeface="宋体" panose="02010600030101010101" pitchFamily="2" charset="-122"/>
                          </a:rPr>
                          <m:t>0</m:t>
                        </m:r>
                      </m:sub>
                    </m:sSub>
                  </m:oMath>
                </a14:m>
                <a:r>
                  <a:rPr lang="zh-CN" altLang="en-US" dirty="0">
                    <a:latin typeface="宋体" panose="02010600030101010101" pitchFamily="2" charset="-122"/>
                    <a:ea typeface="宋体" panose="02010600030101010101" pitchFamily="2" charset="-122"/>
                  </a:rPr>
                  <a:t>就是</a:t>
                </a:r>
                <a14:m>
                  <m:oMath xmlns:m="http://schemas.openxmlformats.org/officeDocument/2006/math">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𝑝</m:t>
                    </m:r>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𝑞</m:t>
                    </m:r>
                    <m:r>
                      <a:rPr lang="en-US" altLang="zh-CN" i="1">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14:m>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𝑚</m:t>
                        </m:r>
                      </m:e>
                      <m:sub>
                        <m:r>
                          <a:rPr lang="en-US" altLang="zh-CN" i="1">
                            <a:latin typeface="Cambria Math" panose="02040503050406030204" pitchFamily="18" charset="0"/>
                            <a:ea typeface="宋体" panose="02010600030101010101" pitchFamily="2" charset="-122"/>
                          </a:rPr>
                          <m:t>1</m:t>
                        </m:r>
                      </m:sub>
                    </m:sSub>
                  </m:oMath>
                </a14:m>
                <a:r>
                  <a:rPr lang="zh-CN" altLang="en-US" dirty="0">
                    <a:latin typeface="宋体" panose="02010600030101010101" pitchFamily="2" charset="-122"/>
                    <a:ea typeface="宋体" panose="02010600030101010101" pitchFamily="2" charset="-122"/>
                  </a:rPr>
                  <a:t>就是</a:t>
                </a:r>
                <a14:m>
                  <m:oMath xmlns:m="http://schemas.openxmlformats.org/officeDocument/2006/math">
                    <m:r>
                      <a:rPr lang="en-US" altLang="zh-CN" i="1" dirty="0">
                        <a:latin typeface="Cambria Math" panose="02040503050406030204" pitchFamily="18" charset="0"/>
                        <a:ea typeface="宋体" panose="02010600030101010101" pitchFamily="2" charset="-122"/>
                      </a:rPr>
                      <m:t>(¬</m:t>
                    </m:r>
                    <m:r>
                      <a:rPr lang="en-US" altLang="zh-CN" i="1" dirty="0">
                        <a:latin typeface="Cambria Math" panose="02040503050406030204" pitchFamily="18" charset="0"/>
                        <a:ea typeface="宋体" panose="02010600030101010101" pitchFamily="2" charset="-122"/>
                      </a:rPr>
                      <m:t>𝑝</m:t>
                    </m:r>
                    <m:r>
                      <a:rPr lang="en-US" altLang="zh-CN" i="1" dirty="0">
                        <a:latin typeface="Cambria Math" panose="02040503050406030204" pitchFamily="18" charset="0"/>
                        <a:ea typeface="宋体" panose="02010600030101010101" pitchFamily="2" charset="-122"/>
                      </a:rPr>
                      <m:t>∧</m:t>
                    </m:r>
                    <m:r>
                      <a:rPr lang="en-US" altLang="zh-CN" i="1" dirty="0">
                        <a:latin typeface="Cambria Math" panose="02040503050406030204" pitchFamily="18" charset="0"/>
                        <a:ea typeface="宋体" panose="02010600030101010101" pitchFamily="2" charset="-122"/>
                      </a:rPr>
                      <m:t>𝑞</m:t>
                    </m:r>
                    <m:r>
                      <a:rPr lang="en-US" altLang="zh-CN" i="1" dirty="0">
                        <a:latin typeface="Cambria Math" panose="02040503050406030204" pitchFamily="18" charset="0"/>
                        <a:ea typeface="宋体" panose="02010600030101010101" pitchFamily="2" charset="-122"/>
                      </a:rPr>
                      <m:t>)</m:t>
                    </m:r>
                  </m:oMath>
                </a14:m>
                <a:endParaRPr lang="zh-CN" altLang="en-US" dirty="0">
                  <a:latin typeface="宋体" panose="02010600030101010101" pitchFamily="2" charset="-122"/>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3B3D818C-9617-4CF5-8349-8D4EC65EBAB2}"/>
                  </a:ext>
                </a:extLst>
              </p:cNvPr>
              <p:cNvSpPr>
                <a:spLocks noGrp="1" noRot="1" noChangeAspect="1" noMove="1" noResize="1" noEditPoints="1" noAdjustHandles="1" noChangeArrowheads="1" noChangeShapeType="1" noTextEdit="1"/>
              </p:cNvSpPr>
              <p:nvPr>
                <p:ph idx="1"/>
              </p:nvPr>
            </p:nvSpPr>
            <p:spPr>
              <a:xfrm>
                <a:off x="677334" y="1488613"/>
                <a:ext cx="8596668" cy="3880773"/>
              </a:xfrm>
              <a:blipFill>
                <a:blip r:embed="rId2"/>
                <a:stretch>
                  <a:fillRect l="-142" t="-785" r="-3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81825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C432D0-633B-4B20-999A-EEADC060657D}"/>
              </a:ext>
            </a:extLst>
          </p:cNvPr>
          <p:cNvSpPr>
            <a:spLocks noGrp="1"/>
          </p:cNvSpPr>
          <p:nvPr>
            <p:ph type="title"/>
          </p:nvPr>
        </p:nvSpPr>
        <p:spPr/>
        <p:txBody>
          <a:bodyPr/>
          <a:lstStyle/>
          <a:p>
            <a:r>
              <a:rPr lang="zh-CN" altLang="en-US" dirty="0"/>
              <a:t>极大项与主合取范式</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4260864-C11F-49AA-A5B4-FD87336A3EA1}"/>
                  </a:ext>
                </a:extLst>
              </p:cNvPr>
              <p:cNvSpPr>
                <a:spLocks noGrp="1"/>
              </p:cNvSpPr>
              <p:nvPr>
                <p:ph idx="1"/>
              </p:nvPr>
            </p:nvSpPr>
            <p:spPr>
              <a:xfrm>
                <a:off x="677334" y="1488613"/>
                <a:ext cx="8596668" cy="3880773"/>
              </a:xfrm>
            </p:spPr>
            <p:txBody>
              <a:bodyPr/>
              <a:lstStyle/>
              <a:p>
                <a:r>
                  <a:rPr lang="zh-CN" altLang="en-US" dirty="0">
                    <a:latin typeface="宋体" panose="02010600030101010101" pitchFamily="2" charset="-122"/>
                    <a:ea typeface="宋体" panose="02010600030101010101" pitchFamily="2" charset="-122"/>
                  </a:rPr>
                  <a:t>极大项：若含有</a:t>
                </a:r>
                <a:r>
                  <a:rPr lang="en-US" altLang="zh-CN" dirty="0">
                    <a:latin typeface="宋体" panose="02010600030101010101" pitchFamily="2" charset="-122"/>
                    <a:ea typeface="宋体" panose="02010600030101010101" pitchFamily="2" charset="-122"/>
                  </a:rPr>
                  <a:t>n</a:t>
                </a:r>
                <a:r>
                  <a:rPr lang="zh-CN" altLang="en-US" dirty="0">
                    <a:latin typeface="宋体" panose="02010600030101010101" pitchFamily="2" charset="-122"/>
                    <a:ea typeface="宋体" panose="02010600030101010101" pitchFamily="2" charset="-122"/>
                  </a:rPr>
                  <a:t>个命题变量的析取式恰好是</a:t>
                </a:r>
                <a:r>
                  <a:rPr lang="en-US" altLang="zh-CN" dirty="0">
                    <a:latin typeface="宋体" panose="02010600030101010101" pitchFamily="2" charset="-122"/>
                    <a:ea typeface="宋体" panose="02010600030101010101" pitchFamily="2" charset="-122"/>
                  </a:rPr>
                  <a:t>n</a:t>
                </a:r>
                <a:r>
                  <a:rPr lang="zh-CN" altLang="en-US" dirty="0">
                    <a:latin typeface="宋体" panose="02010600030101010101" pitchFamily="2" charset="-122"/>
                    <a:ea typeface="宋体" panose="02010600030101010101" pitchFamily="2" charset="-122"/>
                  </a:rPr>
                  <a:t>个文字的析取，且每个文字对应不同的命题变量，即每个文字恰好是一个命题变量或它的否定当中的一个，则该析取式称为极小项</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主合取范式：含有</a:t>
                </a:r>
                <a:r>
                  <a:rPr lang="en-US" altLang="zh-CN" dirty="0">
                    <a:latin typeface="宋体" panose="02010600030101010101" pitchFamily="2" charset="-122"/>
                    <a:ea typeface="宋体" panose="02010600030101010101" pitchFamily="2" charset="-122"/>
                  </a:rPr>
                  <a:t>n</a:t>
                </a:r>
                <a:r>
                  <a:rPr lang="zh-CN" altLang="en-US" dirty="0">
                    <a:latin typeface="宋体" panose="02010600030101010101" pitchFamily="2" charset="-122"/>
                    <a:ea typeface="宋体" panose="02010600030101010101" pitchFamily="2" charset="-122"/>
                  </a:rPr>
                  <a:t>个命题变量的主合取范式公式是</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个或多个极小项的析取。如：含有</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个变量的极大项有</a:t>
                </a:r>
                <a14:m>
                  <m:oMath xmlns:m="http://schemas.openxmlformats.org/officeDocument/2006/math">
                    <m:r>
                      <a:rPr lang="en-US" altLang="zh-CN" i="1">
                        <a:latin typeface="Cambria Math" panose="02040503050406030204" pitchFamily="18" charset="0"/>
                        <a:ea typeface="宋体" panose="02010600030101010101" pitchFamily="2" charset="-122"/>
                      </a:rPr>
                      <m:t>𝑝</m:t>
                    </m:r>
                  </m:oMath>
                </a14:m>
                <a:r>
                  <a:rPr lang="zh-CN" altLang="en-US" dirty="0">
                    <a:latin typeface="宋体" panose="02010600030101010101" pitchFamily="2" charset="-122"/>
                    <a:ea typeface="宋体" panose="02010600030101010101" pitchFamily="2" charset="-122"/>
                  </a:rPr>
                  <a:t>和</a:t>
                </a:r>
                <a14:m>
                  <m:oMath xmlns:m="http://schemas.openxmlformats.org/officeDocument/2006/math">
                    <m:r>
                      <a:rPr lang="en-US" altLang="zh-CN" i="1" dirty="0">
                        <a:latin typeface="Cambria Math" panose="02040503050406030204" pitchFamily="18" charset="0"/>
                        <a:ea typeface="宋体" panose="02010600030101010101" pitchFamily="2" charset="-122"/>
                      </a:rPr>
                      <m:t>¬</m:t>
                    </m:r>
                    <m:r>
                      <a:rPr lang="en-US" altLang="zh-CN" i="1" dirty="0">
                        <a:latin typeface="Cambria Math" panose="02040503050406030204" pitchFamily="18" charset="0"/>
                        <a:ea typeface="宋体" panose="02010600030101010101" pitchFamily="2" charset="-122"/>
                      </a:rPr>
                      <m:t>𝑝</m:t>
                    </m:r>
                  </m:oMath>
                </a14:m>
                <a:r>
                  <a:rPr lang="zh-CN" altLang="en-US" dirty="0">
                    <a:latin typeface="宋体" panose="02010600030101010101" pitchFamily="2" charset="-122"/>
                    <a:ea typeface="宋体" panose="02010600030101010101" pitchFamily="2" charset="-122"/>
                  </a:rPr>
                  <a:t>，而含有</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个变量的极大项有</a:t>
                </a:r>
                <a14:m>
                  <m:oMath xmlns:m="http://schemas.openxmlformats.org/officeDocument/2006/math">
                    <m:r>
                      <a:rPr lang="en-US" altLang="zh-CN" i="1" smtClean="0">
                        <a:latin typeface="Cambria Math" panose="02040503050406030204" pitchFamily="18" charset="0"/>
                        <a:ea typeface="宋体" panose="02010600030101010101" pitchFamily="2" charset="-122"/>
                      </a:rPr>
                      <m:t> </m:t>
                    </m:r>
                    <m:r>
                      <a:rPr lang="en-US" altLang="zh-CN" i="1" dirty="0">
                        <a:latin typeface="Cambria Math" panose="02040503050406030204" pitchFamily="18" charset="0"/>
                        <a:ea typeface="宋体" panose="02010600030101010101" pitchFamily="2" charset="-122"/>
                      </a:rPr>
                      <m:t>(</m:t>
                    </m:r>
                    <m:r>
                      <a:rPr lang="en-US" altLang="zh-CN" i="1" dirty="0">
                        <a:latin typeface="Cambria Math" panose="02040503050406030204" pitchFamily="18" charset="0"/>
                        <a:ea typeface="宋体" panose="02010600030101010101" pitchFamily="2" charset="-122"/>
                      </a:rPr>
                      <m:t>𝑝</m:t>
                    </m:r>
                    <m:r>
                      <a:rPr lang="en-US" altLang="zh-CN" i="1" dirty="0">
                        <a:latin typeface="Cambria Math" panose="02040503050406030204" pitchFamily="18" charset="0"/>
                        <a:ea typeface="宋体" panose="02010600030101010101" pitchFamily="2" charset="-122"/>
                      </a:rPr>
                      <m:t>∨</m:t>
                    </m:r>
                    <m:r>
                      <a:rPr lang="en-US" altLang="zh-CN" i="1" dirty="0">
                        <a:latin typeface="Cambria Math" panose="02040503050406030204" pitchFamily="18" charset="0"/>
                        <a:ea typeface="宋体" panose="02010600030101010101" pitchFamily="2" charset="-122"/>
                      </a:rPr>
                      <m:t>𝑞</m:t>
                    </m:r>
                    <m:r>
                      <a:rPr lang="en-US" altLang="zh-CN" i="1" dirty="0">
                        <a:latin typeface="Cambria Math" panose="02040503050406030204" pitchFamily="18" charset="0"/>
                        <a:ea typeface="宋体" panose="02010600030101010101" pitchFamily="2" charset="-122"/>
                      </a:rPr>
                      <m:t>)</m:t>
                    </m:r>
                  </m:oMath>
                </a14:m>
                <a:r>
                  <a:rPr lang="en-US" altLang="zh-CN" dirty="0">
                    <a:ea typeface="宋体" panose="02010600030101010101" pitchFamily="2" charset="-122"/>
                  </a:rPr>
                  <a:t> </a:t>
                </a:r>
                <a:r>
                  <a:rPr lang="zh-CN" altLang="en-US" dirty="0">
                    <a:ea typeface="宋体" panose="02010600030101010101" pitchFamily="2" charset="-122"/>
                  </a:rPr>
                  <a:t>，</a:t>
                </a:r>
                <a14:m>
                  <m:oMath xmlns:m="http://schemas.openxmlformats.org/officeDocument/2006/math">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𝑝</m:t>
                    </m:r>
                    <m:r>
                      <a:rPr lang="en-US" altLang="zh-CN" i="1" dirty="0">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𝑞</m:t>
                    </m:r>
                    <m:r>
                      <a:rPr lang="en-US" altLang="zh-CN" i="1">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14:m>
                  <m:oMath xmlns:m="http://schemas.openxmlformats.org/officeDocument/2006/math">
                    <m:r>
                      <a:rPr lang="en-US" altLang="zh-CN" i="1" dirty="0">
                        <a:latin typeface="Cambria Math" panose="02040503050406030204" pitchFamily="18" charset="0"/>
                        <a:ea typeface="宋体" panose="02010600030101010101" pitchFamily="2" charset="-122"/>
                      </a:rPr>
                      <m:t>(¬</m:t>
                    </m:r>
                    <m:r>
                      <a:rPr lang="en-US" altLang="zh-CN" i="1" dirty="0">
                        <a:latin typeface="Cambria Math" panose="02040503050406030204" pitchFamily="18" charset="0"/>
                        <a:ea typeface="宋体" panose="02010600030101010101" pitchFamily="2" charset="-122"/>
                      </a:rPr>
                      <m:t>𝑝</m:t>
                    </m:r>
                    <m:r>
                      <a:rPr lang="en-US" altLang="zh-CN" i="1" dirty="0">
                        <a:latin typeface="Cambria Math" panose="02040503050406030204" pitchFamily="18" charset="0"/>
                        <a:ea typeface="宋体" panose="02010600030101010101" pitchFamily="2" charset="-122"/>
                      </a:rPr>
                      <m:t>∨</m:t>
                    </m:r>
                    <m:r>
                      <a:rPr lang="en-US" altLang="zh-CN" i="1" dirty="0">
                        <a:latin typeface="Cambria Math" panose="02040503050406030204" pitchFamily="18" charset="0"/>
                        <a:ea typeface="宋体" panose="02010600030101010101" pitchFamily="2" charset="-122"/>
                      </a:rPr>
                      <m:t>𝑞</m:t>
                    </m:r>
                    <m:r>
                      <a:rPr lang="en-US" altLang="zh-CN" i="1" dirty="0">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和</a:t>
                </a:r>
                <a14:m>
                  <m:oMath xmlns:m="http://schemas.openxmlformats.org/officeDocument/2006/math">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𝑝</m:t>
                    </m:r>
                    <m:r>
                      <a:rPr lang="en-US" altLang="zh-CN" i="1" dirty="0">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𝑞</m:t>
                    </m:r>
                    <m:r>
                      <a:rPr lang="en-US" altLang="zh-CN" i="1">
                        <a:latin typeface="Cambria Math" panose="02040503050406030204" pitchFamily="18" charset="0"/>
                        <a:ea typeface="宋体" panose="02010600030101010101" pitchFamily="2" charset="-122"/>
                      </a:rPr>
                      <m:t>)</m:t>
                    </m:r>
                  </m:oMath>
                </a14:m>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极大项可以用</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𝑀</m:t>
                        </m:r>
                      </m:e>
                      <m:sub>
                        <m:r>
                          <a:rPr lang="en-US" altLang="zh-CN" b="0" i="1" smtClean="0">
                            <a:latin typeface="Cambria Math" panose="02040503050406030204" pitchFamily="18" charset="0"/>
                            <a:ea typeface="宋体" panose="02010600030101010101" pitchFamily="2" charset="-122"/>
                          </a:rPr>
                          <m:t>0</m:t>
                        </m:r>
                      </m:sub>
                    </m:sSub>
                  </m:oMath>
                </a14:m>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14:m>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𝑀</m:t>
                        </m:r>
                      </m:e>
                      <m:sub>
                        <m:r>
                          <a:rPr lang="en-US" altLang="zh-CN" b="0" i="1" smtClean="0">
                            <a:latin typeface="Cambria Math" panose="02040503050406030204" pitchFamily="18" charset="0"/>
                            <a:ea typeface="宋体" panose="02010600030101010101" pitchFamily="2" charset="-122"/>
                          </a:rPr>
                          <m:t>1</m:t>
                        </m:r>
                      </m:sub>
                    </m:sSub>
                  </m:oMath>
                </a14:m>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14:m>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𝑀</m:t>
                        </m:r>
                      </m:e>
                      <m:sub>
                        <m:r>
                          <a:rPr lang="en-US" altLang="zh-CN" b="0" i="1" smtClean="0">
                            <a:latin typeface="Cambria Math" panose="02040503050406030204" pitchFamily="18" charset="0"/>
                            <a:ea typeface="宋体" panose="02010600030101010101" pitchFamily="2" charset="-122"/>
                          </a:rPr>
                          <m:t>2</m:t>
                        </m:r>
                      </m:sub>
                    </m:sSub>
                    <m:r>
                      <a:rPr lang="zh-CN" altLang="en-US" i="1" smtClean="0">
                        <a:latin typeface="Cambria Math" panose="02040503050406030204" pitchFamily="18" charset="0"/>
                        <a:ea typeface="宋体" panose="02010600030101010101" pitchFamily="2" charset="-122"/>
                      </a:rPr>
                      <m:t>等</m:t>
                    </m:r>
                  </m:oMath>
                </a14:m>
                <a:r>
                  <a:rPr lang="zh-CN" altLang="en-US" dirty="0">
                    <a:latin typeface="宋体" panose="02010600030101010101" pitchFamily="2" charset="-122"/>
                    <a:ea typeface="宋体" panose="02010600030101010101" pitchFamily="2" charset="-122"/>
                  </a:rPr>
                  <a:t>来进行命名，其中，</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𝑀</m:t>
                        </m:r>
                      </m:e>
                      <m:sub>
                        <m:r>
                          <a:rPr lang="en-US" altLang="zh-CN" b="0" i="1" smtClean="0">
                            <a:latin typeface="Cambria Math" panose="02040503050406030204" pitchFamily="18" charset="0"/>
                            <a:ea typeface="宋体" panose="02010600030101010101" pitchFamily="2" charset="-122"/>
                          </a:rPr>
                          <m:t>𝑖</m:t>
                        </m:r>
                      </m:sub>
                    </m:sSub>
                  </m:oMath>
                </a14:m>
                <a:r>
                  <a:rPr lang="zh-CN" altLang="en-US" dirty="0">
                    <a:latin typeface="宋体" panose="02010600030101010101" pitchFamily="2" charset="-122"/>
                    <a:ea typeface="宋体" panose="02010600030101010101" pitchFamily="2" charset="-122"/>
                  </a:rPr>
                  <a:t>的下标</a:t>
                </a:r>
                <a14:m>
                  <m:oMath xmlns:m="http://schemas.openxmlformats.org/officeDocument/2006/math">
                    <m:r>
                      <a:rPr lang="en-US" altLang="zh-CN" b="0" i="1" smtClean="0">
                        <a:latin typeface="Cambria Math" panose="02040503050406030204" pitchFamily="18" charset="0"/>
                        <a:ea typeface="宋体" panose="02010600030101010101" pitchFamily="2" charset="-122"/>
                      </a:rPr>
                      <m:t>𝑖</m:t>
                    </m:r>
                  </m:oMath>
                </a14:m>
                <a:r>
                  <a:rPr lang="zh-CN" altLang="en-US" dirty="0">
                    <a:latin typeface="宋体" panose="02010600030101010101" pitchFamily="2" charset="-122"/>
                    <a:ea typeface="宋体" panose="02010600030101010101" pitchFamily="2" charset="-122"/>
                  </a:rPr>
                  <a:t>恰好是使得这个极大项的真值为假的唯一的真值赋值方式，比如说对于含有两个变量的极大项来说，</a:t>
                </a:r>
                <a:r>
                  <a:rPr lang="en-US" altLang="zh-CN" dirty="0">
                    <a:ea typeface="宋体" panose="02010600030101010101" pitchFamily="2" charset="-122"/>
                  </a:rPr>
                  <a:t> </a:t>
                </a:r>
                <a14:m>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𝑀</m:t>
                        </m:r>
                      </m:e>
                      <m:sub>
                        <m:r>
                          <a:rPr lang="en-US" altLang="zh-CN" i="1">
                            <a:latin typeface="Cambria Math" panose="02040503050406030204" pitchFamily="18" charset="0"/>
                            <a:ea typeface="宋体" panose="02010600030101010101" pitchFamily="2" charset="-122"/>
                          </a:rPr>
                          <m:t>0</m:t>
                        </m:r>
                      </m:sub>
                    </m:sSub>
                  </m:oMath>
                </a14:m>
                <a:r>
                  <a:rPr lang="zh-CN" altLang="en-US" dirty="0">
                    <a:latin typeface="宋体" panose="02010600030101010101" pitchFamily="2" charset="-122"/>
                    <a:ea typeface="宋体" panose="02010600030101010101" pitchFamily="2" charset="-122"/>
                  </a:rPr>
                  <a:t>就是</a:t>
                </a:r>
                <a14:m>
                  <m:oMath xmlns:m="http://schemas.openxmlformats.org/officeDocument/2006/math">
                    <m:r>
                      <a:rPr lang="en-US" altLang="zh-CN" i="1" dirty="0">
                        <a:latin typeface="Cambria Math" panose="02040503050406030204" pitchFamily="18" charset="0"/>
                        <a:ea typeface="宋体" panose="02010600030101010101" pitchFamily="2" charset="-122"/>
                      </a:rPr>
                      <m:t>(</m:t>
                    </m:r>
                    <m:r>
                      <a:rPr lang="en-US" altLang="zh-CN" i="1" dirty="0">
                        <a:latin typeface="Cambria Math" panose="02040503050406030204" pitchFamily="18" charset="0"/>
                        <a:ea typeface="宋体" panose="02010600030101010101" pitchFamily="2" charset="-122"/>
                      </a:rPr>
                      <m:t>𝑝</m:t>
                    </m:r>
                    <m:r>
                      <a:rPr lang="en-US" altLang="zh-CN" i="1" dirty="0">
                        <a:latin typeface="Cambria Math" panose="02040503050406030204" pitchFamily="18" charset="0"/>
                        <a:ea typeface="宋体" panose="02010600030101010101" pitchFamily="2" charset="-122"/>
                      </a:rPr>
                      <m:t>∨</m:t>
                    </m:r>
                    <m:r>
                      <a:rPr lang="en-US" altLang="zh-CN" i="1" dirty="0">
                        <a:latin typeface="Cambria Math" panose="02040503050406030204" pitchFamily="18" charset="0"/>
                        <a:ea typeface="宋体" panose="02010600030101010101" pitchFamily="2" charset="-122"/>
                      </a:rPr>
                      <m:t>𝑞</m:t>
                    </m:r>
                    <m:r>
                      <a:rPr lang="en-US" altLang="zh-CN" i="1" dirty="0">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14:m>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𝑀</m:t>
                        </m:r>
                      </m:e>
                      <m:sub>
                        <m:r>
                          <a:rPr lang="en-US" altLang="zh-CN" i="1">
                            <a:latin typeface="Cambria Math" panose="02040503050406030204" pitchFamily="18" charset="0"/>
                            <a:ea typeface="宋体" panose="02010600030101010101" pitchFamily="2" charset="-122"/>
                          </a:rPr>
                          <m:t>1</m:t>
                        </m:r>
                      </m:sub>
                    </m:sSub>
                  </m:oMath>
                </a14:m>
                <a:r>
                  <a:rPr lang="zh-CN" altLang="en-US" dirty="0">
                    <a:latin typeface="宋体" panose="02010600030101010101" pitchFamily="2" charset="-122"/>
                    <a:ea typeface="宋体" panose="02010600030101010101" pitchFamily="2" charset="-122"/>
                  </a:rPr>
                  <a:t>就是</a:t>
                </a:r>
                <a14:m>
                  <m:oMath xmlns:m="http://schemas.openxmlformats.org/officeDocument/2006/math">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𝑝</m:t>
                    </m:r>
                    <m:r>
                      <a:rPr lang="en-US" altLang="zh-CN" i="1" dirty="0">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𝑞</m:t>
                    </m:r>
                    <m:r>
                      <a:rPr lang="en-US" altLang="zh-CN" i="1">
                        <a:latin typeface="Cambria Math" panose="02040503050406030204" pitchFamily="18" charset="0"/>
                        <a:ea typeface="宋体" panose="02010600030101010101" pitchFamily="2" charset="-122"/>
                      </a:rPr>
                      <m:t>)</m:t>
                    </m:r>
                  </m:oMath>
                </a14:m>
                <a:endParaRPr lang="zh-CN" altLang="en-US" dirty="0"/>
              </a:p>
            </p:txBody>
          </p:sp>
        </mc:Choice>
        <mc:Fallback xmlns="">
          <p:sp>
            <p:nvSpPr>
              <p:cNvPr id="3" name="内容占位符 2">
                <a:extLst>
                  <a:ext uri="{FF2B5EF4-FFF2-40B4-BE49-F238E27FC236}">
                    <a16:creationId xmlns:a16="http://schemas.microsoft.com/office/drawing/2014/main" id="{74260864-C11F-49AA-A5B4-FD87336A3EA1}"/>
                  </a:ext>
                </a:extLst>
              </p:cNvPr>
              <p:cNvSpPr>
                <a:spLocks noGrp="1" noRot="1" noChangeAspect="1" noMove="1" noResize="1" noEditPoints="1" noAdjustHandles="1" noChangeArrowheads="1" noChangeShapeType="1" noTextEdit="1"/>
              </p:cNvSpPr>
              <p:nvPr>
                <p:ph idx="1"/>
              </p:nvPr>
            </p:nvSpPr>
            <p:spPr>
              <a:xfrm>
                <a:off x="677334" y="1488613"/>
                <a:ext cx="8596668" cy="3880773"/>
              </a:xfrm>
              <a:blipFill>
                <a:blip r:embed="rId2"/>
                <a:stretch>
                  <a:fillRect l="-142" t="-785" r="-24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20316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873B9B-BA7F-4ADD-9824-1DF402ED80A3}"/>
              </a:ext>
            </a:extLst>
          </p:cNvPr>
          <p:cNvSpPr>
            <a:spLocks noGrp="1"/>
          </p:cNvSpPr>
          <p:nvPr>
            <p:ph type="title"/>
          </p:nvPr>
        </p:nvSpPr>
        <p:spPr>
          <a:xfrm>
            <a:off x="677334" y="84306"/>
            <a:ext cx="8596668" cy="1320800"/>
          </a:xfrm>
        </p:spPr>
        <p:txBody>
          <a:bodyPr/>
          <a:lstStyle/>
          <a:p>
            <a:r>
              <a:rPr lang="zh-CN" altLang="en-US" dirty="0"/>
              <a:t>主析取范式和主合取范式的例题</a:t>
            </a:r>
            <a:r>
              <a:rPr lang="en-US" altLang="zh-CN" dirty="0"/>
              <a:t>1</a:t>
            </a:r>
            <a:endParaRPr lang="zh-CN" altLang="en-US" dirty="0"/>
          </a:p>
        </p:txBody>
      </p:sp>
      <mc:AlternateContent xmlns:mc="http://schemas.openxmlformats.org/markup-compatibility/2006" xmlns:a14="http://schemas.microsoft.com/office/drawing/2010/main">
        <mc:Choice Requires="a14">
          <p:graphicFrame>
            <p:nvGraphicFramePr>
              <p:cNvPr id="5" name="表格 5">
                <a:extLst>
                  <a:ext uri="{FF2B5EF4-FFF2-40B4-BE49-F238E27FC236}">
                    <a16:creationId xmlns:a16="http://schemas.microsoft.com/office/drawing/2014/main" id="{6BEBD9E3-B398-4C89-992D-8FB17373F30F}"/>
                  </a:ext>
                </a:extLst>
              </p:cNvPr>
              <p:cNvGraphicFramePr>
                <a:graphicFrameLocks noGrp="1"/>
              </p:cNvGraphicFramePr>
              <p:nvPr>
                <p:ph idx="1"/>
                <p:extLst>
                  <p:ext uri="{D42A27DB-BD31-4B8C-83A1-F6EECF244321}">
                    <p14:modId xmlns:p14="http://schemas.microsoft.com/office/powerpoint/2010/main" val="3184386922"/>
                  </p:ext>
                </p:extLst>
              </p:nvPr>
            </p:nvGraphicFramePr>
            <p:xfrm>
              <a:off x="677692" y="1632535"/>
              <a:ext cx="8596310" cy="3337560"/>
            </p:xfrm>
            <a:graphic>
              <a:graphicData uri="http://schemas.openxmlformats.org/drawingml/2006/table">
                <a:tbl>
                  <a:tblPr firstRow="1" bandRow="1">
                    <a:tableStyleId>{5C22544A-7EE6-4342-B048-85BDC9FD1C3A}</a:tableStyleId>
                  </a:tblPr>
                  <a:tblGrid>
                    <a:gridCol w="401907">
                      <a:extLst>
                        <a:ext uri="{9D8B030D-6E8A-4147-A177-3AD203B41FA5}">
                          <a16:colId xmlns:a16="http://schemas.microsoft.com/office/drawing/2014/main" val="1471633806"/>
                        </a:ext>
                      </a:extLst>
                    </a:gridCol>
                    <a:gridCol w="389107">
                      <a:extLst>
                        <a:ext uri="{9D8B030D-6E8A-4147-A177-3AD203B41FA5}">
                          <a16:colId xmlns:a16="http://schemas.microsoft.com/office/drawing/2014/main" val="2282106380"/>
                        </a:ext>
                      </a:extLst>
                    </a:gridCol>
                    <a:gridCol w="379378">
                      <a:extLst>
                        <a:ext uri="{9D8B030D-6E8A-4147-A177-3AD203B41FA5}">
                          <a16:colId xmlns:a16="http://schemas.microsoft.com/office/drawing/2014/main" val="1576201145"/>
                        </a:ext>
                      </a:extLst>
                    </a:gridCol>
                    <a:gridCol w="787941">
                      <a:extLst>
                        <a:ext uri="{9D8B030D-6E8A-4147-A177-3AD203B41FA5}">
                          <a16:colId xmlns:a16="http://schemas.microsoft.com/office/drawing/2014/main" val="4107284881"/>
                        </a:ext>
                      </a:extLst>
                    </a:gridCol>
                    <a:gridCol w="1536970">
                      <a:extLst>
                        <a:ext uri="{9D8B030D-6E8A-4147-A177-3AD203B41FA5}">
                          <a16:colId xmlns:a16="http://schemas.microsoft.com/office/drawing/2014/main" val="3443938259"/>
                        </a:ext>
                      </a:extLst>
                    </a:gridCol>
                    <a:gridCol w="428017">
                      <a:extLst>
                        <a:ext uri="{9D8B030D-6E8A-4147-A177-3AD203B41FA5}">
                          <a16:colId xmlns:a16="http://schemas.microsoft.com/office/drawing/2014/main" val="3245609216"/>
                        </a:ext>
                      </a:extLst>
                    </a:gridCol>
                    <a:gridCol w="515566">
                      <a:extLst>
                        <a:ext uri="{9D8B030D-6E8A-4147-A177-3AD203B41FA5}">
                          <a16:colId xmlns:a16="http://schemas.microsoft.com/office/drawing/2014/main" val="2474071423"/>
                        </a:ext>
                      </a:extLst>
                    </a:gridCol>
                    <a:gridCol w="535021">
                      <a:extLst>
                        <a:ext uri="{9D8B030D-6E8A-4147-A177-3AD203B41FA5}">
                          <a16:colId xmlns:a16="http://schemas.microsoft.com/office/drawing/2014/main" val="3120990690"/>
                        </a:ext>
                      </a:extLst>
                    </a:gridCol>
                    <a:gridCol w="1225685">
                      <a:extLst>
                        <a:ext uri="{9D8B030D-6E8A-4147-A177-3AD203B41FA5}">
                          <a16:colId xmlns:a16="http://schemas.microsoft.com/office/drawing/2014/main" val="3596184981"/>
                        </a:ext>
                      </a:extLst>
                    </a:gridCol>
                    <a:gridCol w="2396718">
                      <a:extLst>
                        <a:ext uri="{9D8B030D-6E8A-4147-A177-3AD203B41FA5}">
                          <a16:colId xmlns:a16="http://schemas.microsoft.com/office/drawing/2014/main" val="582767962"/>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𝒑</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𝒒</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𝒓</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𝒒</m:t>
                                </m:r>
                                <m:r>
                                  <a:rPr lang="en-US" altLang="zh-CN" b="1" i="1" smtClean="0">
                                    <a:latin typeface="Cambria Math" panose="02040503050406030204" pitchFamily="18" charset="0"/>
                                  </a:rPr>
                                  <m:t>∧</m:t>
                                </m:r>
                                <m:r>
                                  <a:rPr lang="en-US" altLang="zh-CN" b="1" i="1" smtClean="0">
                                    <a:latin typeface="Cambria Math" panose="02040503050406030204" pitchFamily="18" charset="0"/>
                                  </a:rPr>
                                  <m:t>𝒓</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𝒑</m:t>
                                </m:r>
                                <m:r>
                                  <a:rPr lang="en-US" altLang="zh-CN"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rPr>
                                  <m:t>(</m:t>
                                </m:r>
                                <m:r>
                                  <a:rPr lang="en-US" altLang="zh-CN" b="1" i="1" smtClean="0">
                                    <a:latin typeface="Cambria Math" panose="02040503050406030204" pitchFamily="18" charset="0"/>
                                  </a:rPr>
                                  <m:t>𝒒</m:t>
                                </m:r>
                                <m:r>
                                  <a:rPr lang="en-US" altLang="zh-CN" b="1" i="1" smtClean="0">
                                    <a:latin typeface="Cambria Math" panose="02040503050406030204" pitchFamily="18" charset="0"/>
                                  </a:rPr>
                                  <m:t>∧</m:t>
                                </m:r>
                                <m:r>
                                  <a:rPr lang="en-US" altLang="zh-CN" b="1" i="1" smtClean="0">
                                    <a:latin typeface="Cambria Math" panose="02040503050406030204" pitchFamily="18" charset="0"/>
                                  </a:rPr>
                                  <m:t>𝒓</m:t>
                                </m:r>
                                <m:r>
                                  <a:rPr lang="en-US" altLang="zh-CN" b="1" i="1" smtClean="0">
                                    <a:latin typeface="Cambria Math" panose="02040503050406030204" pitchFamily="18" charset="0"/>
                                  </a:rPr>
                                  <m:t>)</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m:t>
                                </m:r>
                                <m:r>
                                  <a:rPr lang="en-US" altLang="zh-CN" b="1" i="1" smtClean="0">
                                    <a:latin typeface="Cambria Math" panose="02040503050406030204" pitchFamily="18" charset="0"/>
                                  </a:rPr>
                                  <m:t>𝒑</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m:t>
                                </m:r>
                                <m:r>
                                  <a:rPr lang="en-US" altLang="zh-CN" b="1" i="1" smtClean="0">
                                    <a:latin typeface="Cambria Math" panose="02040503050406030204" pitchFamily="18" charset="0"/>
                                  </a:rPr>
                                  <m:t>𝒒</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m:t>
                                </m:r>
                                <m:r>
                                  <a:rPr lang="en-US" altLang="zh-CN" b="1" i="1" smtClean="0">
                                    <a:latin typeface="Cambria Math" panose="02040503050406030204" pitchFamily="18" charset="0"/>
                                  </a:rPr>
                                  <m:t>𝒓</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m:t>
                                </m:r>
                                <m:r>
                                  <a:rPr lang="en-US" altLang="zh-CN" b="1" i="1" smtClean="0">
                                    <a:latin typeface="Cambria Math" panose="02040503050406030204" pitchFamily="18" charset="0"/>
                                  </a:rPr>
                                  <m:t>𝒒</m:t>
                                </m:r>
                                <m:r>
                                  <a:rPr lang="en-US" altLang="zh-CN" b="1" i="1" smtClean="0">
                                    <a:latin typeface="Cambria Math" panose="02040503050406030204" pitchFamily="18" charset="0"/>
                                  </a:rPr>
                                  <m:t>∧¬</m:t>
                                </m:r>
                                <m:r>
                                  <a:rPr lang="en-US" altLang="zh-CN" b="1" i="1" smtClean="0">
                                    <a:latin typeface="Cambria Math" panose="02040503050406030204" pitchFamily="18" charset="0"/>
                                  </a:rPr>
                                  <m:t>𝒓</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m:t>
                                </m:r>
                                <m:r>
                                  <a:rPr lang="en-US" altLang="zh-CN" b="1" i="1" smtClean="0">
                                    <a:latin typeface="Cambria Math" panose="02040503050406030204" pitchFamily="18" charset="0"/>
                                  </a:rPr>
                                  <m:t>𝒑</m:t>
                                </m:r>
                                <m:r>
                                  <a:rPr lang="en-US" altLang="zh-CN"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rPr>
                                  <m:t>(¬</m:t>
                                </m:r>
                                <m:r>
                                  <a:rPr lang="en-US" altLang="zh-CN" b="1" i="1" smtClean="0">
                                    <a:latin typeface="Cambria Math" panose="02040503050406030204" pitchFamily="18" charset="0"/>
                                  </a:rPr>
                                  <m:t>𝒒</m:t>
                                </m:r>
                                <m:r>
                                  <a:rPr lang="en-US" altLang="zh-CN" b="1" i="1" smtClean="0">
                                    <a:latin typeface="Cambria Math" panose="02040503050406030204" pitchFamily="18" charset="0"/>
                                  </a:rPr>
                                  <m:t>∧¬</m:t>
                                </m:r>
                                <m:r>
                                  <a:rPr lang="en-US" altLang="zh-CN" b="1" i="1" smtClean="0">
                                    <a:latin typeface="Cambria Math" panose="02040503050406030204" pitchFamily="18" charset="0"/>
                                  </a:rPr>
                                  <m:t>𝒓</m:t>
                                </m:r>
                                <m:r>
                                  <a:rPr lang="en-US" altLang="zh-CN" b="1" i="1" smtClean="0">
                                    <a:latin typeface="Cambria Math" panose="02040503050406030204" pitchFamily="18" charset="0"/>
                                  </a:rPr>
                                  <m:t>)</m:t>
                                </m:r>
                              </m:oMath>
                            </m:oMathPara>
                          </a14:m>
                          <a:endParaRPr lang="zh-CN" altLang="en-US" dirty="0"/>
                        </a:p>
                      </a:txBody>
                      <a:tcPr/>
                    </a:tc>
                    <a:extLst>
                      <a:ext uri="{0D108BD9-81ED-4DB2-BD59-A6C34878D82A}">
                        <a16:rowId xmlns:a16="http://schemas.microsoft.com/office/drawing/2014/main" val="217742481"/>
                      </a:ext>
                    </a:extLst>
                  </a:tr>
                  <a:tr h="370840">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227781014"/>
                      </a:ext>
                    </a:extLst>
                  </a:tr>
                  <a:tr h="370840">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429295276"/>
                      </a:ext>
                    </a:extLst>
                  </a:tr>
                  <a:tr h="370840">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409044028"/>
                      </a:ext>
                    </a:extLst>
                  </a:tr>
                  <a:tr h="370840">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4072027943"/>
                      </a:ext>
                    </a:extLst>
                  </a:tr>
                  <a:tr h="370840">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532914965"/>
                      </a:ext>
                    </a:extLst>
                  </a:tr>
                  <a:tr h="370840">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098154712"/>
                      </a:ext>
                    </a:extLst>
                  </a:tr>
                  <a:tr h="370840">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463827313"/>
                      </a:ext>
                    </a:extLst>
                  </a:tr>
                  <a:tr h="370840">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60542155"/>
                      </a:ext>
                    </a:extLst>
                  </a:tr>
                </a:tbl>
              </a:graphicData>
            </a:graphic>
          </p:graphicFrame>
        </mc:Choice>
        <mc:Fallback xmlns="">
          <p:graphicFrame>
            <p:nvGraphicFramePr>
              <p:cNvPr id="5" name="表格 5">
                <a:extLst>
                  <a:ext uri="{FF2B5EF4-FFF2-40B4-BE49-F238E27FC236}">
                    <a16:creationId xmlns:a16="http://schemas.microsoft.com/office/drawing/2014/main" id="{6BEBD9E3-B398-4C89-992D-8FB17373F30F}"/>
                  </a:ext>
                </a:extLst>
              </p:cNvPr>
              <p:cNvGraphicFramePr>
                <a:graphicFrameLocks noGrp="1"/>
              </p:cNvGraphicFramePr>
              <p:nvPr>
                <p:ph idx="1"/>
                <p:extLst>
                  <p:ext uri="{D42A27DB-BD31-4B8C-83A1-F6EECF244321}">
                    <p14:modId xmlns:p14="http://schemas.microsoft.com/office/powerpoint/2010/main" val="3184386922"/>
                  </p:ext>
                </p:extLst>
              </p:nvPr>
            </p:nvGraphicFramePr>
            <p:xfrm>
              <a:off x="677692" y="1632535"/>
              <a:ext cx="8596310" cy="3337560"/>
            </p:xfrm>
            <a:graphic>
              <a:graphicData uri="http://schemas.openxmlformats.org/drawingml/2006/table">
                <a:tbl>
                  <a:tblPr firstRow="1" bandRow="1">
                    <a:tableStyleId>{5C22544A-7EE6-4342-B048-85BDC9FD1C3A}</a:tableStyleId>
                  </a:tblPr>
                  <a:tblGrid>
                    <a:gridCol w="401907">
                      <a:extLst>
                        <a:ext uri="{9D8B030D-6E8A-4147-A177-3AD203B41FA5}">
                          <a16:colId xmlns:a16="http://schemas.microsoft.com/office/drawing/2014/main" val="1471633806"/>
                        </a:ext>
                      </a:extLst>
                    </a:gridCol>
                    <a:gridCol w="389107">
                      <a:extLst>
                        <a:ext uri="{9D8B030D-6E8A-4147-A177-3AD203B41FA5}">
                          <a16:colId xmlns:a16="http://schemas.microsoft.com/office/drawing/2014/main" val="2282106380"/>
                        </a:ext>
                      </a:extLst>
                    </a:gridCol>
                    <a:gridCol w="379378">
                      <a:extLst>
                        <a:ext uri="{9D8B030D-6E8A-4147-A177-3AD203B41FA5}">
                          <a16:colId xmlns:a16="http://schemas.microsoft.com/office/drawing/2014/main" val="1576201145"/>
                        </a:ext>
                      </a:extLst>
                    </a:gridCol>
                    <a:gridCol w="787941">
                      <a:extLst>
                        <a:ext uri="{9D8B030D-6E8A-4147-A177-3AD203B41FA5}">
                          <a16:colId xmlns:a16="http://schemas.microsoft.com/office/drawing/2014/main" val="4107284881"/>
                        </a:ext>
                      </a:extLst>
                    </a:gridCol>
                    <a:gridCol w="1536970">
                      <a:extLst>
                        <a:ext uri="{9D8B030D-6E8A-4147-A177-3AD203B41FA5}">
                          <a16:colId xmlns:a16="http://schemas.microsoft.com/office/drawing/2014/main" val="3443938259"/>
                        </a:ext>
                      </a:extLst>
                    </a:gridCol>
                    <a:gridCol w="428017">
                      <a:extLst>
                        <a:ext uri="{9D8B030D-6E8A-4147-A177-3AD203B41FA5}">
                          <a16:colId xmlns:a16="http://schemas.microsoft.com/office/drawing/2014/main" val="3245609216"/>
                        </a:ext>
                      </a:extLst>
                    </a:gridCol>
                    <a:gridCol w="515566">
                      <a:extLst>
                        <a:ext uri="{9D8B030D-6E8A-4147-A177-3AD203B41FA5}">
                          <a16:colId xmlns:a16="http://schemas.microsoft.com/office/drawing/2014/main" val="2474071423"/>
                        </a:ext>
                      </a:extLst>
                    </a:gridCol>
                    <a:gridCol w="535021">
                      <a:extLst>
                        <a:ext uri="{9D8B030D-6E8A-4147-A177-3AD203B41FA5}">
                          <a16:colId xmlns:a16="http://schemas.microsoft.com/office/drawing/2014/main" val="3120990690"/>
                        </a:ext>
                      </a:extLst>
                    </a:gridCol>
                    <a:gridCol w="1225685">
                      <a:extLst>
                        <a:ext uri="{9D8B030D-6E8A-4147-A177-3AD203B41FA5}">
                          <a16:colId xmlns:a16="http://schemas.microsoft.com/office/drawing/2014/main" val="3596184981"/>
                        </a:ext>
                      </a:extLst>
                    </a:gridCol>
                    <a:gridCol w="2396718">
                      <a:extLst>
                        <a:ext uri="{9D8B030D-6E8A-4147-A177-3AD203B41FA5}">
                          <a16:colId xmlns:a16="http://schemas.microsoft.com/office/drawing/2014/main" val="582767962"/>
                        </a:ext>
                      </a:extLst>
                    </a:gridCol>
                  </a:tblGrid>
                  <a:tr h="370840">
                    <a:tc>
                      <a:txBody>
                        <a:bodyPr/>
                        <a:lstStyle/>
                        <a:p>
                          <a:endParaRPr lang="zh-CN"/>
                        </a:p>
                      </a:txBody>
                      <a:tcPr>
                        <a:blipFill>
                          <a:blip r:embed="rId2"/>
                          <a:stretch>
                            <a:fillRect l="-1515" t="-1639" r="-2043939" b="-821311"/>
                          </a:stretch>
                        </a:blipFill>
                      </a:tcPr>
                    </a:tc>
                    <a:tc>
                      <a:txBody>
                        <a:bodyPr/>
                        <a:lstStyle/>
                        <a:p>
                          <a:endParaRPr lang="zh-CN"/>
                        </a:p>
                      </a:txBody>
                      <a:tcPr>
                        <a:blipFill>
                          <a:blip r:embed="rId2"/>
                          <a:stretch>
                            <a:fillRect l="-104688" t="-1639" r="-2007813" b="-821311"/>
                          </a:stretch>
                        </a:blipFill>
                      </a:tcPr>
                    </a:tc>
                    <a:tc>
                      <a:txBody>
                        <a:bodyPr/>
                        <a:lstStyle/>
                        <a:p>
                          <a:endParaRPr lang="zh-CN"/>
                        </a:p>
                      </a:txBody>
                      <a:tcPr>
                        <a:blipFill>
                          <a:blip r:embed="rId2"/>
                          <a:stretch>
                            <a:fillRect l="-211290" t="-1639" r="-1972581" b="-821311"/>
                          </a:stretch>
                        </a:blipFill>
                      </a:tcPr>
                    </a:tc>
                    <a:tc>
                      <a:txBody>
                        <a:bodyPr/>
                        <a:lstStyle/>
                        <a:p>
                          <a:endParaRPr lang="zh-CN"/>
                        </a:p>
                      </a:txBody>
                      <a:tcPr>
                        <a:blipFill>
                          <a:blip r:embed="rId2"/>
                          <a:stretch>
                            <a:fillRect l="-149612" t="-1639" r="-848062" b="-821311"/>
                          </a:stretch>
                        </a:blipFill>
                      </a:tcPr>
                    </a:tc>
                    <a:tc>
                      <a:txBody>
                        <a:bodyPr/>
                        <a:lstStyle/>
                        <a:p>
                          <a:endParaRPr lang="zh-CN"/>
                        </a:p>
                      </a:txBody>
                      <a:tcPr>
                        <a:blipFill>
                          <a:blip r:embed="rId2"/>
                          <a:stretch>
                            <a:fillRect l="-127273" t="-1639" r="-332411" b="-821311"/>
                          </a:stretch>
                        </a:blipFill>
                      </a:tcPr>
                    </a:tc>
                    <a:tc>
                      <a:txBody>
                        <a:bodyPr/>
                        <a:lstStyle/>
                        <a:p>
                          <a:endParaRPr lang="zh-CN"/>
                        </a:p>
                      </a:txBody>
                      <a:tcPr>
                        <a:blipFill>
                          <a:blip r:embed="rId2"/>
                          <a:stretch>
                            <a:fillRect l="-821429" t="-1639" r="-1101429" b="-821311"/>
                          </a:stretch>
                        </a:blipFill>
                      </a:tcPr>
                    </a:tc>
                    <a:tc>
                      <a:txBody>
                        <a:bodyPr/>
                        <a:lstStyle/>
                        <a:p>
                          <a:endParaRPr lang="zh-CN"/>
                        </a:p>
                      </a:txBody>
                      <a:tcPr>
                        <a:blipFill>
                          <a:blip r:embed="rId2"/>
                          <a:stretch>
                            <a:fillRect l="-758824" t="-1639" r="-807059" b="-821311"/>
                          </a:stretch>
                        </a:blipFill>
                      </a:tcPr>
                    </a:tc>
                    <a:tc>
                      <a:txBody>
                        <a:bodyPr/>
                        <a:lstStyle/>
                        <a:p>
                          <a:endParaRPr lang="zh-CN"/>
                        </a:p>
                      </a:txBody>
                      <a:tcPr>
                        <a:blipFill>
                          <a:blip r:embed="rId2"/>
                          <a:stretch>
                            <a:fillRect l="-839080" t="-1639" r="-688506" b="-821311"/>
                          </a:stretch>
                        </a:blipFill>
                      </a:tcPr>
                    </a:tc>
                    <a:tc>
                      <a:txBody>
                        <a:bodyPr/>
                        <a:lstStyle/>
                        <a:p>
                          <a:endParaRPr lang="zh-CN"/>
                        </a:p>
                      </a:txBody>
                      <a:tcPr>
                        <a:blipFill>
                          <a:blip r:embed="rId2"/>
                          <a:stretch>
                            <a:fillRect l="-404455" t="-1639" r="-196535" b="-821311"/>
                          </a:stretch>
                        </a:blipFill>
                      </a:tcPr>
                    </a:tc>
                    <a:tc>
                      <a:txBody>
                        <a:bodyPr/>
                        <a:lstStyle/>
                        <a:p>
                          <a:endParaRPr lang="zh-CN"/>
                        </a:p>
                      </a:txBody>
                      <a:tcPr>
                        <a:blipFill>
                          <a:blip r:embed="rId2"/>
                          <a:stretch>
                            <a:fillRect l="-259288" t="-1639" r="-1018" b="-821311"/>
                          </a:stretch>
                        </a:blipFill>
                      </a:tcPr>
                    </a:tc>
                    <a:extLst>
                      <a:ext uri="{0D108BD9-81ED-4DB2-BD59-A6C34878D82A}">
                        <a16:rowId xmlns:a16="http://schemas.microsoft.com/office/drawing/2014/main" val="217742481"/>
                      </a:ext>
                    </a:extLst>
                  </a:tr>
                  <a:tr h="370840">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227781014"/>
                      </a:ext>
                    </a:extLst>
                  </a:tr>
                  <a:tr h="370840">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429295276"/>
                      </a:ext>
                    </a:extLst>
                  </a:tr>
                  <a:tr h="370840">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409044028"/>
                      </a:ext>
                    </a:extLst>
                  </a:tr>
                  <a:tr h="370840">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4072027943"/>
                      </a:ext>
                    </a:extLst>
                  </a:tr>
                  <a:tr h="370840">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532914965"/>
                      </a:ext>
                    </a:extLst>
                  </a:tr>
                  <a:tr h="370840">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098154712"/>
                      </a:ext>
                    </a:extLst>
                  </a:tr>
                  <a:tr h="370840">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463827313"/>
                      </a:ext>
                    </a:extLst>
                  </a:tr>
                  <a:tr h="370840">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60542155"/>
                      </a:ext>
                    </a:extLst>
                  </a:tr>
                </a:tbl>
              </a:graphicData>
            </a:graphic>
          </p:graphicFrame>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66B4E395-962A-43A0-9FC6-E83C19635B88}"/>
                  </a:ext>
                </a:extLst>
              </p:cNvPr>
              <p:cNvSpPr txBox="1"/>
              <p:nvPr/>
            </p:nvSpPr>
            <p:spPr>
              <a:xfrm>
                <a:off x="677334" y="870885"/>
                <a:ext cx="7878375" cy="646331"/>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利用真值表来求</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m:t>
                    </m:r>
                  </m:oMath>
                </a14:m>
                <a:r>
                  <a:rPr lang="zh-CN" altLang="en-US" dirty="0">
                    <a:latin typeface="宋体" panose="02010600030101010101" pitchFamily="2" charset="-122"/>
                    <a:ea typeface="宋体" panose="02010600030101010101" pitchFamily="2" charset="-122"/>
                  </a:rPr>
                  <a:t>的主析取范式和主合取范式</a:t>
                </a:r>
                <a:endParaRPr lang="en-US" altLang="zh-CN" dirty="0">
                  <a:latin typeface="宋体" panose="02010600030101010101" pitchFamily="2" charset="-122"/>
                  <a:ea typeface="宋体" panose="02010600030101010101" pitchFamily="2" charset="-122"/>
                </a:endParaRPr>
              </a:p>
              <a:p>
                <a:endParaRPr lang="zh-CN" altLang="en-US" dirty="0"/>
              </a:p>
            </p:txBody>
          </p:sp>
        </mc:Choice>
        <mc:Fallback xmlns="">
          <p:sp>
            <p:nvSpPr>
              <p:cNvPr id="4" name="文本框 3">
                <a:extLst>
                  <a:ext uri="{FF2B5EF4-FFF2-40B4-BE49-F238E27FC236}">
                    <a16:creationId xmlns:a16="http://schemas.microsoft.com/office/drawing/2014/main" id="{66B4E395-962A-43A0-9FC6-E83C19635B88}"/>
                  </a:ext>
                </a:extLst>
              </p:cNvPr>
              <p:cNvSpPr txBox="1">
                <a:spLocks noRot="1" noChangeAspect="1" noMove="1" noResize="1" noEditPoints="1" noAdjustHandles="1" noChangeArrowheads="1" noChangeShapeType="1" noTextEdit="1"/>
              </p:cNvSpPr>
              <p:nvPr/>
            </p:nvSpPr>
            <p:spPr>
              <a:xfrm>
                <a:off x="677334" y="870885"/>
                <a:ext cx="7878375" cy="646331"/>
              </a:xfrm>
              <a:prstGeom prst="rect">
                <a:avLst/>
              </a:prstGeom>
              <a:blipFill>
                <a:blip r:embed="rId3"/>
                <a:stretch>
                  <a:fillRect l="-619" t="-75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226984BE-7541-4D28-833E-843C146BD692}"/>
                  </a:ext>
                </a:extLst>
              </p:cNvPr>
              <p:cNvSpPr txBox="1"/>
              <p:nvPr/>
            </p:nvSpPr>
            <p:spPr>
              <a:xfrm>
                <a:off x="573932" y="5408579"/>
                <a:ext cx="9457589"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从而得到与公式等值的主析取范式是</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𝑚</m:t>
                        </m:r>
                      </m:e>
                      <m:sub>
                        <m:r>
                          <a:rPr lang="en-US" altLang="zh-CN" i="1">
                            <a:latin typeface="Cambria Math" panose="02040503050406030204" pitchFamily="18" charset="0"/>
                            <a:ea typeface="宋体" panose="02010600030101010101" pitchFamily="2" charset="-122"/>
                          </a:rPr>
                          <m:t>0</m:t>
                        </m:r>
                      </m:sub>
                    </m:sSub>
                    <m: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𝑚</m:t>
                        </m:r>
                      </m:e>
                      <m:sub>
                        <m:r>
                          <a:rPr lang="en-US" altLang="zh-CN" i="1">
                            <a:latin typeface="Cambria Math" panose="02040503050406030204" pitchFamily="18" charset="0"/>
                            <a:ea typeface="宋体" panose="02010600030101010101" pitchFamily="2" charset="-122"/>
                          </a:rPr>
                          <m:t>7</m:t>
                        </m:r>
                      </m:sub>
                    </m:sSub>
                  </m:oMath>
                </a14:m>
                <a:r>
                  <a:rPr lang="zh-CN" altLang="en-US" dirty="0">
                    <a:latin typeface="宋体" panose="02010600030101010101" pitchFamily="2" charset="-122"/>
                    <a:ea typeface="宋体" panose="02010600030101010101" pitchFamily="2" charset="-122"/>
                  </a:rPr>
                  <a:t>，主合取范式为</a:t>
                </a:r>
                <a14:m>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𝑀</m:t>
                        </m:r>
                      </m:e>
                      <m:sub>
                        <m:r>
                          <a:rPr lang="en-US" altLang="zh-CN" i="1">
                            <a:latin typeface="Cambria Math" panose="02040503050406030204" pitchFamily="18" charset="0"/>
                            <a:ea typeface="宋体" panose="02010600030101010101" pitchFamily="2" charset="-122"/>
                          </a:rPr>
                          <m:t>1</m:t>
                        </m:r>
                      </m:sub>
                    </m:sSub>
                    <m:r>
                      <a:rPr lang="en-US" altLang="zh-CN" i="1">
                        <a:latin typeface="Cambria Math" panose="02040503050406030204" pitchFamily="18" charset="0"/>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𝑀</m:t>
                        </m:r>
                      </m:e>
                      <m:sub>
                        <m:r>
                          <a:rPr lang="en-US" altLang="zh-CN" i="1">
                            <a:latin typeface="Cambria Math" panose="02040503050406030204" pitchFamily="18" charset="0"/>
                            <a:ea typeface="宋体" panose="02010600030101010101" pitchFamily="2" charset="-122"/>
                          </a:rPr>
                          <m:t>2</m:t>
                        </m:r>
                      </m:sub>
                    </m:sSub>
                    <m:r>
                      <a:rPr lang="en-US" altLang="zh-CN" i="1">
                        <a:latin typeface="Cambria Math" panose="02040503050406030204" pitchFamily="18" charset="0"/>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𝑀</m:t>
                        </m:r>
                      </m:e>
                      <m:sub>
                        <m:r>
                          <a:rPr lang="en-US" altLang="zh-CN" i="1">
                            <a:latin typeface="Cambria Math" panose="02040503050406030204" pitchFamily="18" charset="0"/>
                            <a:ea typeface="宋体" panose="02010600030101010101" pitchFamily="2" charset="-122"/>
                          </a:rPr>
                          <m:t>3</m:t>
                        </m:r>
                      </m:sub>
                    </m:sSub>
                    <m:r>
                      <a:rPr lang="en-US" altLang="zh-CN" i="1">
                        <a:latin typeface="Cambria Math" panose="02040503050406030204" pitchFamily="18" charset="0"/>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𝑀</m:t>
                        </m:r>
                      </m:e>
                      <m:sub>
                        <m:r>
                          <a:rPr lang="en-US" altLang="zh-CN" i="1">
                            <a:latin typeface="Cambria Math" panose="02040503050406030204" pitchFamily="18" charset="0"/>
                            <a:ea typeface="宋体" panose="02010600030101010101" pitchFamily="2" charset="-122"/>
                          </a:rPr>
                          <m:t>4</m:t>
                        </m:r>
                      </m:sub>
                    </m:sSub>
                    <m:r>
                      <a:rPr lang="en-US" altLang="zh-CN" i="1">
                        <a:latin typeface="Cambria Math" panose="02040503050406030204" pitchFamily="18" charset="0"/>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𝑀</m:t>
                        </m:r>
                      </m:e>
                      <m:sub>
                        <m:r>
                          <a:rPr lang="en-US" altLang="zh-CN" i="1">
                            <a:latin typeface="Cambria Math" panose="02040503050406030204" pitchFamily="18" charset="0"/>
                            <a:ea typeface="宋体" panose="02010600030101010101" pitchFamily="2" charset="-122"/>
                          </a:rPr>
                          <m:t>5</m:t>
                        </m:r>
                      </m:sub>
                    </m:sSub>
                    <m:r>
                      <a:rPr lang="en-US" altLang="zh-CN" i="1">
                        <a:latin typeface="Cambria Math" panose="02040503050406030204" pitchFamily="18" charset="0"/>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𝑀</m:t>
                        </m:r>
                      </m:e>
                      <m:sub>
                        <m:r>
                          <a:rPr lang="en-US" altLang="zh-CN" i="1">
                            <a:latin typeface="Cambria Math" panose="02040503050406030204" pitchFamily="18" charset="0"/>
                            <a:ea typeface="宋体" panose="02010600030101010101" pitchFamily="2" charset="-122"/>
                          </a:rPr>
                          <m:t>6</m:t>
                        </m:r>
                      </m:sub>
                    </m:sSub>
                  </m:oMath>
                </a14:m>
                <a:endParaRPr lang="zh-CN" altLang="en-US" dirty="0">
                  <a:latin typeface="宋体" panose="02010600030101010101" pitchFamily="2" charset="-122"/>
                  <a:ea typeface="宋体" panose="02010600030101010101" pitchFamily="2" charset="-122"/>
                </a:endParaRPr>
              </a:p>
            </p:txBody>
          </p:sp>
        </mc:Choice>
        <mc:Fallback xmlns="">
          <p:sp>
            <p:nvSpPr>
              <p:cNvPr id="7" name="文本框 6">
                <a:extLst>
                  <a:ext uri="{FF2B5EF4-FFF2-40B4-BE49-F238E27FC236}">
                    <a16:creationId xmlns:a16="http://schemas.microsoft.com/office/drawing/2014/main" id="{226984BE-7541-4D28-833E-843C146BD692}"/>
                  </a:ext>
                </a:extLst>
              </p:cNvPr>
              <p:cNvSpPr txBox="1">
                <a:spLocks noRot="1" noChangeAspect="1" noMove="1" noResize="1" noEditPoints="1" noAdjustHandles="1" noChangeArrowheads="1" noChangeShapeType="1" noTextEdit="1"/>
              </p:cNvSpPr>
              <p:nvPr/>
            </p:nvSpPr>
            <p:spPr>
              <a:xfrm>
                <a:off x="573932" y="5408579"/>
                <a:ext cx="9457589" cy="369332"/>
              </a:xfrm>
              <a:prstGeom prst="rect">
                <a:avLst/>
              </a:prstGeom>
              <a:blipFill>
                <a:blip r:embed="rId4"/>
                <a:stretch>
                  <a:fillRect l="-515" t="-11475" b="-213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76900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85E1F7-4A07-40FA-B442-2CB30BD7373D}"/>
              </a:ext>
            </a:extLst>
          </p:cNvPr>
          <p:cNvSpPr>
            <a:spLocks noGrp="1"/>
          </p:cNvSpPr>
          <p:nvPr>
            <p:ph type="title"/>
          </p:nvPr>
        </p:nvSpPr>
        <p:spPr>
          <a:xfrm>
            <a:off x="677334" y="249677"/>
            <a:ext cx="8596668" cy="1320800"/>
          </a:xfrm>
        </p:spPr>
        <p:txBody>
          <a:bodyPr/>
          <a:lstStyle/>
          <a:p>
            <a:r>
              <a:rPr lang="zh-CN" altLang="en-US" dirty="0"/>
              <a:t>主析取范式和主合取范式的例题</a:t>
            </a:r>
            <a:r>
              <a:rPr lang="en-US" altLang="zh-CN" dirty="0"/>
              <a:t>2</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4A6AD58-9CAF-4498-AAAA-A042251C8F60}"/>
                  </a:ext>
                </a:extLst>
              </p:cNvPr>
              <p:cNvSpPr>
                <a:spLocks noGrp="1"/>
              </p:cNvSpPr>
              <p:nvPr>
                <p:ph idx="1"/>
              </p:nvPr>
            </p:nvSpPr>
            <p:spPr>
              <a:xfrm>
                <a:off x="677334" y="1308355"/>
                <a:ext cx="3291551" cy="524244"/>
              </a:xfrm>
            </p:spPr>
            <p:txBody>
              <a:bodyPr/>
              <a:lstStyle/>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m:t>
                      </m:r>
                    </m:oMath>
                  </m:oMathPara>
                </a14:m>
                <a:endParaRPr lang="zh-CN" altLang="en-US" dirty="0"/>
              </a:p>
            </p:txBody>
          </p:sp>
        </mc:Choice>
        <mc:Fallback xmlns="">
          <p:sp>
            <p:nvSpPr>
              <p:cNvPr id="3" name="内容占位符 2">
                <a:extLst>
                  <a:ext uri="{FF2B5EF4-FFF2-40B4-BE49-F238E27FC236}">
                    <a16:creationId xmlns:a16="http://schemas.microsoft.com/office/drawing/2014/main" id="{E4A6AD58-9CAF-4498-AAAA-A042251C8F60}"/>
                  </a:ext>
                </a:extLst>
              </p:cNvPr>
              <p:cNvSpPr>
                <a:spLocks noGrp="1" noRot="1" noChangeAspect="1" noMove="1" noResize="1" noEditPoints="1" noAdjustHandles="1" noChangeArrowheads="1" noChangeShapeType="1" noTextEdit="1"/>
              </p:cNvSpPr>
              <p:nvPr>
                <p:ph idx="1"/>
              </p:nvPr>
            </p:nvSpPr>
            <p:spPr>
              <a:xfrm>
                <a:off x="677334" y="1308355"/>
                <a:ext cx="3291551" cy="524244"/>
              </a:xfr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B5370DE-48D5-4E6A-9B1A-38C0DFD421D1}"/>
                  </a:ext>
                </a:extLst>
              </p:cNvPr>
              <p:cNvSpPr txBox="1"/>
              <p:nvPr/>
            </p:nvSpPr>
            <p:spPr>
              <a:xfrm>
                <a:off x="1449421" y="1832599"/>
                <a:ext cx="8155951" cy="1754326"/>
              </a:xfrm>
              <a:prstGeom prst="rect">
                <a:avLst/>
              </a:prstGeom>
              <a:noFill/>
            </p:spPr>
            <p:txBody>
              <a:bodyPr wrap="none" rtlCol="0">
                <a:spAutoFit/>
              </a:bodyPr>
              <a:lstStyle/>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首先，我们先求这个的析取范式，即</a:t>
                </a:r>
                <a14:m>
                  <m:oMath xmlns:m="http://schemas.openxmlformats.org/officeDocument/2006/math">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𝑝</m:t>
                    </m:r>
                    <m:r>
                      <a:rPr lang="en-US" altLang="zh-CN" i="1">
                        <a:latin typeface="Cambria Math" panose="02040503050406030204" pitchFamily="18" charset="0"/>
                        <a:ea typeface="宋体" panose="02010600030101010101" pitchFamily="2" charset="-122"/>
                      </a:rPr>
                      <m:t>∨</m:t>
                    </m:r>
                    <m:d>
                      <m:dPr>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𝑞</m:t>
                        </m:r>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𝑟</m:t>
                        </m:r>
                      </m:e>
                    </m:d>
                  </m:oMath>
                </a14:m>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可以看到命题变量是</a:t>
                </a:r>
                <a14:m>
                  <m:oMath xmlns:m="http://schemas.openxmlformats.org/officeDocument/2006/math">
                    <m:r>
                      <a:rPr lang="en-US" altLang="zh-CN" b="0" i="1" smtClean="0">
                        <a:latin typeface="Cambria Math" panose="02040503050406030204" pitchFamily="18" charset="0"/>
                        <a:ea typeface="宋体" panose="02010600030101010101" pitchFamily="2" charset="-122"/>
                      </a:rPr>
                      <m:t>𝑝</m:t>
                    </m:r>
                    <m:r>
                      <a:rPr lang="zh-CN" altLang="en-US" i="1">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𝑞</m:t>
                    </m:r>
                    <m:r>
                      <a:rPr lang="zh-CN" altLang="en-US" i="1">
                        <a:latin typeface="Cambria Math" panose="02040503050406030204" pitchFamily="18" charset="0"/>
                        <a:ea typeface="宋体" panose="02010600030101010101" pitchFamily="2" charset="-122"/>
                      </a:rPr>
                      <m:t>和</m:t>
                    </m:r>
                    <m:r>
                      <a:rPr lang="en-US" altLang="zh-CN" i="1">
                        <a:latin typeface="Cambria Math" panose="02040503050406030204" pitchFamily="18" charset="0"/>
                        <a:ea typeface="宋体" panose="02010600030101010101" pitchFamily="2" charset="-122"/>
                      </a:rPr>
                      <m:t>𝑟</m:t>
                    </m:r>
                  </m:oMath>
                </a14:m>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通过</a:t>
                </a:r>
                <a14:m>
                  <m:oMath xmlns:m="http://schemas.openxmlformats.org/officeDocument/2006/math">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𝑝</m:t>
                    </m:r>
                  </m:oMath>
                </a14:m>
                <a:r>
                  <a:rPr lang="zh-CN" altLang="en-US" dirty="0">
                    <a:latin typeface="宋体" panose="02010600030101010101" pitchFamily="2" charset="-122"/>
                    <a:ea typeface="宋体" panose="02010600030101010101" pitchFamily="2" charset="-122"/>
                  </a:rPr>
                  <a:t>我们可以扩展得到极小项</a:t>
                </a:r>
                <a14:m>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𝑚</m:t>
                        </m:r>
                      </m:e>
                      <m:sub>
                        <m:r>
                          <a:rPr lang="en-US" altLang="zh-CN" i="1">
                            <a:latin typeface="Cambria Math" panose="02040503050406030204" pitchFamily="18" charset="0"/>
                            <a:ea typeface="宋体" panose="02010600030101010101" pitchFamily="2" charset="-122"/>
                          </a:rPr>
                          <m:t>0</m:t>
                        </m:r>
                      </m:sub>
                    </m:sSub>
                  </m:oMath>
                </a14:m>
                <a:r>
                  <a:rPr lang="zh-CN" altLang="en-US"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14:m>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𝑚</m:t>
                        </m:r>
                      </m:e>
                      <m:sub>
                        <m:r>
                          <a:rPr lang="en-US" altLang="zh-CN" i="1">
                            <a:latin typeface="Cambria Math" panose="02040503050406030204" pitchFamily="18" charset="0"/>
                            <a:ea typeface="宋体" panose="02010600030101010101" pitchFamily="2" charset="-122"/>
                          </a:rPr>
                          <m:t>1</m:t>
                        </m:r>
                      </m:sub>
                    </m:sSub>
                    <m:r>
                      <a:rPr lang="zh-CN" altLang="en-US" i="1">
                        <a:latin typeface="Cambria Math" panose="02040503050406030204" pitchFamily="18" charset="0"/>
                        <a:ea typeface="宋体" panose="02010600030101010101" pitchFamily="2" charset="-122"/>
                      </a:rPr>
                      <m:t>，</m:t>
                    </m:r>
                  </m:oMath>
                </a14:m>
                <a:r>
                  <a:rPr lang="en-US" altLang="zh-CN" dirty="0">
                    <a:ea typeface="宋体" panose="02010600030101010101" pitchFamily="2" charset="-122"/>
                  </a:rPr>
                  <a:t> </a:t>
                </a:r>
                <a14:m>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𝑚</m:t>
                        </m:r>
                      </m:e>
                      <m:sub>
                        <m:r>
                          <a:rPr lang="en-US" altLang="zh-CN" i="1">
                            <a:latin typeface="Cambria Math" panose="02040503050406030204" pitchFamily="18" charset="0"/>
                            <a:ea typeface="宋体" panose="02010600030101010101" pitchFamily="2" charset="-122"/>
                          </a:rPr>
                          <m:t>2</m:t>
                        </m:r>
                      </m:sub>
                    </m:sSub>
                  </m:oMath>
                </a14:m>
                <a:r>
                  <a:rPr lang="zh-CN" altLang="en-US" dirty="0">
                    <a:latin typeface="宋体" panose="02010600030101010101" pitchFamily="2" charset="-122"/>
                    <a:ea typeface="宋体" panose="02010600030101010101" pitchFamily="2" charset="-122"/>
                  </a:rPr>
                  <a:t>和</a:t>
                </a:r>
                <a14:m>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𝑚</m:t>
                        </m:r>
                      </m:e>
                      <m:sub>
                        <m:r>
                          <a:rPr lang="en-US" altLang="zh-CN" i="1">
                            <a:latin typeface="Cambria Math" panose="02040503050406030204" pitchFamily="18" charset="0"/>
                            <a:ea typeface="宋体" panose="02010600030101010101" pitchFamily="2" charset="-122"/>
                          </a:rPr>
                          <m:t>3</m:t>
                        </m:r>
                      </m:sub>
                    </m:sSub>
                  </m:oMath>
                </a14:m>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通过</a:t>
                </a:r>
                <a14:m>
                  <m:oMath xmlns:m="http://schemas.openxmlformats.org/officeDocument/2006/math">
                    <m:d>
                      <m:dPr>
                        <m:ctrlPr>
                          <a:rPr lang="en-US" altLang="zh-CN" i="1" smtClean="0">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𝑞</m:t>
                        </m:r>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𝑟</m:t>
                        </m:r>
                      </m:e>
                    </m:d>
                  </m:oMath>
                </a14:m>
                <a:r>
                  <a:rPr lang="zh-CN" altLang="en-US" dirty="0">
                    <a:latin typeface="宋体" panose="02010600030101010101" pitchFamily="2" charset="-122"/>
                    <a:ea typeface="宋体" panose="02010600030101010101" pitchFamily="2" charset="-122"/>
                  </a:rPr>
                  <a:t>我们可以扩展得到极小项</a:t>
                </a:r>
                <a14:m>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𝑚</m:t>
                        </m:r>
                      </m:e>
                      <m:sub>
                        <m:r>
                          <a:rPr lang="en-US" altLang="zh-CN" i="1">
                            <a:latin typeface="Cambria Math" panose="02040503050406030204" pitchFamily="18" charset="0"/>
                            <a:ea typeface="宋体" panose="02010600030101010101" pitchFamily="2" charset="-122"/>
                          </a:rPr>
                          <m:t>0</m:t>
                        </m:r>
                      </m:sub>
                    </m:sSub>
                  </m:oMath>
                </a14:m>
                <a:r>
                  <a:rPr lang="zh-CN" altLang="en-US" dirty="0">
                    <a:latin typeface="宋体" panose="02010600030101010101" pitchFamily="2" charset="-122"/>
                    <a:ea typeface="宋体" panose="02010600030101010101" pitchFamily="2" charset="-122"/>
                  </a:rPr>
                  <a:t>和</a:t>
                </a:r>
                <a14:m>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𝑚</m:t>
                        </m:r>
                      </m:e>
                      <m:sub>
                        <m:r>
                          <a:rPr lang="en-US" altLang="zh-CN" i="1">
                            <a:latin typeface="Cambria Math" panose="02040503050406030204" pitchFamily="18" charset="0"/>
                            <a:ea typeface="宋体" panose="02010600030101010101" pitchFamily="2" charset="-122"/>
                          </a:rPr>
                          <m:t>4</m:t>
                        </m:r>
                      </m:sub>
                    </m:sSub>
                  </m:oMath>
                </a14:m>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因此主析取范式为</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𝑚</m:t>
                        </m:r>
                      </m:e>
                      <m:sub>
                        <m:r>
                          <a:rPr lang="en-US" altLang="zh-CN" i="1">
                            <a:latin typeface="Cambria Math" panose="02040503050406030204" pitchFamily="18" charset="0"/>
                            <a:ea typeface="宋体" panose="02010600030101010101" pitchFamily="2" charset="-122"/>
                          </a:rPr>
                          <m:t>0</m:t>
                        </m:r>
                      </m:sub>
                    </m:sSub>
                    <m: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𝑚</m:t>
                        </m:r>
                      </m:e>
                      <m:sub>
                        <m:r>
                          <a:rPr lang="en-US" altLang="zh-CN" i="1">
                            <a:latin typeface="Cambria Math" panose="02040503050406030204" pitchFamily="18" charset="0"/>
                            <a:ea typeface="宋体" panose="02010600030101010101" pitchFamily="2" charset="-122"/>
                          </a:rPr>
                          <m:t>1</m:t>
                        </m:r>
                      </m:sub>
                    </m:sSub>
                    <m: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𝑚</m:t>
                        </m:r>
                      </m:e>
                      <m:sub>
                        <m:r>
                          <a:rPr lang="en-US" altLang="zh-CN" i="1">
                            <a:latin typeface="Cambria Math" panose="02040503050406030204" pitchFamily="18" charset="0"/>
                            <a:ea typeface="宋体" panose="02010600030101010101" pitchFamily="2" charset="-122"/>
                          </a:rPr>
                          <m:t>2</m:t>
                        </m:r>
                      </m:sub>
                    </m:sSub>
                    <m: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𝑚</m:t>
                        </m:r>
                      </m:e>
                      <m:sub>
                        <m:r>
                          <a:rPr lang="en-US" altLang="zh-CN" i="1">
                            <a:latin typeface="Cambria Math" panose="02040503050406030204" pitchFamily="18" charset="0"/>
                            <a:ea typeface="宋体" panose="02010600030101010101" pitchFamily="2" charset="-122"/>
                          </a:rPr>
                          <m:t>3</m:t>
                        </m:r>
                      </m:sub>
                    </m:sSub>
                    <m: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𝑚</m:t>
                        </m:r>
                      </m:e>
                      <m:sub>
                        <m:r>
                          <a:rPr lang="en-US" altLang="zh-CN" i="1">
                            <a:latin typeface="Cambria Math" panose="02040503050406030204" pitchFamily="18" charset="0"/>
                            <a:ea typeface="宋体" panose="02010600030101010101" pitchFamily="2" charset="-122"/>
                          </a:rPr>
                          <m:t>4</m:t>
                        </m:r>
                      </m:sub>
                    </m:sSub>
                  </m:oMath>
                </a14:m>
                <a:r>
                  <a:rPr lang="zh-CN" altLang="en-US" dirty="0">
                    <a:latin typeface="宋体" panose="02010600030101010101" pitchFamily="2" charset="-122"/>
                    <a:ea typeface="宋体" panose="02010600030101010101" pitchFamily="2" charset="-122"/>
                  </a:rPr>
                  <a:t>，而主合取范式为</a:t>
                </a:r>
                <a14:m>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𝑀</m:t>
                        </m:r>
                      </m:e>
                      <m:sub>
                        <m:r>
                          <a:rPr lang="en-US" altLang="zh-CN" i="1">
                            <a:latin typeface="Cambria Math" panose="02040503050406030204" pitchFamily="18" charset="0"/>
                            <a:ea typeface="宋体" panose="02010600030101010101" pitchFamily="2" charset="-122"/>
                          </a:rPr>
                          <m:t>5</m:t>
                        </m:r>
                      </m:sub>
                    </m:sSub>
                    <m:r>
                      <a:rPr lang="en-US" altLang="zh-CN" i="1">
                        <a:latin typeface="Cambria Math" panose="02040503050406030204" pitchFamily="18" charset="0"/>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𝑀</m:t>
                        </m:r>
                      </m:e>
                      <m:sub>
                        <m:r>
                          <a:rPr lang="en-US" altLang="zh-CN" i="1">
                            <a:latin typeface="Cambria Math" panose="02040503050406030204" pitchFamily="18" charset="0"/>
                            <a:ea typeface="宋体" panose="02010600030101010101" pitchFamily="2" charset="-122"/>
                          </a:rPr>
                          <m:t>6</m:t>
                        </m:r>
                      </m:sub>
                    </m:sSub>
                    <m:r>
                      <a:rPr lang="en-US" altLang="zh-CN" i="1">
                        <a:latin typeface="Cambria Math" panose="02040503050406030204" pitchFamily="18" charset="0"/>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𝑀</m:t>
                        </m:r>
                      </m:e>
                      <m:sub>
                        <m:r>
                          <a:rPr lang="en-US" altLang="zh-CN" i="1">
                            <a:latin typeface="Cambria Math" panose="02040503050406030204" pitchFamily="18" charset="0"/>
                            <a:ea typeface="宋体" panose="02010600030101010101" pitchFamily="2" charset="-122"/>
                          </a:rPr>
                          <m:t>7</m:t>
                        </m:r>
                      </m:sub>
                    </m:sSub>
                  </m:oMath>
                </a14:m>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zh-CN" altLang="en-US" dirty="0">
                  <a:latin typeface="宋体" panose="02010600030101010101" pitchFamily="2" charset="-122"/>
                  <a:ea typeface="宋体" panose="02010600030101010101" pitchFamily="2" charset="-122"/>
                </a:endParaRPr>
              </a:p>
            </p:txBody>
          </p:sp>
        </mc:Choice>
        <mc:Fallback xmlns="">
          <p:sp>
            <p:nvSpPr>
              <p:cNvPr id="4" name="文本框 3">
                <a:extLst>
                  <a:ext uri="{FF2B5EF4-FFF2-40B4-BE49-F238E27FC236}">
                    <a16:creationId xmlns:a16="http://schemas.microsoft.com/office/drawing/2014/main" id="{CB5370DE-48D5-4E6A-9B1A-38C0DFD421D1}"/>
                  </a:ext>
                </a:extLst>
              </p:cNvPr>
              <p:cNvSpPr txBox="1">
                <a:spLocks noRot="1" noChangeAspect="1" noMove="1" noResize="1" noEditPoints="1" noAdjustHandles="1" noChangeArrowheads="1" noChangeShapeType="1" noTextEdit="1"/>
              </p:cNvSpPr>
              <p:nvPr/>
            </p:nvSpPr>
            <p:spPr>
              <a:xfrm>
                <a:off x="1449421" y="1832599"/>
                <a:ext cx="8155951" cy="1754326"/>
              </a:xfrm>
              <a:prstGeom prst="rect">
                <a:avLst/>
              </a:prstGeom>
              <a:blipFill>
                <a:blip r:embed="rId3"/>
                <a:stretch>
                  <a:fillRect l="-523" t="-27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67571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D27A98-3B0E-4090-9E42-CD1181958C72}"/>
              </a:ext>
            </a:extLst>
          </p:cNvPr>
          <p:cNvSpPr>
            <a:spLocks noGrp="1"/>
          </p:cNvSpPr>
          <p:nvPr>
            <p:ph type="title"/>
          </p:nvPr>
        </p:nvSpPr>
        <p:spPr/>
        <p:txBody>
          <a:bodyPr/>
          <a:lstStyle/>
          <a:p>
            <a:r>
              <a:rPr lang="zh-CN" altLang="en-US" dirty="0"/>
              <a:t>主析取范式和主合取范式的解题经验</a:t>
            </a:r>
          </a:p>
        </p:txBody>
      </p:sp>
      <p:sp>
        <p:nvSpPr>
          <p:cNvPr id="3" name="内容占位符 2">
            <a:extLst>
              <a:ext uri="{FF2B5EF4-FFF2-40B4-BE49-F238E27FC236}">
                <a16:creationId xmlns:a16="http://schemas.microsoft.com/office/drawing/2014/main" id="{76951D6B-1418-4B62-8BB4-5513BCA87C9F}"/>
              </a:ext>
            </a:extLst>
          </p:cNvPr>
          <p:cNvSpPr>
            <a:spLocks noGrp="1"/>
          </p:cNvSpPr>
          <p:nvPr>
            <p:ph idx="1"/>
          </p:nvPr>
        </p:nvSpPr>
        <p:spPr>
          <a:xfrm>
            <a:off x="752748" y="1623261"/>
            <a:ext cx="8596668" cy="3880773"/>
          </a:xfrm>
        </p:spPr>
        <p:txBody>
          <a:bodyPr/>
          <a:lstStyle/>
          <a:p>
            <a:r>
              <a:rPr lang="zh-CN" altLang="en-US" dirty="0">
                <a:latin typeface="宋体" panose="02010600030101010101" pitchFamily="2" charset="-122"/>
                <a:ea typeface="宋体" panose="02010600030101010101" pitchFamily="2" charset="-122"/>
              </a:rPr>
              <a:t>首先，事实上，主析取范式和主合取范式我们</a:t>
            </a:r>
            <a:r>
              <a:rPr lang="zh-CN" altLang="en-US" b="1" dirty="0">
                <a:latin typeface="宋体" panose="02010600030101010101" pitchFamily="2" charset="-122"/>
                <a:ea typeface="宋体" panose="02010600030101010101" pitchFamily="2" charset="-122"/>
              </a:rPr>
              <a:t>只用求一个</a:t>
            </a:r>
            <a:r>
              <a:rPr lang="zh-CN" altLang="en-US" dirty="0">
                <a:latin typeface="宋体" panose="02010600030101010101" pitchFamily="2" charset="-122"/>
                <a:ea typeface="宋体" panose="02010600030101010101" pitchFamily="2" charset="-122"/>
              </a:rPr>
              <a:t>，另外一个可以根据现有的推出来</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使用真值表来解决这类问题的时候，我们的思路和往常用真值表来验证命题逻辑公式何时为真何时为假一样，不同的就是我们需要把命题为真的情况当成主析取范式，命题为假的情况当成主合取范式，并且要注意使用合取号还是析取号</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使用等值演算来解决这类问题时，我们先是用等值演算求出原式的</a:t>
            </a:r>
            <a:r>
              <a:rPr lang="zh-CN" altLang="en-US" b="1" dirty="0">
                <a:latin typeface="宋体" panose="02010600030101010101" pitchFamily="2" charset="-122"/>
                <a:ea typeface="宋体" panose="02010600030101010101" pitchFamily="2" charset="-122"/>
              </a:rPr>
              <a:t>析取范式</a:t>
            </a:r>
            <a:r>
              <a:rPr lang="zh-CN" altLang="en-US" dirty="0">
                <a:latin typeface="宋体" panose="02010600030101010101" pitchFamily="2" charset="-122"/>
                <a:ea typeface="宋体" panose="02010600030101010101" pitchFamily="2" charset="-122"/>
              </a:rPr>
              <a:t>或者是</a:t>
            </a:r>
            <a:r>
              <a:rPr lang="zh-CN" altLang="en-US" b="1" dirty="0">
                <a:latin typeface="宋体" panose="02010600030101010101" pitchFamily="2" charset="-122"/>
                <a:ea typeface="宋体" panose="02010600030101010101" pitchFamily="2" charset="-122"/>
              </a:rPr>
              <a:t>合取范式</a:t>
            </a:r>
            <a:r>
              <a:rPr lang="zh-CN" altLang="en-US" dirty="0">
                <a:latin typeface="宋体" panose="02010600030101010101" pitchFamily="2" charset="-122"/>
                <a:ea typeface="宋体" panose="02010600030101010101" pitchFamily="2" charset="-122"/>
              </a:rPr>
              <a:t>。然后，我们根据每一项以及相应的编码来推出极小项或者是极大项</a:t>
            </a:r>
            <a:endParaRPr lang="en-US" altLang="zh-CN"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47022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B63ED1-644D-4294-81D1-C8574473F7C7}"/>
              </a:ext>
            </a:extLst>
          </p:cNvPr>
          <p:cNvSpPr>
            <a:spLocks noGrp="1"/>
          </p:cNvSpPr>
          <p:nvPr>
            <p:ph type="title"/>
          </p:nvPr>
        </p:nvSpPr>
        <p:spPr/>
        <p:txBody>
          <a:bodyPr/>
          <a:lstStyle/>
          <a:p>
            <a:r>
              <a:rPr lang="zh-CN" altLang="en-US" dirty="0"/>
              <a:t>小结</a:t>
            </a:r>
          </a:p>
        </p:txBody>
      </p:sp>
      <p:sp>
        <p:nvSpPr>
          <p:cNvPr id="3" name="内容占位符 2">
            <a:extLst>
              <a:ext uri="{FF2B5EF4-FFF2-40B4-BE49-F238E27FC236}">
                <a16:creationId xmlns:a16="http://schemas.microsoft.com/office/drawing/2014/main" id="{9481629D-359F-4F14-B7ED-2F41CC213A15}"/>
              </a:ext>
            </a:extLst>
          </p:cNvPr>
          <p:cNvSpPr>
            <a:spLocks noGrp="1"/>
          </p:cNvSpPr>
          <p:nvPr>
            <p:ph idx="1"/>
          </p:nvPr>
        </p:nvSpPr>
        <p:spPr>
          <a:xfrm>
            <a:off x="721326" y="1488613"/>
            <a:ext cx="8596668" cy="3880773"/>
          </a:xfrm>
        </p:spPr>
        <p:txBody>
          <a:bodyPr>
            <a:normAutofit lnSpcReduction="10000"/>
          </a:bodyPr>
          <a:lstStyle/>
          <a:p>
            <a:r>
              <a:rPr lang="zh-CN" altLang="en-US" dirty="0">
                <a:latin typeface="宋体" panose="02010600030101010101" pitchFamily="2" charset="-122"/>
                <a:ea typeface="宋体" panose="02010600030101010101" pitchFamily="2" charset="-122"/>
              </a:rPr>
              <a:t>在本节课中，我们对于离散数学中第二章命题逻辑的前半部分的知识进行了梳理，并且也标明了这一章前半部分的重点内容</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本节课涉及到了真值表以及运用真值表解决问题的方法，并且介绍了我对于解决真值表这类题目的相关经验。</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本节课还涉及到了等值演算的解题方法，等值演算看起来像是比较难的数学证明题，但其实只要我们按照经验中的方法去做，等值演算题目其实也是比较套路的一种题型</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本节课给大家介绍了极小项以及主析取范式，极大项以及主合取范式。大家要掌握这两种的基本定义，并且学会用两种方法去求主析取范式和主合取范式</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本节课的内容属于数字逻辑电路以及离散数学相重合的内容，希望大家能够认真复习，这些内容对于大家解决数字逻辑电路中的问题也很有帮助</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下一节课的内容是</a:t>
            </a:r>
            <a:r>
              <a:rPr lang="en-US" altLang="zh-CN" dirty="0">
                <a:latin typeface="宋体" panose="02010600030101010101" pitchFamily="2" charset="-122"/>
                <a:ea typeface="宋体" panose="02010600030101010101" pitchFamily="2" charset="-122"/>
              </a:rPr>
              <a:t>2.5</a:t>
            </a:r>
            <a:r>
              <a:rPr lang="zh-CN" altLang="en-US" dirty="0">
                <a:latin typeface="宋体" panose="02010600030101010101" pitchFamily="2" charset="-122"/>
                <a:ea typeface="宋体" panose="02010600030101010101" pitchFamily="2" charset="-122"/>
              </a:rPr>
              <a:t>与</a:t>
            </a:r>
            <a:r>
              <a:rPr lang="en-US" altLang="zh-CN" dirty="0">
                <a:latin typeface="宋体" panose="02010600030101010101" pitchFamily="2" charset="-122"/>
                <a:ea typeface="宋体" panose="02010600030101010101" pitchFamily="2" charset="-122"/>
              </a:rPr>
              <a:t>2.6</a:t>
            </a:r>
            <a:r>
              <a:rPr lang="zh-CN" altLang="en-US" dirty="0">
                <a:latin typeface="宋体" panose="02010600030101010101" pitchFamily="2" charset="-122"/>
                <a:ea typeface="宋体" panose="02010600030101010101" pitchFamily="2" charset="-122"/>
              </a:rPr>
              <a:t>，请大家做好预习，</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80384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2A41DF-AF3E-45FF-B809-3E532E208CF0}"/>
              </a:ext>
            </a:extLst>
          </p:cNvPr>
          <p:cNvSpPr>
            <a:spLocks noGrp="1"/>
          </p:cNvSpPr>
          <p:nvPr>
            <p:ph type="title"/>
          </p:nvPr>
        </p:nvSpPr>
        <p:spPr/>
        <p:txBody>
          <a:bodyPr/>
          <a:lstStyle/>
          <a:p>
            <a:r>
              <a:rPr lang="zh-CN" altLang="en-US" dirty="0"/>
              <a:t>内容</a:t>
            </a:r>
          </a:p>
        </p:txBody>
      </p:sp>
      <p:sp>
        <p:nvSpPr>
          <p:cNvPr id="3" name="内容占位符 2">
            <a:extLst>
              <a:ext uri="{FF2B5EF4-FFF2-40B4-BE49-F238E27FC236}">
                <a16:creationId xmlns:a16="http://schemas.microsoft.com/office/drawing/2014/main" id="{7C62E0D9-D819-4404-9C3B-337E83F4F2AC}"/>
              </a:ext>
            </a:extLst>
          </p:cNvPr>
          <p:cNvSpPr>
            <a:spLocks noGrp="1"/>
          </p:cNvSpPr>
          <p:nvPr>
            <p:ph idx="1"/>
          </p:nvPr>
        </p:nvSpPr>
        <p:spPr>
          <a:xfrm>
            <a:off x="677334" y="1270000"/>
            <a:ext cx="8596668" cy="3880773"/>
          </a:xfrm>
        </p:spPr>
        <p:txBody>
          <a:bodyPr>
            <a:noAutofit/>
          </a:bodyPr>
          <a:lstStyle/>
          <a:p>
            <a:r>
              <a:rPr lang="en-US" altLang="zh-CN" dirty="0">
                <a:latin typeface="宋体" panose="02010600030101010101" pitchFamily="2" charset="-122"/>
                <a:ea typeface="宋体" panose="02010600030101010101" pitchFamily="2" charset="-122"/>
              </a:rPr>
              <a:t>2.1 </a:t>
            </a:r>
            <a:r>
              <a:rPr lang="zh-CN" altLang="en-US" dirty="0">
                <a:latin typeface="宋体" panose="02010600030101010101" pitchFamily="2" charset="-122"/>
                <a:ea typeface="宋体" panose="02010600030101010101" pitchFamily="2" charset="-122"/>
              </a:rPr>
              <a:t>命题逻辑的基本概念</a:t>
            </a:r>
          </a:p>
          <a:p>
            <a:pPr lvl="1"/>
            <a:r>
              <a:rPr lang="zh-CN" altLang="en-US" dirty="0">
                <a:latin typeface="宋体" panose="02010600030101010101" pitchFamily="2" charset="-122"/>
                <a:ea typeface="宋体" panose="02010600030101010101" pitchFamily="2" charset="-122"/>
              </a:rPr>
              <a:t>命题与真值的概念</a:t>
            </a:r>
          </a:p>
          <a:p>
            <a:pPr lvl="1"/>
            <a:r>
              <a:rPr lang="zh-CN" altLang="en-US" dirty="0">
                <a:latin typeface="宋体" panose="02010600030101010101" pitchFamily="2" charset="-122"/>
                <a:ea typeface="宋体" panose="02010600030101010101" pitchFamily="2" charset="-122"/>
              </a:rPr>
              <a:t>原子命题与复合命题</a:t>
            </a:r>
          </a:p>
          <a:p>
            <a:r>
              <a:rPr lang="en-US" altLang="zh-CN" dirty="0">
                <a:latin typeface="宋体" panose="02010600030101010101" pitchFamily="2" charset="-122"/>
                <a:ea typeface="宋体" panose="02010600030101010101" pitchFamily="2" charset="-122"/>
              </a:rPr>
              <a:t>2.2 </a:t>
            </a:r>
            <a:r>
              <a:rPr lang="zh-CN" altLang="en-US" dirty="0">
                <a:latin typeface="宋体" panose="02010600030101010101" pitchFamily="2" charset="-122"/>
                <a:ea typeface="宋体" panose="02010600030101010101" pitchFamily="2" charset="-122"/>
              </a:rPr>
              <a:t>命题逻辑公式的语法</a:t>
            </a:r>
          </a:p>
          <a:p>
            <a:pPr lvl="1"/>
            <a:r>
              <a:rPr lang="zh-CN" altLang="en-US" dirty="0">
                <a:latin typeface="宋体" panose="02010600030101010101" pitchFamily="2" charset="-122"/>
                <a:ea typeface="宋体" panose="02010600030101010101" pitchFamily="2" charset="-122"/>
              </a:rPr>
              <a:t>命题逻辑公式的定义以及形式（原子公式，否定式，合取式，析取式，蕴涵式，双蕴涵式）</a:t>
            </a:r>
          </a:p>
          <a:p>
            <a:pPr lvl="1"/>
            <a:r>
              <a:rPr lang="zh-CN" altLang="en-US" dirty="0">
                <a:latin typeface="宋体" panose="02010600030101010101" pitchFamily="2" charset="-122"/>
                <a:ea typeface="宋体" panose="02010600030101010101" pitchFamily="2" charset="-122"/>
              </a:rPr>
              <a:t>逻辑运算符的</a:t>
            </a:r>
            <a:r>
              <a:rPr lang="zh-CN" altLang="en-US" b="1" dirty="0">
                <a:latin typeface="宋体" panose="02010600030101010101" pitchFamily="2" charset="-122"/>
                <a:ea typeface="宋体" panose="02010600030101010101" pitchFamily="2" charset="-122"/>
              </a:rPr>
              <a:t>优先级和结合性</a:t>
            </a:r>
          </a:p>
          <a:p>
            <a:r>
              <a:rPr lang="en-US" altLang="zh-CN" dirty="0">
                <a:latin typeface="宋体" panose="02010600030101010101" pitchFamily="2" charset="-122"/>
                <a:ea typeface="宋体" panose="02010600030101010101" pitchFamily="2" charset="-122"/>
              </a:rPr>
              <a:t>2.3 </a:t>
            </a:r>
            <a:r>
              <a:rPr lang="zh-CN" altLang="en-US" dirty="0">
                <a:latin typeface="宋体" panose="02010600030101010101" pitchFamily="2" charset="-122"/>
                <a:ea typeface="宋体" panose="02010600030101010101" pitchFamily="2" charset="-122"/>
              </a:rPr>
              <a:t>命题逻辑公式的语义</a:t>
            </a:r>
          </a:p>
          <a:p>
            <a:pPr lvl="1"/>
            <a:r>
              <a:rPr lang="zh-CN" altLang="en-US" b="1" dirty="0">
                <a:latin typeface="宋体" panose="02010600030101010101" pitchFamily="2" charset="-122"/>
                <a:ea typeface="宋体" panose="02010600030101010101" pitchFamily="2" charset="-122"/>
              </a:rPr>
              <a:t>真值表</a:t>
            </a:r>
          </a:p>
          <a:p>
            <a:pPr lvl="1"/>
            <a:r>
              <a:rPr lang="zh-CN" altLang="en-US" dirty="0">
                <a:latin typeface="宋体" panose="02010600030101010101" pitchFamily="2" charset="-122"/>
                <a:ea typeface="宋体" panose="02010600030101010101" pitchFamily="2" charset="-122"/>
              </a:rPr>
              <a:t>命题逻辑公式的分类</a:t>
            </a:r>
          </a:p>
          <a:p>
            <a:r>
              <a:rPr lang="en-US" altLang="zh-CN" dirty="0">
                <a:latin typeface="宋体" panose="02010600030101010101" pitchFamily="2" charset="-122"/>
                <a:ea typeface="宋体" panose="02010600030101010101" pitchFamily="2" charset="-122"/>
              </a:rPr>
              <a:t>2.4 </a:t>
            </a:r>
            <a:r>
              <a:rPr lang="zh-CN" altLang="en-US" dirty="0">
                <a:latin typeface="宋体" panose="02010600030101010101" pitchFamily="2" charset="-122"/>
                <a:ea typeface="宋体" panose="02010600030101010101" pitchFamily="2" charset="-122"/>
              </a:rPr>
              <a:t>命题逻辑的等值演算</a:t>
            </a:r>
          </a:p>
          <a:p>
            <a:pPr lvl="1"/>
            <a:r>
              <a:rPr lang="zh-CN" altLang="en-US" b="1" dirty="0">
                <a:latin typeface="宋体" panose="02010600030101010101" pitchFamily="2" charset="-122"/>
                <a:ea typeface="宋体" panose="02010600030101010101" pitchFamily="2" charset="-122"/>
              </a:rPr>
              <a:t>命题逻辑公式的基本逻辑等值式模式</a:t>
            </a:r>
          </a:p>
          <a:p>
            <a:pPr lvl="1"/>
            <a:r>
              <a:rPr lang="zh-CN" altLang="en-US" b="1" dirty="0">
                <a:latin typeface="宋体" panose="02010600030101010101" pitchFamily="2" charset="-122"/>
                <a:ea typeface="宋体" panose="02010600030101010101" pitchFamily="2" charset="-122"/>
              </a:rPr>
              <a:t>等值演算例题</a:t>
            </a:r>
          </a:p>
          <a:p>
            <a:pPr lvl="1"/>
            <a:r>
              <a:rPr lang="zh-CN" altLang="en-US" b="1" dirty="0">
                <a:latin typeface="宋体" panose="02010600030101010101" pitchFamily="2" charset="-122"/>
                <a:ea typeface="宋体" panose="02010600030101010101" pitchFamily="2" charset="-122"/>
              </a:rPr>
              <a:t>命题逻辑公式的范式以及例题</a:t>
            </a:r>
          </a:p>
        </p:txBody>
      </p:sp>
    </p:spTree>
    <p:extLst>
      <p:ext uri="{BB962C8B-B14F-4D97-AF65-F5344CB8AC3E}">
        <p14:creationId xmlns:p14="http://schemas.microsoft.com/office/powerpoint/2010/main" val="67640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7C646D-F8D9-4B33-8AD8-55C1F8815B93}"/>
              </a:ext>
            </a:extLst>
          </p:cNvPr>
          <p:cNvSpPr>
            <a:spLocks noGrp="1"/>
          </p:cNvSpPr>
          <p:nvPr>
            <p:ph type="title"/>
          </p:nvPr>
        </p:nvSpPr>
        <p:spPr/>
        <p:txBody>
          <a:bodyPr/>
          <a:lstStyle/>
          <a:p>
            <a:r>
              <a:rPr lang="zh-CN" altLang="en-US" dirty="0"/>
              <a:t>命题逻辑的基本概念</a:t>
            </a:r>
          </a:p>
        </p:txBody>
      </p:sp>
      <p:sp>
        <p:nvSpPr>
          <p:cNvPr id="3" name="内容占位符 2">
            <a:extLst>
              <a:ext uri="{FF2B5EF4-FFF2-40B4-BE49-F238E27FC236}">
                <a16:creationId xmlns:a16="http://schemas.microsoft.com/office/drawing/2014/main" id="{03EA2F77-2A66-4771-B1E1-A0E02BCF1C20}"/>
              </a:ext>
            </a:extLst>
          </p:cNvPr>
          <p:cNvSpPr>
            <a:spLocks noGrp="1"/>
          </p:cNvSpPr>
          <p:nvPr>
            <p:ph idx="1"/>
          </p:nvPr>
        </p:nvSpPr>
        <p:spPr>
          <a:xfrm>
            <a:off x="677334" y="1566701"/>
            <a:ext cx="8596668" cy="3880773"/>
          </a:xfrm>
        </p:spPr>
        <p:txBody>
          <a:bodyPr>
            <a:normAutofit/>
          </a:bodyPr>
          <a:lstStyle/>
          <a:p>
            <a:r>
              <a:rPr lang="zh-CN" altLang="en-US" sz="2000" dirty="0">
                <a:latin typeface="宋体" panose="02010600030101010101" pitchFamily="2" charset="-122"/>
                <a:ea typeface="宋体" panose="02010600030101010101" pitchFamily="2" charset="-122"/>
              </a:rPr>
              <a:t>命题与真值的概念</a:t>
            </a:r>
            <a:endParaRPr lang="en-US" altLang="zh-CN" sz="2000" dirty="0">
              <a:latin typeface="宋体" panose="02010600030101010101" pitchFamily="2" charset="-122"/>
              <a:ea typeface="宋体" panose="02010600030101010101" pitchFamily="2" charset="-122"/>
            </a:endParaRPr>
          </a:p>
          <a:p>
            <a:pPr lvl="1"/>
            <a:r>
              <a:rPr lang="zh-CN" altLang="en-US" sz="1800" dirty="0">
                <a:latin typeface="宋体" panose="02010600030101010101" pitchFamily="2" charset="-122"/>
                <a:ea typeface="宋体" panose="02010600030101010101" pitchFamily="2" charset="-122"/>
              </a:rPr>
              <a:t>命题：是具有真假值的</a:t>
            </a:r>
            <a:r>
              <a:rPr lang="zh-CN" altLang="en-US" sz="1800" b="1" dirty="0">
                <a:latin typeface="宋体" panose="02010600030101010101" pitchFamily="2" charset="-122"/>
                <a:ea typeface="宋体" panose="02010600030101010101" pitchFamily="2" charset="-122"/>
              </a:rPr>
              <a:t>陈述句</a:t>
            </a:r>
            <a:r>
              <a:rPr lang="zh-CN" altLang="en-US" sz="1800" dirty="0">
                <a:latin typeface="宋体" panose="02010600030101010101" pitchFamily="2" charset="-122"/>
                <a:ea typeface="宋体" panose="02010600030101010101" pitchFamily="2" charset="-122"/>
              </a:rPr>
              <a:t>，要么为真，要么为假。因此，命题不能是祈使句，也不能是感叹句。书上面还提到有两种陈述句不是命题：一种是含有通常意义上认为是变量的句子，如</a:t>
            </a:r>
            <a:r>
              <a:rPr lang="zh-CN" altLang="en-US" sz="1800" b="1" dirty="0">
                <a:latin typeface="宋体" panose="02010600030101010101" pitchFamily="2" charset="-122"/>
                <a:ea typeface="宋体" panose="02010600030101010101" pitchFamily="2" charset="-122"/>
              </a:rPr>
              <a:t>“</a:t>
            </a:r>
            <a:r>
              <a:rPr lang="en-US" altLang="zh-CN" sz="1800" b="1" dirty="0">
                <a:latin typeface="宋体" panose="02010600030101010101" pitchFamily="2" charset="-122"/>
                <a:ea typeface="宋体" panose="02010600030101010101" pitchFamily="2" charset="-122"/>
              </a:rPr>
              <a:t>x</a:t>
            </a:r>
            <a:r>
              <a:rPr lang="zh-CN" altLang="en-US" sz="1800" b="1" dirty="0">
                <a:latin typeface="宋体" panose="02010600030101010101" pitchFamily="2" charset="-122"/>
                <a:ea typeface="宋体" panose="02010600030101010101" pitchFamily="2" charset="-122"/>
              </a:rPr>
              <a:t>是</a:t>
            </a:r>
            <a:r>
              <a:rPr lang="en-US" altLang="zh-CN" sz="1800" b="1" dirty="0">
                <a:latin typeface="宋体" panose="02010600030101010101" pitchFamily="2" charset="-122"/>
                <a:ea typeface="宋体" panose="02010600030101010101" pitchFamily="2" charset="-122"/>
              </a:rPr>
              <a:t>4</a:t>
            </a:r>
            <a:r>
              <a:rPr lang="zh-CN" altLang="en-US" sz="1800" b="1" dirty="0">
                <a:latin typeface="宋体" panose="02010600030101010101" pitchFamily="2" charset="-122"/>
                <a:ea typeface="宋体" panose="02010600030101010101" pitchFamily="2" charset="-122"/>
              </a:rPr>
              <a:t>的倍数”</a:t>
            </a:r>
            <a:r>
              <a:rPr lang="zh-CN" altLang="en-US" sz="1800" dirty="0">
                <a:latin typeface="宋体" panose="02010600030101010101" pitchFamily="2" charset="-122"/>
                <a:ea typeface="宋体" panose="02010600030101010101" pitchFamily="2" charset="-122"/>
              </a:rPr>
              <a:t>；另一种是被认为是悖论的句子，如</a:t>
            </a:r>
            <a:r>
              <a:rPr lang="zh-CN" altLang="en-US" sz="1800" b="1" dirty="0">
                <a:latin typeface="宋体" panose="02010600030101010101" pitchFamily="2" charset="-122"/>
                <a:ea typeface="宋体" panose="02010600030101010101" pitchFamily="2" charset="-122"/>
              </a:rPr>
              <a:t>“我说的这句话是假的”</a:t>
            </a:r>
            <a:endParaRPr lang="en-US" altLang="zh-CN" sz="1800" dirty="0">
              <a:latin typeface="宋体" panose="02010600030101010101" pitchFamily="2" charset="-122"/>
              <a:ea typeface="宋体" panose="02010600030101010101" pitchFamily="2" charset="-122"/>
            </a:endParaRPr>
          </a:p>
          <a:p>
            <a:pPr lvl="1"/>
            <a:r>
              <a:rPr lang="zh-CN" altLang="en-US" sz="1800" dirty="0">
                <a:latin typeface="宋体" panose="02010600030101010101" pitchFamily="2" charset="-122"/>
                <a:ea typeface="宋体" panose="02010600030101010101" pitchFamily="2" charset="-122"/>
              </a:rPr>
              <a:t>真值：命题的真假，一般用</a:t>
            </a:r>
            <a:r>
              <a:rPr lang="en-US" altLang="zh-CN" sz="1800" dirty="0">
                <a:latin typeface="宋体" panose="02010600030101010101" pitchFamily="2" charset="-122"/>
                <a:ea typeface="宋体" panose="02010600030101010101" pitchFamily="2" charset="-122"/>
              </a:rPr>
              <a:t>0</a:t>
            </a:r>
            <a:r>
              <a:rPr lang="zh-CN" altLang="en-US" sz="1800" dirty="0">
                <a:latin typeface="宋体" panose="02010600030101010101" pitchFamily="2" charset="-122"/>
                <a:ea typeface="宋体" panose="02010600030101010101" pitchFamily="2" charset="-122"/>
              </a:rPr>
              <a:t>和</a:t>
            </a: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来表示</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原子命题与复合命题</a:t>
            </a:r>
            <a:endParaRPr lang="en-US" altLang="zh-CN" sz="2000" dirty="0">
              <a:latin typeface="宋体" panose="02010600030101010101" pitchFamily="2" charset="-122"/>
              <a:ea typeface="宋体" panose="02010600030101010101" pitchFamily="2" charset="-122"/>
            </a:endParaRPr>
          </a:p>
          <a:p>
            <a:pPr lvl="1"/>
            <a:r>
              <a:rPr lang="zh-CN" altLang="en-US" sz="1800" dirty="0">
                <a:latin typeface="宋体" panose="02010600030101010101" pitchFamily="2" charset="-122"/>
                <a:ea typeface="宋体" panose="02010600030101010101" pitchFamily="2" charset="-122"/>
              </a:rPr>
              <a:t>原子命题：</a:t>
            </a:r>
            <a:r>
              <a:rPr lang="zh-CN" altLang="en-US" sz="1800" b="1" dirty="0">
                <a:latin typeface="宋体" panose="02010600030101010101" pitchFamily="2" charset="-122"/>
                <a:ea typeface="宋体" panose="02010600030101010101" pitchFamily="2" charset="-122"/>
              </a:rPr>
              <a:t>不可再分</a:t>
            </a:r>
            <a:r>
              <a:rPr lang="zh-CN" altLang="en-US" sz="1800" dirty="0">
                <a:latin typeface="宋体" panose="02010600030101010101" pitchFamily="2" charset="-122"/>
                <a:ea typeface="宋体" panose="02010600030101010101" pitchFamily="2" charset="-122"/>
              </a:rPr>
              <a:t>的命题，如</a:t>
            </a:r>
            <a:r>
              <a:rPr lang="zh-CN" altLang="en-US" sz="1800" b="1" dirty="0">
                <a:latin typeface="宋体" panose="02010600030101010101" pitchFamily="2" charset="-122"/>
                <a:ea typeface="宋体" panose="02010600030101010101" pitchFamily="2" charset="-122"/>
              </a:rPr>
              <a:t>“我喜欢</a:t>
            </a:r>
            <a:r>
              <a:rPr lang="en-US" altLang="zh-CN" sz="1800" b="1" dirty="0">
                <a:latin typeface="宋体" panose="02010600030101010101" pitchFamily="2" charset="-122"/>
                <a:ea typeface="宋体" panose="02010600030101010101" pitchFamily="2" charset="-122"/>
              </a:rPr>
              <a:t>C++</a:t>
            </a:r>
            <a:r>
              <a:rPr lang="zh-CN" altLang="en-US" sz="1800" b="1" dirty="0">
                <a:latin typeface="宋体" panose="02010600030101010101" pitchFamily="2" charset="-122"/>
                <a:ea typeface="宋体" panose="02010600030101010101" pitchFamily="2" charset="-122"/>
              </a:rPr>
              <a:t>语言”</a:t>
            </a:r>
            <a:endParaRPr lang="en-US" altLang="zh-CN" sz="1800" b="1" dirty="0">
              <a:latin typeface="宋体" panose="02010600030101010101" pitchFamily="2" charset="-122"/>
              <a:ea typeface="宋体" panose="02010600030101010101" pitchFamily="2" charset="-122"/>
            </a:endParaRPr>
          </a:p>
          <a:p>
            <a:pPr lvl="1"/>
            <a:r>
              <a:rPr lang="zh-CN" altLang="en-US" sz="1800" dirty="0">
                <a:latin typeface="宋体" panose="02010600030101010101" pitchFamily="2" charset="-122"/>
                <a:ea typeface="宋体" panose="02010600030101010101" pitchFamily="2" charset="-122"/>
              </a:rPr>
              <a:t>复合命题：一是它可以分解出更简单的命题作为</a:t>
            </a:r>
            <a:r>
              <a:rPr lang="zh-CN" altLang="en-US" sz="1800" b="1" dirty="0">
                <a:latin typeface="宋体" panose="02010600030101010101" pitchFamily="2" charset="-122"/>
                <a:ea typeface="宋体" panose="02010600030101010101" pitchFamily="2" charset="-122"/>
              </a:rPr>
              <a:t>子命题</a:t>
            </a:r>
            <a:r>
              <a:rPr lang="zh-CN" altLang="en-US" sz="1800" dirty="0">
                <a:latin typeface="宋体" panose="02010600030101010101" pitchFamily="2" charset="-122"/>
                <a:ea typeface="宋体" panose="02010600030101010101" pitchFamily="2" charset="-122"/>
              </a:rPr>
              <a:t>，二是它的真值可以由其子命题的真值完全确定。如</a:t>
            </a:r>
            <a:r>
              <a:rPr lang="zh-CN" altLang="en-US" sz="1800" b="1" dirty="0">
                <a:latin typeface="宋体" panose="02010600030101010101" pitchFamily="2" charset="-122"/>
                <a:ea typeface="宋体" panose="02010600030101010101" pitchFamily="2" charset="-122"/>
              </a:rPr>
              <a:t>“我喜欢</a:t>
            </a:r>
            <a:r>
              <a:rPr lang="en-US" altLang="zh-CN" sz="1800" b="1" dirty="0">
                <a:latin typeface="宋体" panose="02010600030101010101" pitchFamily="2" charset="-122"/>
                <a:ea typeface="宋体" panose="02010600030101010101" pitchFamily="2" charset="-122"/>
              </a:rPr>
              <a:t>C++</a:t>
            </a:r>
            <a:r>
              <a:rPr lang="zh-CN" altLang="en-US" sz="1800" b="1" dirty="0">
                <a:latin typeface="宋体" panose="02010600030101010101" pitchFamily="2" charset="-122"/>
                <a:ea typeface="宋体" panose="02010600030101010101" pitchFamily="2" charset="-122"/>
              </a:rPr>
              <a:t>语言，而且我喜欢</a:t>
            </a:r>
            <a:r>
              <a:rPr lang="en-US" altLang="zh-CN" sz="1800" b="1" dirty="0">
                <a:latin typeface="宋体" panose="02010600030101010101" pitchFamily="2" charset="-122"/>
                <a:ea typeface="宋体" panose="02010600030101010101" pitchFamily="2" charset="-122"/>
              </a:rPr>
              <a:t>JAVA</a:t>
            </a:r>
            <a:r>
              <a:rPr lang="zh-CN" altLang="en-US" sz="1800" b="1" dirty="0">
                <a:latin typeface="宋体" panose="02010600030101010101" pitchFamily="2" charset="-122"/>
                <a:ea typeface="宋体" panose="02010600030101010101" pitchFamily="2" charset="-122"/>
              </a:rPr>
              <a:t>语言”</a:t>
            </a:r>
            <a:endParaRPr lang="en-US" altLang="zh-CN" sz="1800" b="1" dirty="0">
              <a:latin typeface="宋体" panose="02010600030101010101" pitchFamily="2" charset="-122"/>
              <a:ea typeface="宋体" panose="02010600030101010101" pitchFamily="2" charset="-122"/>
            </a:endParaRPr>
          </a:p>
          <a:p>
            <a:pPr lvl="1"/>
            <a:endParaRPr lang="en-US" altLang="zh-CN"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46308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FDCECE-9E15-4470-A1E5-AE982E1F1F43}"/>
              </a:ext>
            </a:extLst>
          </p:cNvPr>
          <p:cNvSpPr>
            <a:spLocks noGrp="1"/>
          </p:cNvSpPr>
          <p:nvPr>
            <p:ph type="title"/>
          </p:nvPr>
        </p:nvSpPr>
        <p:spPr/>
        <p:txBody>
          <a:bodyPr/>
          <a:lstStyle/>
          <a:p>
            <a:r>
              <a:rPr lang="zh-CN" altLang="en-US" dirty="0"/>
              <a:t>命题逻辑公式的定义以及形式</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0022F462-8C11-4FF4-9F76-DC24FE213CB5}"/>
                  </a:ext>
                </a:extLst>
              </p:cNvPr>
              <p:cNvGraphicFramePr>
                <a:graphicFrameLocks noGrp="1"/>
              </p:cNvGraphicFramePr>
              <p:nvPr>
                <p:ph idx="1"/>
                <p:extLst>
                  <p:ext uri="{D42A27DB-BD31-4B8C-83A1-F6EECF244321}">
                    <p14:modId xmlns:p14="http://schemas.microsoft.com/office/powerpoint/2010/main" val="4267816791"/>
                  </p:ext>
                </p:extLst>
              </p:nvPr>
            </p:nvGraphicFramePr>
            <p:xfrm>
              <a:off x="469944" y="1685965"/>
              <a:ext cx="9144867" cy="3495890"/>
            </p:xfrm>
            <a:graphic>
              <a:graphicData uri="http://schemas.openxmlformats.org/drawingml/2006/table">
                <a:tbl>
                  <a:tblPr firstRow="1" bandRow="1">
                    <a:tableStyleId>{5C22544A-7EE6-4342-B048-85BDC9FD1C3A}</a:tableStyleId>
                  </a:tblPr>
                  <a:tblGrid>
                    <a:gridCol w="3048289">
                      <a:extLst>
                        <a:ext uri="{9D8B030D-6E8A-4147-A177-3AD203B41FA5}">
                          <a16:colId xmlns:a16="http://schemas.microsoft.com/office/drawing/2014/main" val="2799882133"/>
                        </a:ext>
                      </a:extLst>
                    </a:gridCol>
                    <a:gridCol w="3042823">
                      <a:extLst>
                        <a:ext uri="{9D8B030D-6E8A-4147-A177-3AD203B41FA5}">
                          <a16:colId xmlns:a16="http://schemas.microsoft.com/office/drawing/2014/main" val="2153729942"/>
                        </a:ext>
                      </a:extLst>
                    </a:gridCol>
                    <a:gridCol w="3053755">
                      <a:extLst>
                        <a:ext uri="{9D8B030D-6E8A-4147-A177-3AD203B41FA5}">
                          <a16:colId xmlns:a16="http://schemas.microsoft.com/office/drawing/2014/main" val="4100474392"/>
                        </a:ext>
                      </a:extLst>
                    </a:gridCol>
                  </a:tblGrid>
                  <a:tr h="498010">
                    <a:tc>
                      <a:txBody>
                        <a:bodyPr/>
                        <a:lstStyle/>
                        <a:p>
                          <a:pPr algn="ctr"/>
                          <a:r>
                            <a:rPr lang="zh-CN" altLang="en-US" dirty="0">
                              <a:latin typeface="宋体" panose="02010600030101010101" pitchFamily="2" charset="-122"/>
                              <a:ea typeface="宋体" panose="02010600030101010101" pitchFamily="2" charset="-122"/>
                            </a:rPr>
                            <a:t>公式名字</a:t>
                          </a:r>
                        </a:p>
                      </a:txBody>
                      <a:tcPr/>
                    </a:tc>
                    <a:tc>
                      <a:txBody>
                        <a:bodyPr/>
                        <a:lstStyle/>
                        <a:p>
                          <a:pPr algn="ctr"/>
                          <a:r>
                            <a:rPr lang="zh-CN" altLang="en-US" dirty="0">
                              <a:latin typeface="宋体" panose="02010600030101010101" pitchFamily="2" charset="-122"/>
                              <a:ea typeface="宋体" panose="02010600030101010101" pitchFamily="2" charset="-122"/>
                            </a:rPr>
                            <a:t>公式形式</a:t>
                          </a:r>
                        </a:p>
                      </a:txBody>
                      <a:tcPr/>
                    </a:tc>
                    <a:tc>
                      <a:txBody>
                        <a:bodyPr/>
                        <a:lstStyle/>
                        <a:p>
                          <a:pPr algn="ctr"/>
                          <a:r>
                            <a:rPr lang="zh-CN" altLang="en-US" dirty="0">
                              <a:latin typeface="宋体" panose="02010600030101010101" pitchFamily="2" charset="-122"/>
                              <a:ea typeface="宋体" panose="02010600030101010101" pitchFamily="2" charset="-122"/>
                            </a:rPr>
                            <a:t>备注</a:t>
                          </a:r>
                        </a:p>
                      </a:txBody>
                      <a:tcPr/>
                    </a:tc>
                    <a:extLst>
                      <a:ext uri="{0D108BD9-81ED-4DB2-BD59-A6C34878D82A}">
                        <a16:rowId xmlns:a16="http://schemas.microsoft.com/office/drawing/2014/main" val="1099726830"/>
                      </a:ext>
                    </a:extLst>
                  </a:tr>
                  <a:tr h="498010">
                    <a:tc>
                      <a:txBody>
                        <a:bodyPr/>
                        <a:lstStyle/>
                        <a:p>
                          <a:pPr algn="ctr"/>
                          <a:r>
                            <a:rPr lang="zh-CN" altLang="en-US" dirty="0">
                              <a:latin typeface="宋体" panose="02010600030101010101" pitchFamily="2" charset="-122"/>
                              <a:ea typeface="宋体" panose="02010600030101010101" pitchFamily="2" charset="-122"/>
                            </a:rPr>
                            <a:t>原子公式</a:t>
                          </a:r>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oMath>
                            </m:oMathPara>
                          </a14:m>
                          <a:endParaRPr lang="zh-CN" altLang="en-US" dirty="0"/>
                        </a:p>
                      </a:txBody>
                      <a:tcPr/>
                    </a:tc>
                    <a:tc>
                      <a:txBody>
                        <a:bodyPr/>
                        <a:lstStyle/>
                        <a:p>
                          <a:pPr algn="ctr"/>
                          <a14:m>
                            <m:oMath xmlns:m="http://schemas.openxmlformats.org/officeDocument/2006/math">
                              <m:r>
                                <a:rPr lang="en-US" altLang="zh-CN" b="0" i="1" smtClean="0">
                                  <a:latin typeface="Cambria Math" panose="02040503050406030204" pitchFamily="18" charset="0"/>
                                </a:rPr>
                                <m:t>𝑝</m:t>
                              </m:r>
                            </m:oMath>
                          </a14:m>
                          <a:r>
                            <a:rPr lang="zh-CN" altLang="en-US" dirty="0">
                              <a:latin typeface="宋体" panose="02010600030101010101" pitchFamily="2" charset="-122"/>
                              <a:ea typeface="宋体" panose="02010600030101010101" pitchFamily="2" charset="-122"/>
                            </a:rPr>
                            <a:t>为命题变量</a:t>
                          </a:r>
                        </a:p>
                      </a:txBody>
                      <a:tcPr/>
                    </a:tc>
                    <a:extLst>
                      <a:ext uri="{0D108BD9-81ED-4DB2-BD59-A6C34878D82A}">
                        <a16:rowId xmlns:a16="http://schemas.microsoft.com/office/drawing/2014/main" val="17149039"/>
                      </a:ext>
                    </a:extLst>
                  </a:tr>
                  <a:tr h="333924">
                    <a:tc>
                      <a:txBody>
                        <a:bodyPr/>
                        <a:lstStyle/>
                        <a:p>
                          <a:pPr algn="ctr"/>
                          <a:r>
                            <a:rPr lang="zh-CN" altLang="en-US" dirty="0">
                              <a:latin typeface="宋体" panose="02010600030101010101" pitchFamily="2" charset="-122"/>
                              <a:ea typeface="宋体" panose="02010600030101010101" pitchFamily="2" charset="-122"/>
                            </a:rPr>
                            <a:t>否定式</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oMath>
                            </m:oMathPara>
                          </a14:m>
                          <a:endParaRPr lang="zh-CN" altLang="en-US" dirty="0"/>
                        </a:p>
                      </a:txBody>
                      <a:tcPr/>
                    </a:tc>
                    <a:tc>
                      <a:txBody>
                        <a:bodyPr/>
                        <a:lstStyle/>
                        <a:p>
                          <a:pPr algn="ctr"/>
                          <a:endParaRPr lang="zh-CN" altLang="en-US"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3263056132"/>
                      </a:ext>
                    </a:extLst>
                  </a:tr>
                  <a:tr h="498010">
                    <a:tc>
                      <a:txBody>
                        <a:bodyPr/>
                        <a:lstStyle/>
                        <a:p>
                          <a:pPr algn="ctr"/>
                          <a:r>
                            <a:rPr lang="zh-CN" altLang="en-US" dirty="0">
                              <a:latin typeface="宋体" panose="02010600030101010101" pitchFamily="2" charset="-122"/>
                              <a:ea typeface="宋体" panose="02010600030101010101" pitchFamily="2" charset="-122"/>
                            </a:rPr>
                            <a:t>合取式</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 ∧ </m:t>
                                </m:r>
                                <m:r>
                                  <a:rPr lang="en-US" altLang="zh-CN" b="0" i="1" smtClean="0">
                                    <a:latin typeface="Cambria Math" panose="02040503050406030204" pitchFamily="18" charset="0"/>
                                  </a:rPr>
                                  <m:t>𝐶</m:t>
                                </m:r>
                              </m:oMath>
                            </m:oMathPara>
                          </a14:m>
                          <a:endParaRPr lang="zh-CN" altLang="en-US" dirty="0"/>
                        </a:p>
                      </a:txBody>
                      <a:tcPr/>
                    </a:tc>
                    <a:tc>
                      <a:txBody>
                        <a:bodyPr/>
                        <a:lstStyle/>
                        <a:p>
                          <a:pPr algn="ctr"/>
                          <a:endParaRPr lang="zh-CN" altLang="en-US"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1949520032"/>
                      </a:ext>
                    </a:extLst>
                  </a:tr>
                  <a:tr h="498010">
                    <a:tc>
                      <a:txBody>
                        <a:bodyPr/>
                        <a:lstStyle/>
                        <a:p>
                          <a:pPr algn="ctr"/>
                          <a:r>
                            <a:rPr lang="zh-CN" altLang="en-US" dirty="0">
                              <a:latin typeface="宋体" panose="02010600030101010101" pitchFamily="2" charset="-122"/>
                              <a:ea typeface="宋体" panose="02010600030101010101" pitchFamily="2" charset="-122"/>
                            </a:rPr>
                            <a:t>析取式</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 ∨ </m:t>
                                </m:r>
                                <m:r>
                                  <a:rPr lang="en-US" altLang="zh-CN" b="0" i="1" smtClean="0">
                                    <a:latin typeface="Cambria Math" panose="02040503050406030204" pitchFamily="18" charset="0"/>
                                  </a:rPr>
                                  <m:t>𝐶</m:t>
                                </m:r>
                              </m:oMath>
                            </m:oMathPara>
                          </a14:m>
                          <a:endParaRPr lang="zh-CN" altLang="en-US" dirty="0"/>
                        </a:p>
                      </a:txBody>
                      <a:tcPr/>
                    </a:tc>
                    <a:tc>
                      <a:txBody>
                        <a:bodyPr/>
                        <a:lstStyle/>
                        <a:p>
                          <a:pPr algn="ctr"/>
                          <a:endParaRPr lang="zh-CN" altLang="en-US"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2407351343"/>
                      </a:ext>
                    </a:extLst>
                  </a:tr>
                  <a:tr h="498010">
                    <a:tc>
                      <a:txBody>
                        <a:bodyPr/>
                        <a:lstStyle/>
                        <a:p>
                          <a:pPr algn="ctr"/>
                          <a:r>
                            <a:rPr lang="zh-CN" altLang="en-US" dirty="0">
                              <a:latin typeface="宋体" panose="02010600030101010101" pitchFamily="2" charset="-122"/>
                              <a:ea typeface="宋体" panose="02010600030101010101" pitchFamily="2" charset="-122"/>
                            </a:rPr>
                            <a:t>蕴涵式</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 → </m:t>
                                </m:r>
                                <m:r>
                                  <a:rPr lang="en-US" altLang="zh-CN" b="0" i="1" smtClean="0">
                                    <a:latin typeface="Cambria Math" panose="02040503050406030204" pitchFamily="18" charset="0"/>
                                  </a:rPr>
                                  <m:t>𝐶</m:t>
                                </m:r>
                              </m:oMath>
                            </m:oMathPara>
                          </a14:m>
                          <a:endParaRPr lang="zh-CN" altLang="en-US" dirty="0"/>
                        </a:p>
                      </a:txBody>
                      <a:tcPr/>
                    </a:tc>
                    <a:tc>
                      <a:txBody>
                        <a:bodyPr/>
                        <a:lstStyle/>
                        <a:p>
                          <a:pPr algn="ctr"/>
                          <a14:m>
                            <m:oMath xmlns:m="http://schemas.openxmlformats.org/officeDocument/2006/math">
                              <m:r>
                                <a:rPr lang="en-US" altLang="zh-CN" b="0" i="1" smtClean="0">
                                  <a:latin typeface="Cambria Math" panose="02040503050406030204" pitchFamily="18" charset="0"/>
                                </a:rPr>
                                <m:t>𝐵</m:t>
                              </m:r>
                            </m:oMath>
                          </a14:m>
                          <a:r>
                            <a:rPr lang="zh-CN" altLang="en-US" dirty="0">
                              <a:latin typeface="宋体" panose="02010600030101010101" pitchFamily="2" charset="-122"/>
                              <a:ea typeface="宋体" panose="02010600030101010101" pitchFamily="2" charset="-122"/>
                            </a:rPr>
                            <a:t>为</a:t>
                          </a:r>
                          <a14:m>
                            <m:oMath xmlns:m="http://schemas.openxmlformats.org/officeDocument/2006/math">
                              <m:r>
                                <a:rPr lang="en-US" altLang="zh-CN" b="0" i="1" smtClean="0">
                                  <a:latin typeface="Cambria Math" panose="02040503050406030204" pitchFamily="18" charset="0"/>
                                </a:rPr>
                                <m:t>𝐴</m:t>
                              </m:r>
                            </m:oMath>
                          </a14:m>
                          <a:r>
                            <a:rPr lang="zh-CN" altLang="en-US" dirty="0">
                              <a:latin typeface="宋体" panose="02010600030101010101" pitchFamily="2" charset="-122"/>
                              <a:ea typeface="宋体" panose="02010600030101010101" pitchFamily="2" charset="-122"/>
                            </a:rPr>
                            <a:t>的前件</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前提，</a:t>
                          </a:r>
                          <a14:m>
                            <m:oMath xmlns:m="http://schemas.openxmlformats.org/officeDocument/2006/math">
                              <m:r>
                                <a:rPr lang="en-US" altLang="zh-CN" b="0" i="1" smtClean="0">
                                  <a:latin typeface="Cambria Math" panose="02040503050406030204" pitchFamily="18" charset="0"/>
                                </a:rPr>
                                <m:t>𝐶</m:t>
                              </m:r>
                            </m:oMath>
                          </a14:m>
                          <a:r>
                            <a:rPr lang="zh-CN" altLang="en-US" dirty="0">
                              <a:latin typeface="宋体" panose="02010600030101010101" pitchFamily="2" charset="-122"/>
                              <a:ea typeface="宋体" panose="02010600030101010101" pitchFamily="2" charset="-122"/>
                            </a:rPr>
                            <a:t>为</a:t>
                          </a:r>
                          <a14:m>
                            <m:oMath xmlns:m="http://schemas.openxmlformats.org/officeDocument/2006/math">
                              <m:r>
                                <a:rPr lang="en-US" altLang="zh-CN" b="0" i="1" smtClean="0">
                                  <a:latin typeface="Cambria Math" panose="02040503050406030204" pitchFamily="18" charset="0"/>
                                </a:rPr>
                                <m:t>𝐴</m:t>
                              </m:r>
                            </m:oMath>
                          </a14:m>
                          <a:r>
                            <a:rPr lang="zh-CN" altLang="en-US" dirty="0">
                              <a:latin typeface="宋体" panose="02010600030101010101" pitchFamily="2" charset="-122"/>
                              <a:ea typeface="宋体" panose="02010600030101010101" pitchFamily="2" charset="-122"/>
                            </a:rPr>
                            <a:t>的后件</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结论</a:t>
                          </a:r>
                        </a:p>
                      </a:txBody>
                      <a:tcPr/>
                    </a:tc>
                    <a:extLst>
                      <a:ext uri="{0D108BD9-81ED-4DB2-BD59-A6C34878D82A}">
                        <a16:rowId xmlns:a16="http://schemas.microsoft.com/office/drawing/2014/main" val="2409432712"/>
                      </a:ext>
                    </a:extLst>
                  </a:tr>
                  <a:tr h="498010">
                    <a:tc>
                      <a:txBody>
                        <a:bodyPr/>
                        <a:lstStyle/>
                        <a:p>
                          <a:pPr algn="ctr"/>
                          <a:r>
                            <a:rPr lang="zh-CN" altLang="en-US" dirty="0">
                              <a:latin typeface="宋体" panose="02010600030101010101" pitchFamily="2" charset="-122"/>
                              <a:ea typeface="宋体" panose="02010600030101010101" pitchFamily="2" charset="-122"/>
                            </a:rPr>
                            <a:t>双蕴涵式</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 ⟷ </m:t>
                                </m:r>
                                <m:r>
                                  <a:rPr lang="en-US" altLang="zh-CN" b="0" i="1" smtClean="0">
                                    <a:latin typeface="Cambria Math" panose="02040503050406030204" pitchFamily="18" charset="0"/>
                                  </a:rPr>
                                  <m:t>𝐶</m:t>
                                </m:r>
                              </m:oMath>
                            </m:oMathPara>
                          </a14:m>
                          <a:endParaRPr lang="zh-CN" altLang="en-US" dirty="0"/>
                        </a:p>
                      </a:txBody>
                      <a:tcPr/>
                    </a:tc>
                    <a:tc>
                      <a:txBody>
                        <a:bodyPr/>
                        <a:lstStyle/>
                        <a:p>
                          <a:pPr algn="ctr"/>
                          <a:endParaRPr lang="zh-CN" altLang="en-US"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2668417059"/>
                      </a:ext>
                    </a:extLst>
                  </a:tr>
                </a:tbl>
              </a:graphicData>
            </a:graphic>
          </p:graphicFrame>
        </mc:Choice>
        <mc:Fallback xmlns="">
          <p:graphicFrame>
            <p:nvGraphicFramePr>
              <p:cNvPr id="4" name="表格 4">
                <a:extLst>
                  <a:ext uri="{FF2B5EF4-FFF2-40B4-BE49-F238E27FC236}">
                    <a16:creationId xmlns:a16="http://schemas.microsoft.com/office/drawing/2014/main" id="{0022F462-8C11-4FF4-9F76-DC24FE213CB5}"/>
                  </a:ext>
                </a:extLst>
              </p:cNvPr>
              <p:cNvGraphicFramePr>
                <a:graphicFrameLocks noGrp="1"/>
              </p:cNvGraphicFramePr>
              <p:nvPr>
                <p:ph idx="1"/>
                <p:extLst>
                  <p:ext uri="{D42A27DB-BD31-4B8C-83A1-F6EECF244321}">
                    <p14:modId xmlns:p14="http://schemas.microsoft.com/office/powerpoint/2010/main" val="4267816791"/>
                  </p:ext>
                </p:extLst>
              </p:nvPr>
            </p:nvGraphicFramePr>
            <p:xfrm>
              <a:off x="469944" y="1685965"/>
              <a:ext cx="9144867" cy="3495890"/>
            </p:xfrm>
            <a:graphic>
              <a:graphicData uri="http://schemas.openxmlformats.org/drawingml/2006/table">
                <a:tbl>
                  <a:tblPr firstRow="1" bandRow="1">
                    <a:tableStyleId>{5C22544A-7EE6-4342-B048-85BDC9FD1C3A}</a:tableStyleId>
                  </a:tblPr>
                  <a:tblGrid>
                    <a:gridCol w="3048289">
                      <a:extLst>
                        <a:ext uri="{9D8B030D-6E8A-4147-A177-3AD203B41FA5}">
                          <a16:colId xmlns:a16="http://schemas.microsoft.com/office/drawing/2014/main" val="2799882133"/>
                        </a:ext>
                      </a:extLst>
                    </a:gridCol>
                    <a:gridCol w="3042823">
                      <a:extLst>
                        <a:ext uri="{9D8B030D-6E8A-4147-A177-3AD203B41FA5}">
                          <a16:colId xmlns:a16="http://schemas.microsoft.com/office/drawing/2014/main" val="2153729942"/>
                        </a:ext>
                      </a:extLst>
                    </a:gridCol>
                    <a:gridCol w="3053755">
                      <a:extLst>
                        <a:ext uri="{9D8B030D-6E8A-4147-A177-3AD203B41FA5}">
                          <a16:colId xmlns:a16="http://schemas.microsoft.com/office/drawing/2014/main" val="4100474392"/>
                        </a:ext>
                      </a:extLst>
                    </a:gridCol>
                  </a:tblGrid>
                  <a:tr h="498010">
                    <a:tc>
                      <a:txBody>
                        <a:bodyPr/>
                        <a:lstStyle/>
                        <a:p>
                          <a:pPr algn="ctr"/>
                          <a:r>
                            <a:rPr lang="zh-CN" altLang="en-US" dirty="0">
                              <a:latin typeface="宋体" panose="02010600030101010101" pitchFamily="2" charset="-122"/>
                              <a:ea typeface="宋体" panose="02010600030101010101" pitchFamily="2" charset="-122"/>
                            </a:rPr>
                            <a:t>公式名字</a:t>
                          </a:r>
                        </a:p>
                      </a:txBody>
                      <a:tcPr/>
                    </a:tc>
                    <a:tc>
                      <a:txBody>
                        <a:bodyPr/>
                        <a:lstStyle/>
                        <a:p>
                          <a:pPr algn="ctr"/>
                          <a:r>
                            <a:rPr lang="zh-CN" altLang="en-US" dirty="0">
                              <a:latin typeface="宋体" panose="02010600030101010101" pitchFamily="2" charset="-122"/>
                              <a:ea typeface="宋体" panose="02010600030101010101" pitchFamily="2" charset="-122"/>
                            </a:rPr>
                            <a:t>公式形式</a:t>
                          </a:r>
                        </a:p>
                      </a:txBody>
                      <a:tcPr/>
                    </a:tc>
                    <a:tc>
                      <a:txBody>
                        <a:bodyPr/>
                        <a:lstStyle/>
                        <a:p>
                          <a:pPr algn="ctr"/>
                          <a:r>
                            <a:rPr lang="zh-CN" altLang="en-US" dirty="0">
                              <a:latin typeface="宋体" panose="02010600030101010101" pitchFamily="2" charset="-122"/>
                              <a:ea typeface="宋体" panose="02010600030101010101" pitchFamily="2" charset="-122"/>
                            </a:rPr>
                            <a:t>备注</a:t>
                          </a:r>
                        </a:p>
                      </a:txBody>
                      <a:tcPr/>
                    </a:tc>
                    <a:extLst>
                      <a:ext uri="{0D108BD9-81ED-4DB2-BD59-A6C34878D82A}">
                        <a16:rowId xmlns:a16="http://schemas.microsoft.com/office/drawing/2014/main" val="1099726830"/>
                      </a:ext>
                    </a:extLst>
                  </a:tr>
                  <a:tr h="498010">
                    <a:tc>
                      <a:txBody>
                        <a:bodyPr/>
                        <a:lstStyle/>
                        <a:p>
                          <a:pPr algn="ctr"/>
                          <a:r>
                            <a:rPr lang="zh-CN" altLang="en-US" dirty="0">
                              <a:latin typeface="宋体" panose="02010600030101010101" pitchFamily="2" charset="-122"/>
                              <a:ea typeface="宋体" panose="02010600030101010101" pitchFamily="2" charset="-122"/>
                            </a:rPr>
                            <a:t>原子公式</a:t>
                          </a:r>
                        </a:p>
                      </a:txBody>
                      <a:tcPr/>
                    </a:tc>
                    <a:tc>
                      <a:txBody>
                        <a:bodyPr/>
                        <a:lstStyle/>
                        <a:p>
                          <a:endParaRPr lang="zh-CN"/>
                        </a:p>
                      </a:txBody>
                      <a:tcPr>
                        <a:blipFill>
                          <a:blip r:embed="rId2"/>
                          <a:stretch>
                            <a:fillRect l="-100200" t="-106098" r="-101000" b="-503659"/>
                          </a:stretch>
                        </a:blipFill>
                      </a:tcPr>
                    </a:tc>
                    <a:tc>
                      <a:txBody>
                        <a:bodyPr/>
                        <a:lstStyle/>
                        <a:p>
                          <a:endParaRPr lang="zh-CN"/>
                        </a:p>
                      </a:txBody>
                      <a:tcPr>
                        <a:blipFill>
                          <a:blip r:embed="rId2"/>
                          <a:stretch>
                            <a:fillRect l="-199800" t="-106098" r="-798" b="-503659"/>
                          </a:stretch>
                        </a:blipFill>
                      </a:tcPr>
                    </a:tc>
                    <a:extLst>
                      <a:ext uri="{0D108BD9-81ED-4DB2-BD59-A6C34878D82A}">
                        <a16:rowId xmlns:a16="http://schemas.microsoft.com/office/drawing/2014/main" val="17149039"/>
                      </a:ext>
                    </a:extLst>
                  </a:tr>
                  <a:tr h="365760">
                    <a:tc>
                      <a:txBody>
                        <a:bodyPr/>
                        <a:lstStyle/>
                        <a:p>
                          <a:pPr algn="ctr"/>
                          <a:r>
                            <a:rPr lang="zh-CN" altLang="en-US" dirty="0">
                              <a:latin typeface="宋体" panose="02010600030101010101" pitchFamily="2" charset="-122"/>
                              <a:ea typeface="宋体" panose="02010600030101010101" pitchFamily="2" charset="-122"/>
                            </a:rPr>
                            <a:t>否定式</a:t>
                          </a:r>
                        </a:p>
                      </a:txBody>
                      <a:tcPr/>
                    </a:tc>
                    <a:tc>
                      <a:txBody>
                        <a:bodyPr/>
                        <a:lstStyle/>
                        <a:p>
                          <a:endParaRPr lang="zh-CN"/>
                        </a:p>
                      </a:txBody>
                      <a:tcPr>
                        <a:blipFill>
                          <a:blip r:embed="rId2"/>
                          <a:stretch>
                            <a:fillRect l="-100200" t="-281667" r="-101000" b="-588333"/>
                          </a:stretch>
                        </a:blipFill>
                      </a:tcPr>
                    </a:tc>
                    <a:tc>
                      <a:txBody>
                        <a:bodyPr/>
                        <a:lstStyle/>
                        <a:p>
                          <a:pPr algn="ctr"/>
                          <a:endParaRPr lang="zh-CN" altLang="en-US"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3263056132"/>
                      </a:ext>
                    </a:extLst>
                  </a:tr>
                  <a:tr h="498010">
                    <a:tc>
                      <a:txBody>
                        <a:bodyPr/>
                        <a:lstStyle/>
                        <a:p>
                          <a:pPr algn="ctr"/>
                          <a:r>
                            <a:rPr lang="zh-CN" altLang="en-US" dirty="0">
                              <a:latin typeface="宋体" panose="02010600030101010101" pitchFamily="2" charset="-122"/>
                              <a:ea typeface="宋体" panose="02010600030101010101" pitchFamily="2" charset="-122"/>
                            </a:rPr>
                            <a:t>合取式</a:t>
                          </a:r>
                        </a:p>
                      </a:txBody>
                      <a:tcPr/>
                    </a:tc>
                    <a:tc>
                      <a:txBody>
                        <a:bodyPr/>
                        <a:lstStyle/>
                        <a:p>
                          <a:endParaRPr lang="zh-CN"/>
                        </a:p>
                      </a:txBody>
                      <a:tcPr>
                        <a:blipFill>
                          <a:blip r:embed="rId2"/>
                          <a:stretch>
                            <a:fillRect l="-100200" t="-279268" r="-101000" b="-330488"/>
                          </a:stretch>
                        </a:blipFill>
                      </a:tcPr>
                    </a:tc>
                    <a:tc>
                      <a:txBody>
                        <a:bodyPr/>
                        <a:lstStyle/>
                        <a:p>
                          <a:pPr algn="ctr"/>
                          <a:endParaRPr lang="zh-CN" altLang="en-US"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1949520032"/>
                      </a:ext>
                    </a:extLst>
                  </a:tr>
                  <a:tr h="498010">
                    <a:tc>
                      <a:txBody>
                        <a:bodyPr/>
                        <a:lstStyle/>
                        <a:p>
                          <a:pPr algn="ctr"/>
                          <a:r>
                            <a:rPr lang="zh-CN" altLang="en-US" dirty="0">
                              <a:latin typeface="宋体" panose="02010600030101010101" pitchFamily="2" charset="-122"/>
                              <a:ea typeface="宋体" panose="02010600030101010101" pitchFamily="2" charset="-122"/>
                            </a:rPr>
                            <a:t>析取式</a:t>
                          </a:r>
                        </a:p>
                      </a:txBody>
                      <a:tcPr/>
                    </a:tc>
                    <a:tc>
                      <a:txBody>
                        <a:bodyPr/>
                        <a:lstStyle/>
                        <a:p>
                          <a:endParaRPr lang="zh-CN"/>
                        </a:p>
                      </a:txBody>
                      <a:tcPr>
                        <a:blipFill>
                          <a:blip r:embed="rId2"/>
                          <a:stretch>
                            <a:fillRect l="-100200" t="-379268" r="-101000" b="-230488"/>
                          </a:stretch>
                        </a:blipFill>
                      </a:tcPr>
                    </a:tc>
                    <a:tc>
                      <a:txBody>
                        <a:bodyPr/>
                        <a:lstStyle/>
                        <a:p>
                          <a:pPr algn="ctr"/>
                          <a:endParaRPr lang="zh-CN" altLang="en-US"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2407351343"/>
                      </a:ext>
                    </a:extLst>
                  </a:tr>
                  <a:tr h="640080">
                    <a:tc>
                      <a:txBody>
                        <a:bodyPr/>
                        <a:lstStyle/>
                        <a:p>
                          <a:pPr algn="ctr"/>
                          <a:r>
                            <a:rPr lang="zh-CN" altLang="en-US" dirty="0">
                              <a:latin typeface="宋体" panose="02010600030101010101" pitchFamily="2" charset="-122"/>
                              <a:ea typeface="宋体" panose="02010600030101010101" pitchFamily="2" charset="-122"/>
                            </a:rPr>
                            <a:t>蕴涵式</a:t>
                          </a:r>
                        </a:p>
                      </a:txBody>
                      <a:tcPr/>
                    </a:tc>
                    <a:tc>
                      <a:txBody>
                        <a:bodyPr/>
                        <a:lstStyle/>
                        <a:p>
                          <a:endParaRPr lang="zh-CN"/>
                        </a:p>
                      </a:txBody>
                      <a:tcPr>
                        <a:blipFill>
                          <a:blip r:embed="rId2"/>
                          <a:stretch>
                            <a:fillRect l="-100200" t="-374286" r="-101000" b="-80000"/>
                          </a:stretch>
                        </a:blipFill>
                      </a:tcPr>
                    </a:tc>
                    <a:tc>
                      <a:txBody>
                        <a:bodyPr/>
                        <a:lstStyle/>
                        <a:p>
                          <a:endParaRPr lang="zh-CN"/>
                        </a:p>
                      </a:txBody>
                      <a:tcPr>
                        <a:blipFill>
                          <a:blip r:embed="rId2"/>
                          <a:stretch>
                            <a:fillRect l="-199800" t="-374286" r="-798" b="-80000"/>
                          </a:stretch>
                        </a:blipFill>
                      </a:tcPr>
                    </a:tc>
                    <a:extLst>
                      <a:ext uri="{0D108BD9-81ED-4DB2-BD59-A6C34878D82A}">
                        <a16:rowId xmlns:a16="http://schemas.microsoft.com/office/drawing/2014/main" val="2409432712"/>
                      </a:ext>
                    </a:extLst>
                  </a:tr>
                  <a:tr h="498010">
                    <a:tc>
                      <a:txBody>
                        <a:bodyPr/>
                        <a:lstStyle/>
                        <a:p>
                          <a:pPr algn="ctr"/>
                          <a:r>
                            <a:rPr lang="zh-CN" altLang="en-US" dirty="0">
                              <a:latin typeface="宋体" panose="02010600030101010101" pitchFamily="2" charset="-122"/>
                              <a:ea typeface="宋体" panose="02010600030101010101" pitchFamily="2" charset="-122"/>
                            </a:rPr>
                            <a:t>双蕴涵式</a:t>
                          </a:r>
                        </a:p>
                      </a:txBody>
                      <a:tcPr/>
                    </a:tc>
                    <a:tc>
                      <a:txBody>
                        <a:bodyPr/>
                        <a:lstStyle/>
                        <a:p>
                          <a:endParaRPr lang="zh-CN"/>
                        </a:p>
                      </a:txBody>
                      <a:tcPr>
                        <a:blipFill>
                          <a:blip r:embed="rId2"/>
                          <a:stretch>
                            <a:fillRect l="-100200" t="-607317" r="-101000" b="-2439"/>
                          </a:stretch>
                        </a:blipFill>
                      </a:tcPr>
                    </a:tc>
                    <a:tc>
                      <a:txBody>
                        <a:bodyPr/>
                        <a:lstStyle/>
                        <a:p>
                          <a:pPr algn="ctr"/>
                          <a:endParaRPr lang="zh-CN" altLang="en-US"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2668417059"/>
                      </a:ext>
                    </a:extLst>
                  </a:tr>
                </a:tbl>
              </a:graphicData>
            </a:graphic>
          </p:graphicFrame>
        </mc:Fallback>
      </mc:AlternateContent>
    </p:spTree>
    <p:extLst>
      <p:ext uri="{BB962C8B-B14F-4D97-AF65-F5344CB8AC3E}">
        <p14:creationId xmlns:p14="http://schemas.microsoft.com/office/powerpoint/2010/main" val="4204101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69B30E-9C6B-4E19-9953-200F45E4B50F}"/>
              </a:ext>
            </a:extLst>
          </p:cNvPr>
          <p:cNvSpPr>
            <a:spLocks noGrp="1"/>
          </p:cNvSpPr>
          <p:nvPr>
            <p:ph type="title"/>
          </p:nvPr>
        </p:nvSpPr>
        <p:spPr/>
        <p:txBody>
          <a:bodyPr/>
          <a:lstStyle/>
          <a:p>
            <a:r>
              <a:rPr lang="zh-CN" altLang="en-US" dirty="0"/>
              <a:t>逻辑运算符的优先级和结合性</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71D9058-0DBA-4C23-BE43-0785A84EC8A5}"/>
                  </a:ext>
                </a:extLst>
              </p:cNvPr>
              <p:cNvSpPr>
                <a:spLocks noGrp="1"/>
              </p:cNvSpPr>
              <p:nvPr>
                <p:ph idx="1"/>
              </p:nvPr>
            </p:nvSpPr>
            <p:spPr/>
            <p:txBody>
              <a:bodyPr/>
              <a:lstStyle/>
              <a:p>
                <a:r>
                  <a:rPr lang="zh-CN" altLang="en-US" sz="2000" dirty="0">
                    <a:latin typeface="宋体" panose="02010600030101010101" pitchFamily="2" charset="-122"/>
                    <a:ea typeface="宋体" panose="02010600030101010101" pitchFamily="2" charset="-122"/>
                  </a:rPr>
                  <a:t>逻辑运算符的运算优先级从高到低分别为</a:t>
                </a:r>
                <a:r>
                  <a:rPr lang="en-US" altLang="zh-CN" sz="2000" dirty="0">
                    <a:latin typeface="宋体" panose="02010600030101010101" pitchFamily="2" charset="-122"/>
                    <a:ea typeface="宋体" panose="02010600030101010101" pitchFamily="2" charset="-122"/>
                  </a:rPr>
                  <a:t>¬,∧,∨, </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latin typeface="宋体" panose="02010600030101010101" pitchFamily="2" charset="-122"/>
                    <a:ea typeface="宋体" panose="02010600030101010101" pitchFamily="2" charset="-122"/>
                  </a:rPr>
                  <a:t>,</a:t>
                </a:r>
                <a:r>
                  <a:rPr lang="en-US" altLang="zh-CN" sz="2000" b="0" dirty="0">
                    <a:latin typeface="宋体" panose="02010600030101010101" pitchFamily="2" charset="-122"/>
                    <a:ea typeface="宋体" panose="02010600030101010101" pitchFamily="2" charset="-122"/>
                  </a:rPr>
                  <a:t> </a:t>
                </a:r>
                <a14:m>
                  <m:oMath xmlns:m="http://schemas.openxmlformats.org/officeDocument/2006/math">
                    <m:r>
                      <a:rPr lang="en-US" altLang="zh-CN" sz="2000" b="0" i="1" smtClean="0">
                        <a:latin typeface="Cambria Math" panose="02040503050406030204" pitchFamily="18" charset="0"/>
                      </a:rPr>
                      <m:t>⟷</m:t>
                    </m:r>
                  </m:oMath>
                </a14:m>
                <a:r>
                  <a:rPr lang="zh-CN" altLang="en-US" sz="2000" dirty="0">
                    <a:latin typeface="宋体" panose="02010600030101010101" pitchFamily="2" charset="-122"/>
                    <a:ea typeface="宋体" panose="02010600030101010101" pitchFamily="2" charset="-122"/>
                  </a:rPr>
                  <a:t>，举例：</a:t>
                </a:r>
                <a:endParaRPr lang="en-US" altLang="zh-CN" sz="2000" dirty="0">
                  <a:latin typeface="宋体" panose="02010600030101010101" pitchFamily="2" charset="-122"/>
                  <a:ea typeface="宋体" panose="02010600030101010101" pitchFamily="2" charset="-122"/>
                </a:endParaRPr>
              </a:p>
              <a:p>
                <a:endParaRPr lang="en-US" altLang="zh-CN"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𝑝</m:t>
                      </m:r>
                      <m:r>
                        <m:rPr>
                          <m:nor/>
                        </m:rPr>
                        <a:rPr lang="en-US" altLang="zh-CN" sz="2000" dirty="0"/>
                        <m:t>∨</m:t>
                      </m:r>
                      <m:r>
                        <a:rPr lang="en-US" altLang="zh-CN" sz="2000" b="0" i="1" dirty="0" smtClean="0">
                          <a:latin typeface="Cambria Math" panose="02040503050406030204" pitchFamily="18" charset="0"/>
                        </a:rPr>
                        <m:t>𝑞</m:t>
                      </m:r>
                      <m:r>
                        <m:rPr>
                          <m:nor/>
                        </m:rPr>
                        <a:rPr lang="en-US" altLang="zh-CN" sz="2000" dirty="0"/>
                        <m:t>∧</m:t>
                      </m:r>
                      <m:r>
                        <a:rPr lang="en-US" altLang="zh-CN" sz="2000" b="0" i="1" dirty="0" smtClean="0">
                          <a:latin typeface="Cambria Math" panose="02040503050406030204" pitchFamily="18" charset="0"/>
                        </a:rPr>
                        <m:t>𝑟</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𝑝</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𝑟</m:t>
                      </m:r>
                    </m:oMath>
                  </m:oMathPara>
                </a14:m>
                <a:endParaRPr lang="en-US" altLang="zh-CN" sz="2000" dirty="0"/>
              </a:p>
              <a:p>
                <a:pPr marL="0" indent="0">
                  <a:buNone/>
                </a:pPr>
                <a:endParaRPr lang="en-US" altLang="zh-CN" dirty="0"/>
              </a:p>
              <a:p>
                <a:r>
                  <a:rPr lang="en-US" altLang="zh-CN" sz="2000" dirty="0">
                    <a:latin typeface="宋体" panose="02010600030101010101" pitchFamily="2" charset="-122"/>
                    <a:ea typeface="宋体" panose="02010600030101010101" pitchFamily="2" charset="-122"/>
                  </a:rPr>
                  <a:t>∧,∨,</a:t>
                </a:r>
                <a:r>
                  <a:rPr lang="en-US" altLang="zh-CN" sz="2000" b="0" dirty="0">
                    <a:latin typeface="宋体" panose="02010600030101010101" pitchFamily="2" charset="-122"/>
                    <a:ea typeface="宋体" panose="02010600030101010101" pitchFamily="2" charset="-122"/>
                  </a:rPr>
                  <a:t> </a:t>
                </a:r>
                <a14:m>
                  <m:oMath xmlns:m="http://schemas.openxmlformats.org/officeDocument/2006/math">
                    <m:r>
                      <a:rPr lang="en-US" altLang="zh-CN" sz="2000" b="0" i="1" smtClean="0">
                        <a:latin typeface="Cambria Math" panose="02040503050406030204" pitchFamily="18" charset="0"/>
                      </a:rPr>
                      <m:t>⟷</m:t>
                    </m:r>
                  </m:oMath>
                </a14:m>
                <a:r>
                  <a:rPr lang="zh-CN" altLang="en-US" sz="2000" dirty="0">
                    <a:latin typeface="宋体" panose="02010600030101010101" pitchFamily="2" charset="-122"/>
                    <a:ea typeface="宋体" panose="02010600030101010101" pitchFamily="2" charset="-122"/>
                  </a:rPr>
                  <a:t>是从左至右结合，而</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zh-CN" altLang="en-US" sz="2000" dirty="0">
                    <a:latin typeface="宋体" panose="02010600030101010101" pitchFamily="2" charset="-122"/>
                    <a:ea typeface="宋体" panose="02010600030101010101" pitchFamily="2" charset="-122"/>
                  </a:rPr>
                  <a:t>是从右至左结合，举例：</a:t>
                </a:r>
                <a:endParaRPr lang="en-US" altLang="zh-CN" sz="2000" dirty="0">
                  <a:latin typeface="宋体" panose="02010600030101010101" pitchFamily="2" charset="-122"/>
                  <a:ea typeface="宋体" panose="02010600030101010101" pitchFamily="2" charset="-122"/>
                </a:endParaRPr>
              </a:p>
              <a:p>
                <a:endParaRPr lang="en-US" altLang="zh-CN"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ea typeface="Cambria Math" panose="02040503050406030204" pitchFamily="18" charset="0"/>
                        </a:rPr>
                        <m:t>𝑝</m:t>
                      </m:r>
                      <m:r>
                        <a:rPr lang="en-US" altLang="zh-CN" sz="2000" b="0" i="1" smtClean="0">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𝑞</m:t>
                      </m:r>
                      <m:r>
                        <a:rPr lang="en-US" altLang="zh-CN"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𝑟</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𝑏</m:t>
                      </m:r>
                    </m:oMath>
                  </m:oMathPara>
                </a14:m>
                <a:endParaRPr lang="en-US" altLang="zh-CN" sz="2000" dirty="0"/>
              </a:p>
              <a:p>
                <a:pPr marL="0" indent="0">
                  <a:buNone/>
                </a:pPr>
                <a:endParaRPr lang="en-US" altLang="zh-CN" dirty="0"/>
              </a:p>
              <a:p>
                <a:pPr marL="457200" lvl="1" indent="0">
                  <a:buNone/>
                </a:pPr>
                <a:endParaRPr lang="en-US" altLang="zh-CN" dirty="0"/>
              </a:p>
              <a:p>
                <a:pPr marL="457200" lvl="1" indent="0">
                  <a:buNone/>
                </a:pPr>
                <a:endParaRPr lang="en-US" altLang="zh-CN" dirty="0"/>
              </a:p>
            </p:txBody>
          </p:sp>
        </mc:Choice>
        <mc:Fallback xmlns="">
          <p:sp>
            <p:nvSpPr>
              <p:cNvPr id="3" name="内容占位符 2">
                <a:extLst>
                  <a:ext uri="{FF2B5EF4-FFF2-40B4-BE49-F238E27FC236}">
                    <a16:creationId xmlns:a16="http://schemas.microsoft.com/office/drawing/2014/main" id="{B71D9058-0DBA-4C23-BE43-0785A84EC8A5}"/>
                  </a:ext>
                </a:extLst>
              </p:cNvPr>
              <p:cNvSpPr>
                <a:spLocks noGrp="1" noRot="1" noChangeAspect="1" noMove="1" noResize="1" noEditPoints="1" noAdjustHandles="1" noChangeArrowheads="1" noChangeShapeType="1" noTextEdit="1"/>
              </p:cNvSpPr>
              <p:nvPr>
                <p:ph idx="1"/>
              </p:nvPr>
            </p:nvSpPr>
            <p:spPr>
              <a:blipFill>
                <a:blip r:embed="rId2"/>
                <a:stretch>
                  <a:fillRect l="-284" t="-10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28456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4515F1-69D1-46E9-903B-A07100782056}"/>
              </a:ext>
            </a:extLst>
          </p:cNvPr>
          <p:cNvSpPr>
            <a:spLocks noGrp="1"/>
          </p:cNvSpPr>
          <p:nvPr>
            <p:ph type="title"/>
          </p:nvPr>
        </p:nvSpPr>
        <p:spPr/>
        <p:txBody>
          <a:bodyPr/>
          <a:lstStyle/>
          <a:p>
            <a:r>
              <a:rPr lang="zh-CN" altLang="en-US" dirty="0"/>
              <a:t>命题逻辑公式的真值表</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9B1548C2-A808-4514-856F-521A506ACB3D}"/>
                  </a:ext>
                </a:extLst>
              </p:cNvPr>
              <p:cNvGraphicFramePr>
                <a:graphicFrameLocks noGrp="1"/>
              </p:cNvGraphicFramePr>
              <p:nvPr>
                <p:ph idx="1"/>
                <p:extLst>
                  <p:ext uri="{D42A27DB-BD31-4B8C-83A1-F6EECF244321}">
                    <p14:modId xmlns:p14="http://schemas.microsoft.com/office/powerpoint/2010/main" val="1775829185"/>
                  </p:ext>
                </p:extLst>
              </p:nvPr>
            </p:nvGraphicFramePr>
            <p:xfrm>
              <a:off x="677863" y="2160588"/>
              <a:ext cx="8596308" cy="1854200"/>
            </p:xfrm>
            <a:graphic>
              <a:graphicData uri="http://schemas.openxmlformats.org/drawingml/2006/table">
                <a:tbl>
                  <a:tblPr firstRow="1" bandRow="1">
                    <a:tableStyleId>{5C22544A-7EE6-4342-B048-85BDC9FD1C3A}</a:tableStyleId>
                  </a:tblPr>
                  <a:tblGrid>
                    <a:gridCol w="1228044">
                      <a:extLst>
                        <a:ext uri="{9D8B030D-6E8A-4147-A177-3AD203B41FA5}">
                          <a16:colId xmlns:a16="http://schemas.microsoft.com/office/drawing/2014/main" val="3966037692"/>
                        </a:ext>
                      </a:extLst>
                    </a:gridCol>
                    <a:gridCol w="1228044">
                      <a:extLst>
                        <a:ext uri="{9D8B030D-6E8A-4147-A177-3AD203B41FA5}">
                          <a16:colId xmlns:a16="http://schemas.microsoft.com/office/drawing/2014/main" val="3975100144"/>
                        </a:ext>
                      </a:extLst>
                    </a:gridCol>
                    <a:gridCol w="1228044">
                      <a:extLst>
                        <a:ext uri="{9D8B030D-6E8A-4147-A177-3AD203B41FA5}">
                          <a16:colId xmlns:a16="http://schemas.microsoft.com/office/drawing/2014/main" val="79128889"/>
                        </a:ext>
                      </a:extLst>
                    </a:gridCol>
                    <a:gridCol w="1228044">
                      <a:extLst>
                        <a:ext uri="{9D8B030D-6E8A-4147-A177-3AD203B41FA5}">
                          <a16:colId xmlns:a16="http://schemas.microsoft.com/office/drawing/2014/main" val="2140812228"/>
                        </a:ext>
                      </a:extLst>
                    </a:gridCol>
                    <a:gridCol w="1228044">
                      <a:extLst>
                        <a:ext uri="{9D8B030D-6E8A-4147-A177-3AD203B41FA5}">
                          <a16:colId xmlns:a16="http://schemas.microsoft.com/office/drawing/2014/main" val="3270490587"/>
                        </a:ext>
                      </a:extLst>
                    </a:gridCol>
                    <a:gridCol w="1228044">
                      <a:extLst>
                        <a:ext uri="{9D8B030D-6E8A-4147-A177-3AD203B41FA5}">
                          <a16:colId xmlns:a16="http://schemas.microsoft.com/office/drawing/2014/main" val="1891929616"/>
                        </a:ext>
                      </a:extLst>
                    </a:gridCol>
                    <a:gridCol w="1228044">
                      <a:extLst>
                        <a:ext uri="{9D8B030D-6E8A-4147-A177-3AD203B41FA5}">
                          <a16:colId xmlns:a16="http://schemas.microsoft.com/office/drawing/2014/main" val="834419676"/>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ea typeface="Cambria Math" panose="02040503050406030204" pitchFamily="18" charset="0"/>
                                  </a:rPr>
                                  <m:t>𝑝</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b="0" i="1" dirty="0" smtClean="0">
                                    <a:latin typeface="Cambria Math" panose="02040503050406030204" pitchFamily="18" charset="0"/>
                                  </a:rPr>
                                  <m:t>𝑞</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𝑝</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ea typeface="Cambria Math" panose="02040503050406030204" pitchFamily="18" charset="0"/>
                                  </a:rPr>
                                  <m:t>𝑝</m:t>
                                </m:r>
                                <m:r>
                                  <m:rPr>
                                    <m:nor/>
                                  </m:rPr>
                                  <a:rPr lang="en-US" altLang="zh-CN" sz="1800" dirty="0" smtClean="0"/>
                                  <m:t>∧</m:t>
                                </m:r>
                                <m:r>
                                  <a:rPr lang="en-US" altLang="zh-CN" sz="1800" b="0" i="1" dirty="0" smtClean="0">
                                    <a:latin typeface="Cambria Math" panose="02040503050406030204" pitchFamily="18" charset="0"/>
                                  </a:rPr>
                                  <m:t>𝑞</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ea typeface="Cambria Math" panose="02040503050406030204" pitchFamily="18" charset="0"/>
                                  </a:rPr>
                                  <m:t>𝑝</m:t>
                                </m:r>
                                <m:r>
                                  <m:rPr>
                                    <m:nor/>
                                  </m:rPr>
                                  <a:rPr lang="en-US" altLang="zh-CN" sz="1800" dirty="0"/>
                                  <m:t>∨</m:t>
                                </m:r>
                                <m:r>
                                  <a:rPr lang="en-US" altLang="zh-CN" sz="1800" b="0" i="1" dirty="0" smtClean="0">
                                    <a:latin typeface="Cambria Math" panose="02040503050406030204" pitchFamily="18" charset="0"/>
                                  </a:rPr>
                                  <m:t>𝑞</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ea typeface="Cambria Math" panose="02040503050406030204" pitchFamily="18" charset="0"/>
                                  </a:rPr>
                                  <m:t>𝑝</m:t>
                                </m:r>
                                <m:r>
                                  <a:rPr lang="en-US" altLang="zh-CN" sz="1800" b="0" i="1" smtClean="0">
                                    <a:latin typeface="Cambria Math" panose="02040503050406030204" pitchFamily="18" charset="0"/>
                                    <a:ea typeface="Cambria Math" panose="02040503050406030204" pitchFamily="18" charset="0"/>
                                  </a:rPr>
                                  <m:t>→</m:t>
                                </m:r>
                                <m:r>
                                  <a:rPr lang="en-US" altLang="zh-CN" sz="1800" i="1">
                                    <a:latin typeface="Cambria Math" panose="02040503050406030204" pitchFamily="18" charset="0"/>
                                    <a:ea typeface="Cambria Math" panose="02040503050406030204" pitchFamily="18" charset="0"/>
                                  </a:rPr>
                                  <m:t>𝑞</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ea typeface="Cambria Math" panose="02040503050406030204" pitchFamily="18" charset="0"/>
                                  </a:rPr>
                                  <m:t>𝑝</m:t>
                                </m:r>
                                <m:r>
                                  <a:rPr lang="en-US" altLang="zh-CN" sz="1800" b="0" i="1" smtClean="0">
                                    <a:latin typeface="Cambria Math" panose="02040503050406030204" pitchFamily="18" charset="0"/>
                                    <a:ea typeface="Cambria Math" panose="02040503050406030204" pitchFamily="18" charset="0"/>
                                  </a:rPr>
                                  <m:t>↔</m:t>
                                </m:r>
                                <m:r>
                                  <a:rPr lang="en-US" altLang="zh-CN" sz="1800" i="1">
                                    <a:latin typeface="Cambria Math" panose="02040503050406030204" pitchFamily="18" charset="0"/>
                                    <a:ea typeface="Cambria Math" panose="02040503050406030204" pitchFamily="18" charset="0"/>
                                  </a:rPr>
                                  <m:t>𝑞</m:t>
                                </m:r>
                              </m:oMath>
                            </m:oMathPara>
                          </a14:m>
                          <a:endParaRPr lang="zh-CN" altLang="en-US" dirty="0"/>
                        </a:p>
                      </a:txBody>
                      <a:tcPr/>
                    </a:tc>
                    <a:extLst>
                      <a:ext uri="{0D108BD9-81ED-4DB2-BD59-A6C34878D82A}">
                        <a16:rowId xmlns:a16="http://schemas.microsoft.com/office/drawing/2014/main" val="3633001790"/>
                      </a:ext>
                    </a:extLst>
                  </a:tr>
                  <a:tr h="370840">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173692736"/>
                      </a:ext>
                    </a:extLst>
                  </a:tr>
                  <a:tr h="370840">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3264891621"/>
                      </a:ext>
                    </a:extLst>
                  </a:tr>
                  <a:tr h="370840">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2048804096"/>
                      </a:ext>
                    </a:extLst>
                  </a:tr>
                  <a:tr h="370840">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2142669512"/>
                      </a:ext>
                    </a:extLst>
                  </a:tr>
                </a:tbl>
              </a:graphicData>
            </a:graphic>
          </p:graphicFrame>
        </mc:Choice>
        <mc:Fallback xmlns="">
          <p:graphicFrame>
            <p:nvGraphicFramePr>
              <p:cNvPr id="4" name="表格 4">
                <a:extLst>
                  <a:ext uri="{FF2B5EF4-FFF2-40B4-BE49-F238E27FC236}">
                    <a16:creationId xmlns:a16="http://schemas.microsoft.com/office/drawing/2014/main" id="{9B1548C2-A808-4514-856F-521A506ACB3D}"/>
                  </a:ext>
                </a:extLst>
              </p:cNvPr>
              <p:cNvGraphicFramePr>
                <a:graphicFrameLocks noGrp="1"/>
              </p:cNvGraphicFramePr>
              <p:nvPr>
                <p:ph idx="1"/>
                <p:extLst>
                  <p:ext uri="{D42A27DB-BD31-4B8C-83A1-F6EECF244321}">
                    <p14:modId xmlns:p14="http://schemas.microsoft.com/office/powerpoint/2010/main" val="1775829185"/>
                  </p:ext>
                </p:extLst>
              </p:nvPr>
            </p:nvGraphicFramePr>
            <p:xfrm>
              <a:off x="677863" y="2160588"/>
              <a:ext cx="8596308" cy="1854200"/>
            </p:xfrm>
            <a:graphic>
              <a:graphicData uri="http://schemas.openxmlformats.org/drawingml/2006/table">
                <a:tbl>
                  <a:tblPr firstRow="1" bandRow="1">
                    <a:tableStyleId>{5C22544A-7EE6-4342-B048-85BDC9FD1C3A}</a:tableStyleId>
                  </a:tblPr>
                  <a:tblGrid>
                    <a:gridCol w="1228044">
                      <a:extLst>
                        <a:ext uri="{9D8B030D-6E8A-4147-A177-3AD203B41FA5}">
                          <a16:colId xmlns:a16="http://schemas.microsoft.com/office/drawing/2014/main" val="3966037692"/>
                        </a:ext>
                      </a:extLst>
                    </a:gridCol>
                    <a:gridCol w="1228044">
                      <a:extLst>
                        <a:ext uri="{9D8B030D-6E8A-4147-A177-3AD203B41FA5}">
                          <a16:colId xmlns:a16="http://schemas.microsoft.com/office/drawing/2014/main" val="3975100144"/>
                        </a:ext>
                      </a:extLst>
                    </a:gridCol>
                    <a:gridCol w="1228044">
                      <a:extLst>
                        <a:ext uri="{9D8B030D-6E8A-4147-A177-3AD203B41FA5}">
                          <a16:colId xmlns:a16="http://schemas.microsoft.com/office/drawing/2014/main" val="79128889"/>
                        </a:ext>
                      </a:extLst>
                    </a:gridCol>
                    <a:gridCol w="1228044">
                      <a:extLst>
                        <a:ext uri="{9D8B030D-6E8A-4147-A177-3AD203B41FA5}">
                          <a16:colId xmlns:a16="http://schemas.microsoft.com/office/drawing/2014/main" val="2140812228"/>
                        </a:ext>
                      </a:extLst>
                    </a:gridCol>
                    <a:gridCol w="1228044">
                      <a:extLst>
                        <a:ext uri="{9D8B030D-6E8A-4147-A177-3AD203B41FA5}">
                          <a16:colId xmlns:a16="http://schemas.microsoft.com/office/drawing/2014/main" val="3270490587"/>
                        </a:ext>
                      </a:extLst>
                    </a:gridCol>
                    <a:gridCol w="1228044">
                      <a:extLst>
                        <a:ext uri="{9D8B030D-6E8A-4147-A177-3AD203B41FA5}">
                          <a16:colId xmlns:a16="http://schemas.microsoft.com/office/drawing/2014/main" val="1891929616"/>
                        </a:ext>
                      </a:extLst>
                    </a:gridCol>
                    <a:gridCol w="1228044">
                      <a:extLst>
                        <a:ext uri="{9D8B030D-6E8A-4147-A177-3AD203B41FA5}">
                          <a16:colId xmlns:a16="http://schemas.microsoft.com/office/drawing/2014/main" val="834419676"/>
                        </a:ext>
                      </a:extLst>
                    </a:gridCol>
                  </a:tblGrid>
                  <a:tr h="370840">
                    <a:tc>
                      <a:txBody>
                        <a:bodyPr/>
                        <a:lstStyle/>
                        <a:p>
                          <a:endParaRPr lang="zh-CN"/>
                        </a:p>
                      </a:txBody>
                      <a:tcPr>
                        <a:blipFill>
                          <a:blip r:embed="rId2"/>
                          <a:stretch>
                            <a:fillRect l="-495" t="-1639" r="-600495" b="-422951"/>
                          </a:stretch>
                        </a:blipFill>
                      </a:tcPr>
                    </a:tc>
                    <a:tc>
                      <a:txBody>
                        <a:bodyPr/>
                        <a:lstStyle/>
                        <a:p>
                          <a:endParaRPr lang="zh-CN"/>
                        </a:p>
                      </a:txBody>
                      <a:tcPr>
                        <a:blipFill>
                          <a:blip r:embed="rId2"/>
                          <a:stretch>
                            <a:fillRect l="-100995" t="-1639" r="-503483" b="-422951"/>
                          </a:stretch>
                        </a:blipFill>
                      </a:tcPr>
                    </a:tc>
                    <a:tc>
                      <a:txBody>
                        <a:bodyPr/>
                        <a:lstStyle/>
                        <a:p>
                          <a:endParaRPr lang="zh-CN"/>
                        </a:p>
                      </a:txBody>
                      <a:tcPr>
                        <a:blipFill>
                          <a:blip r:embed="rId2"/>
                          <a:stretch>
                            <a:fillRect l="-200000" t="-1639" r="-400990" b="-422951"/>
                          </a:stretch>
                        </a:blipFill>
                      </a:tcPr>
                    </a:tc>
                    <a:tc>
                      <a:txBody>
                        <a:bodyPr/>
                        <a:lstStyle/>
                        <a:p>
                          <a:endParaRPr lang="zh-CN"/>
                        </a:p>
                      </a:txBody>
                      <a:tcPr>
                        <a:blipFill>
                          <a:blip r:embed="rId2"/>
                          <a:stretch>
                            <a:fillRect l="-301493" t="-1639" r="-302985" b="-422951"/>
                          </a:stretch>
                        </a:blipFill>
                      </a:tcPr>
                    </a:tc>
                    <a:tc>
                      <a:txBody>
                        <a:bodyPr/>
                        <a:lstStyle/>
                        <a:p>
                          <a:endParaRPr lang="zh-CN"/>
                        </a:p>
                      </a:txBody>
                      <a:tcPr>
                        <a:blipFill>
                          <a:blip r:embed="rId2"/>
                          <a:stretch>
                            <a:fillRect l="-399505" t="-1639" r="-201485" b="-422951"/>
                          </a:stretch>
                        </a:blipFill>
                      </a:tcPr>
                    </a:tc>
                    <a:tc>
                      <a:txBody>
                        <a:bodyPr/>
                        <a:lstStyle/>
                        <a:p>
                          <a:endParaRPr lang="zh-CN"/>
                        </a:p>
                      </a:txBody>
                      <a:tcPr>
                        <a:blipFill>
                          <a:blip r:embed="rId2"/>
                          <a:stretch>
                            <a:fillRect l="-501990" t="-1639" r="-102488" b="-422951"/>
                          </a:stretch>
                        </a:blipFill>
                      </a:tcPr>
                    </a:tc>
                    <a:tc>
                      <a:txBody>
                        <a:bodyPr/>
                        <a:lstStyle/>
                        <a:p>
                          <a:endParaRPr lang="zh-CN"/>
                        </a:p>
                      </a:txBody>
                      <a:tcPr>
                        <a:blipFill>
                          <a:blip r:embed="rId2"/>
                          <a:stretch>
                            <a:fillRect l="-599010" t="-1639" r="-1980" b="-422951"/>
                          </a:stretch>
                        </a:blipFill>
                      </a:tcPr>
                    </a:tc>
                    <a:extLst>
                      <a:ext uri="{0D108BD9-81ED-4DB2-BD59-A6C34878D82A}">
                        <a16:rowId xmlns:a16="http://schemas.microsoft.com/office/drawing/2014/main" val="3633001790"/>
                      </a:ext>
                    </a:extLst>
                  </a:tr>
                  <a:tr h="370840">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173692736"/>
                      </a:ext>
                    </a:extLst>
                  </a:tr>
                  <a:tr h="370840">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3264891621"/>
                      </a:ext>
                    </a:extLst>
                  </a:tr>
                  <a:tr h="370840">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2048804096"/>
                      </a:ext>
                    </a:extLst>
                  </a:tr>
                  <a:tr h="370840">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2142669512"/>
                      </a:ext>
                    </a:extLst>
                  </a:tr>
                </a:tbl>
              </a:graphicData>
            </a:graphic>
          </p:graphicFrame>
        </mc:Fallback>
      </mc:AlternateContent>
    </p:spTree>
    <p:extLst>
      <p:ext uri="{BB962C8B-B14F-4D97-AF65-F5344CB8AC3E}">
        <p14:creationId xmlns:p14="http://schemas.microsoft.com/office/powerpoint/2010/main" val="1120844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813BE-C0CD-421D-83CC-F3763A8C9034}"/>
              </a:ext>
            </a:extLst>
          </p:cNvPr>
          <p:cNvSpPr>
            <a:spLocks noGrp="1"/>
          </p:cNvSpPr>
          <p:nvPr>
            <p:ph type="title"/>
          </p:nvPr>
        </p:nvSpPr>
        <p:spPr/>
        <p:txBody>
          <a:bodyPr/>
          <a:lstStyle/>
          <a:p>
            <a:r>
              <a:rPr lang="zh-CN" altLang="en-US" dirty="0"/>
              <a:t>真值表例题</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3169E618-8EB5-4F4D-B112-1D3A1F713D5D}"/>
                  </a:ext>
                </a:extLst>
              </p:cNvPr>
              <p:cNvGraphicFramePr>
                <a:graphicFrameLocks noGrp="1"/>
              </p:cNvGraphicFramePr>
              <p:nvPr>
                <p:ph idx="1"/>
                <p:extLst>
                  <p:ext uri="{D42A27DB-BD31-4B8C-83A1-F6EECF244321}">
                    <p14:modId xmlns:p14="http://schemas.microsoft.com/office/powerpoint/2010/main" val="4028678702"/>
                  </p:ext>
                </p:extLst>
              </p:nvPr>
            </p:nvGraphicFramePr>
            <p:xfrm>
              <a:off x="677334" y="2339697"/>
              <a:ext cx="9230239" cy="3337560"/>
            </p:xfrm>
            <a:graphic>
              <a:graphicData uri="http://schemas.openxmlformats.org/drawingml/2006/table">
                <a:tbl>
                  <a:tblPr firstRow="1" bandRow="1">
                    <a:tableStyleId>{5C22544A-7EE6-4342-B048-85BDC9FD1C3A}</a:tableStyleId>
                  </a:tblPr>
                  <a:tblGrid>
                    <a:gridCol w="425603">
                      <a:extLst>
                        <a:ext uri="{9D8B030D-6E8A-4147-A177-3AD203B41FA5}">
                          <a16:colId xmlns:a16="http://schemas.microsoft.com/office/drawing/2014/main" val="3647574636"/>
                        </a:ext>
                      </a:extLst>
                    </a:gridCol>
                    <a:gridCol w="443060">
                      <a:extLst>
                        <a:ext uri="{9D8B030D-6E8A-4147-A177-3AD203B41FA5}">
                          <a16:colId xmlns:a16="http://schemas.microsoft.com/office/drawing/2014/main" val="2976695760"/>
                        </a:ext>
                      </a:extLst>
                    </a:gridCol>
                    <a:gridCol w="443060">
                      <a:extLst>
                        <a:ext uri="{9D8B030D-6E8A-4147-A177-3AD203B41FA5}">
                          <a16:colId xmlns:a16="http://schemas.microsoft.com/office/drawing/2014/main" val="778736307"/>
                        </a:ext>
                      </a:extLst>
                    </a:gridCol>
                    <a:gridCol w="791851">
                      <a:extLst>
                        <a:ext uri="{9D8B030D-6E8A-4147-A177-3AD203B41FA5}">
                          <a16:colId xmlns:a16="http://schemas.microsoft.com/office/drawing/2014/main" val="667199912"/>
                        </a:ext>
                      </a:extLst>
                    </a:gridCol>
                    <a:gridCol w="1442301">
                      <a:extLst>
                        <a:ext uri="{9D8B030D-6E8A-4147-A177-3AD203B41FA5}">
                          <a16:colId xmlns:a16="http://schemas.microsoft.com/office/drawing/2014/main" val="3585686181"/>
                        </a:ext>
                      </a:extLst>
                    </a:gridCol>
                    <a:gridCol w="1244338">
                      <a:extLst>
                        <a:ext uri="{9D8B030D-6E8A-4147-A177-3AD203B41FA5}">
                          <a16:colId xmlns:a16="http://schemas.microsoft.com/office/drawing/2014/main" val="2858082885"/>
                        </a:ext>
                      </a:extLst>
                    </a:gridCol>
                    <a:gridCol w="4440026">
                      <a:extLst>
                        <a:ext uri="{9D8B030D-6E8A-4147-A177-3AD203B41FA5}">
                          <a16:colId xmlns:a16="http://schemas.microsoft.com/office/drawing/2014/main" val="3768923919"/>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𝒑</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𝒒</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𝒓</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𝒒</m:t>
                                </m:r>
                                <m:r>
                                  <a:rPr lang="en-US" altLang="zh-CN"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rPr>
                                  <m:t>𝒓</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𝒑</m:t>
                                </m:r>
                                <m:r>
                                  <a:rPr lang="en-US" altLang="zh-CN"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rPr>
                                  <m:t>𝒒</m:t>
                                </m:r>
                                <m:r>
                                  <a:rPr lang="en-US" altLang="zh-CN"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rPr>
                                  <m:t>𝒓</m:t>
                                </m:r>
                                <m:r>
                                  <a:rPr lang="en-US" altLang="zh-CN" b="1" i="1" smtClean="0">
                                    <a:latin typeface="Cambria Math" panose="02040503050406030204" pitchFamily="18" charset="0"/>
                                  </a:rPr>
                                  <m:t>)</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𝒑</m:t>
                                </m:r>
                                <m:r>
                                  <a:rPr lang="en-US" altLang="zh-CN"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rPr>
                                  <m:t>𝒒</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m:t>
                                </m:r>
                                <m:r>
                                  <a:rPr lang="en-US" altLang="zh-CN" b="1" i="1" smtClean="0">
                                    <a:latin typeface="Cambria Math" panose="02040503050406030204" pitchFamily="18" charset="0"/>
                                  </a:rPr>
                                  <m:t>𝒑</m:t>
                                </m:r>
                                <m:r>
                                  <a:rPr lang="en-US" altLang="zh-CN"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rPr>
                                  <m:t>𝒒</m:t>
                                </m:r>
                                <m:r>
                                  <a:rPr lang="en-US" altLang="zh-CN"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rPr>
                                  <m:t>𝒓</m:t>
                                </m:r>
                                <m:r>
                                  <a:rPr lang="en-US" altLang="zh-CN" b="1" i="1" smtClean="0">
                                    <a:latin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rPr>
                                  <m:t>(</m:t>
                                </m:r>
                                <m:r>
                                  <a:rPr lang="en-US" altLang="zh-CN" b="1" i="1" smtClean="0">
                                    <a:latin typeface="Cambria Math" panose="02040503050406030204" pitchFamily="18" charset="0"/>
                                  </a:rPr>
                                  <m:t>𝒑</m:t>
                                </m:r>
                                <m:r>
                                  <a:rPr lang="en-US" altLang="zh-CN"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rPr>
                                  <m:t>𝒒</m:t>
                                </m:r>
                                <m:r>
                                  <a:rPr lang="en-US" altLang="zh-CN" b="1" i="1" smtClean="0">
                                    <a:latin typeface="Cambria Math" panose="02040503050406030204" pitchFamily="18" charset="0"/>
                                  </a:rPr>
                                  <m:t>)∨(</m:t>
                                </m:r>
                                <m:r>
                                  <a:rPr lang="en-US" altLang="zh-CN" b="1" i="1" smtClean="0">
                                    <a:latin typeface="Cambria Math" panose="02040503050406030204" pitchFamily="18" charset="0"/>
                                  </a:rPr>
                                  <m:t>𝒒</m:t>
                                </m:r>
                                <m:r>
                                  <a:rPr lang="en-US" altLang="zh-CN"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rPr>
                                  <m:t>𝒓</m:t>
                                </m:r>
                                <m:r>
                                  <a:rPr lang="en-US" altLang="zh-CN" b="1" i="1" smtClean="0">
                                    <a:latin typeface="Cambria Math" panose="02040503050406030204" pitchFamily="18" charset="0"/>
                                  </a:rPr>
                                  <m:t>)</m:t>
                                </m:r>
                              </m:oMath>
                            </m:oMathPara>
                          </a14:m>
                          <a:endParaRPr lang="zh-CN" altLang="en-US" dirty="0"/>
                        </a:p>
                      </a:txBody>
                      <a:tcPr/>
                    </a:tc>
                    <a:extLst>
                      <a:ext uri="{0D108BD9-81ED-4DB2-BD59-A6C34878D82A}">
                        <a16:rowId xmlns:a16="http://schemas.microsoft.com/office/drawing/2014/main" val="1438783360"/>
                      </a:ext>
                    </a:extLst>
                  </a:tr>
                  <a:tr h="370840">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658946909"/>
                      </a:ext>
                    </a:extLst>
                  </a:tr>
                  <a:tr h="370840">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012412075"/>
                      </a:ext>
                    </a:extLst>
                  </a:tr>
                  <a:tr h="370840">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710151973"/>
                      </a:ext>
                    </a:extLst>
                  </a:tr>
                  <a:tr h="370840">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997011974"/>
                      </a:ext>
                    </a:extLst>
                  </a:tr>
                  <a:tr h="370840">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471259616"/>
                      </a:ext>
                    </a:extLst>
                  </a:tr>
                  <a:tr h="370840">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732217960"/>
                      </a:ext>
                    </a:extLst>
                  </a:tr>
                  <a:tr h="370840">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693252246"/>
                      </a:ext>
                    </a:extLst>
                  </a:tr>
                  <a:tr h="370840">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844188819"/>
                      </a:ext>
                    </a:extLst>
                  </a:tr>
                </a:tbl>
              </a:graphicData>
            </a:graphic>
          </p:graphicFrame>
        </mc:Choice>
        <mc:Fallback xmlns="">
          <p:graphicFrame>
            <p:nvGraphicFramePr>
              <p:cNvPr id="4" name="表格 4">
                <a:extLst>
                  <a:ext uri="{FF2B5EF4-FFF2-40B4-BE49-F238E27FC236}">
                    <a16:creationId xmlns:a16="http://schemas.microsoft.com/office/drawing/2014/main" id="{3169E618-8EB5-4F4D-B112-1D3A1F713D5D}"/>
                  </a:ext>
                </a:extLst>
              </p:cNvPr>
              <p:cNvGraphicFramePr>
                <a:graphicFrameLocks noGrp="1"/>
              </p:cNvGraphicFramePr>
              <p:nvPr>
                <p:ph idx="1"/>
                <p:extLst>
                  <p:ext uri="{D42A27DB-BD31-4B8C-83A1-F6EECF244321}">
                    <p14:modId xmlns:p14="http://schemas.microsoft.com/office/powerpoint/2010/main" val="4028678702"/>
                  </p:ext>
                </p:extLst>
              </p:nvPr>
            </p:nvGraphicFramePr>
            <p:xfrm>
              <a:off x="677334" y="2339697"/>
              <a:ext cx="9230239" cy="3337560"/>
            </p:xfrm>
            <a:graphic>
              <a:graphicData uri="http://schemas.openxmlformats.org/drawingml/2006/table">
                <a:tbl>
                  <a:tblPr firstRow="1" bandRow="1">
                    <a:tableStyleId>{5C22544A-7EE6-4342-B048-85BDC9FD1C3A}</a:tableStyleId>
                  </a:tblPr>
                  <a:tblGrid>
                    <a:gridCol w="425603">
                      <a:extLst>
                        <a:ext uri="{9D8B030D-6E8A-4147-A177-3AD203B41FA5}">
                          <a16:colId xmlns:a16="http://schemas.microsoft.com/office/drawing/2014/main" val="3647574636"/>
                        </a:ext>
                      </a:extLst>
                    </a:gridCol>
                    <a:gridCol w="443060">
                      <a:extLst>
                        <a:ext uri="{9D8B030D-6E8A-4147-A177-3AD203B41FA5}">
                          <a16:colId xmlns:a16="http://schemas.microsoft.com/office/drawing/2014/main" val="2976695760"/>
                        </a:ext>
                      </a:extLst>
                    </a:gridCol>
                    <a:gridCol w="443060">
                      <a:extLst>
                        <a:ext uri="{9D8B030D-6E8A-4147-A177-3AD203B41FA5}">
                          <a16:colId xmlns:a16="http://schemas.microsoft.com/office/drawing/2014/main" val="778736307"/>
                        </a:ext>
                      </a:extLst>
                    </a:gridCol>
                    <a:gridCol w="791851">
                      <a:extLst>
                        <a:ext uri="{9D8B030D-6E8A-4147-A177-3AD203B41FA5}">
                          <a16:colId xmlns:a16="http://schemas.microsoft.com/office/drawing/2014/main" val="667199912"/>
                        </a:ext>
                      </a:extLst>
                    </a:gridCol>
                    <a:gridCol w="1442301">
                      <a:extLst>
                        <a:ext uri="{9D8B030D-6E8A-4147-A177-3AD203B41FA5}">
                          <a16:colId xmlns:a16="http://schemas.microsoft.com/office/drawing/2014/main" val="3585686181"/>
                        </a:ext>
                      </a:extLst>
                    </a:gridCol>
                    <a:gridCol w="1244338">
                      <a:extLst>
                        <a:ext uri="{9D8B030D-6E8A-4147-A177-3AD203B41FA5}">
                          <a16:colId xmlns:a16="http://schemas.microsoft.com/office/drawing/2014/main" val="2858082885"/>
                        </a:ext>
                      </a:extLst>
                    </a:gridCol>
                    <a:gridCol w="4440026">
                      <a:extLst>
                        <a:ext uri="{9D8B030D-6E8A-4147-A177-3AD203B41FA5}">
                          <a16:colId xmlns:a16="http://schemas.microsoft.com/office/drawing/2014/main" val="3768923919"/>
                        </a:ext>
                      </a:extLst>
                    </a:gridCol>
                  </a:tblGrid>
                  <a:tr h="370840">
                    <a:tc>
                      <a:txBody>
                        <a:bodyPr/>
                        <a:lstStyle/>
                        <a:p>
                          <a:endParaRPr lang="zh-CN"/>
                        </a:p>
                      </a:txBody>
                      <a:tcPr>
                        <a:blipFill>
                          <a:blip r:embed="rId2"/>
                          <a:stretch>
                            <a:fillRect l="-1429" t="-1639" r="-2070000" b="-821311"/>
                          </a:stretch>
                        </a:blipFill>
                      </a:tcPr>
                    </a:tc>
                    <a:tc>
                      <a:txBody>
                        <a:bodyPr/>
                        <a:lstStyle/>
                        <a:p>
                          <a:endParaRPr lang="zh-CN"/>
                        </a:p>
                      </a:txBody>
                      <a:tcPr>
                        <a:blipFill>
                          <a:blip r:embed="rId2"/>
                          <a:stretch>
                            <a:fillRect l="-97260" t="-1639" r="-1884932" b="-821311"/>
                          </a:stretch>
                        </a:blipFill>
                      </a:tcPr>
                    </a:tc>
                    <a:tc>
                      <a:txBody>
                        <a:bodyPr/>
                        <a:lstStyle/>
                        <a:p>
                          <a:endParaRPr lang="zh-CN"/>
                        </a:p>
                      </a:txBody>
                      <a:tcPr>
                        <a:blipFill>
                          <a:blip r:embed="rId2"/>
                          <a:stretch>
                            <a:fillRect l="-200000" t="-1639" r="-1811111" b="-821311"/>
                          </a:stretch>
                        </a:blipFill>
                      </a:tcPr>
                    </a:tc>
                    <a:tc>
                      <a:txBody>
                        <a:bodyPr/>
                        <a:lstStyle/>
                        <a:p>
                          <a:endParaRPr lang="zh-CN"/>
                        </a:p>
                      </a:txBody>
                      <a:tcPr>
                        <a:blipFill>
                          <a:blip r:embed="rId2"/>
                          <a:stretch>
                            <a:fillRect l="-166154" t="-1639" r="-903077" b="-821311"/>
                          </a:stretch>
                        </a:blipFill>
                      </a:tcPr>
                    </a:tc>
                    <a:tc>
                      <a:txBody>
                        <a:bodyPr/>
                        <a:lstStyle/>
                        <a:p>
                          <a:endParaRPr lang="zh-CN"/>
                        </a:p>
                      </a:txBody>
                      <a:tcPr>
                        <a:blipFill>
                          <a:blip r:embed="rId2"/>
                          <a:stretch>
                            <a:fillRect l="-145992" t="-1639" r="-395359" b="-821311"/>
                          </a:stretch>
                        </a:blipFill>
                      </a:tcPr>
                    </a:tc>
                    <a:tc>
                      <a:txBody>
                        <a:bodyPr/>
                        <a:lstStyle/>
                        <a:p>
                          <a:endParaRPr lang="zh-CN"/>
                        </a:p>
                      </a:txBody>
                      <a:tcPr>
                        <a:blipFill>
                          <a:blip r:embed="rId2"/>
                          <a:stretch>
                            <a:fillRect l="-285784" t="-1639" r="-359314" b="-821311"/>
                          </a:stretch>
                        </a:blipFill>
                      </a:tcPr>
                    </a:tc>
                    <a:tc>
                      <a:txBody>
                        <a:bodyPr/>
                        <a:lstStyle/>
                        <a:p>
                          <a:endParaRPr lang="zh-CN"/>
                        </a:p>
                      </a:txBody>
                      <a:tcPr>
                        <a:blipFill>
                          <a:blip r:embed="rId2"/>
                          <a:stretch>
                            <a:fillRect l="-107956" t="-1639" r="-549" b="-821311"/>
                          </a:stretch>
                        </a:blipFill>
                      </a:tcPr>
                    </a:tc>
                    <a:extLst>
                      <a:ext uri="{0D108BD9-81ED-4DB2-BD59-A6C34878D82A}">
                        <a16:rowId xmlns:a16="http://schemas.microsoft.com/office/drawing/2014/main" val="1438783360"/>
                      </a:ext>
                    </a:extLst>
                  </a:tr>
                  <a:tr h="370840">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658946909"/>
                      </a:ext>
                    </a:extLst>
                  </a:tr>
                  <a:tr h="370840">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012412075"/>
                      </a:ext>
                    </a:extLst>
                  </a:tr>
                  <a:tr h="370840">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710151973"/>
                      </a:ext>
                    </a:extLst>
                  </a:tr>
                  <a:tr h="370840">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997011974"/>
                      </a:ext>
                    </a:extLst>
                  </a:tr>
                  <a:tr h="370840">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471259616"/>
                      </a:ext>
                    </a:extLst>
                  </a:tr>
                  <a:tr h="370840">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732217960"/>
                      </a:ext>
                    </a:extLst>
                  </a:tr>
                  <a:tr h="370840">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693252246"/>
                      </a:ext>
                    </a:extLst>
                  </a:tr>
                  <a:tr h="370840">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844188819"/>
                      </a:ext>
                    </a:extLst>
                  </a:tr>
                </a:tbl>
              </a:graphicData>
            </a:graphic>
          </p:graphicFrame>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9F259D8-298A-4EDA-929E-4B9B7101BEEB}"/>
                  </a:ext>
                </a:extLst>
              </p:cNvPr>
              <p:cNvSpPr txBox="1"/>
              <p:nvPr/>
            </p:nvSpPr>
            <p:spPr>
              <a:xfrm>
                <a:off x="2752627" y="1719550"/>
                <a:ext cx="3496919"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m:t>
                      </m:r>
                      <m:r>
                        <a:rPr lang="en-US" altLang="zh-CN" b="1" i="1" smtClean="0">
                          <a:latin typeface="Cambria Math" panose="02040503050406030204" pitchFamily="18" charset="0"/>
                        </a:rPr>
                        <m:t>𝒑</m:t>
                      </m:r>
                      <m:r>
                        <a:rPr lang="en-US" altLang="zh-CN"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rPr>
                        <m:t>𝒒</m:t>
                      </m:r>
                      <m:r>
                        <a:rPr lang="en-US" altLang="zh-CN"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rPr>
                        <m:t>𝒓</m:t>
                      </m:r>
                      <m:r>
                        <a:rPr lang="en-US" altLang="zh-CN" b="1"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rPr>
                        <m:t>(</m:t>
                      </m:r>
                      <m:r>
                        <a:rPr lang="en-US" altLang="zh-CN" b="1" i="1">
                          <a:latin typeface="Cambria Math" panose="02040503050406030204" pitchFamily="18" charset="0"/>
                        </a:rPr>
                        <m:t>𝒑</m:t>
                      </m:r>
                      <m:r>
                        <a:rPr lang="en-US" altLang="zh-CN"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rPr>
                        <m:t>𝒒</m:t>
                      </m:r>
                      <m:r>
                        <a:rPr lang="en-US" altLang="zh-CN" b="1" i="1">
                          <a:latin typeface="Cambria Math" panose="02040503050406030204" pitchFamily="18" charset="0"/>
                        </a:rPr>
                        <m:t>)∨(</m:t>
                      </m:r>
                      <m:r>
                        <a:rPr lang="en-US" altLang="zh-CN" b="1" i="1">
                          <a:latin typeface="Cambria Math" panose="02040503050406030204" pitchFamily="18" charset="0"/>
                        </a:rPr>
                        <m:t>𝒒</m:t>
                      </m:r>
                      <m:r>
                        <a:rPr lang="en-US" altLang="zh-CN"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rPr>
                        <m:t>𝒓</m:t>
                      </m:r>
                      <m:r>
                        <a:rPr lang="en-US" altLang="zh-CN" b="1" i="1">
                          <a:latin typeface="Cambria Math" panose="02040503050406030204" pitchFamily="18" charset="0"/>
                        </a:rPr>
                        <m:t>)</m:t>
                      </m:r>
                    </m:oMath>
                  </m:oMathPara>
                </a14:m>
                <a:endParaRPr lang="zh-CN" altLang="en-US" dirty="0"/>
              </a:p>
              <a:p>
                <a:endParaRPr lang="zh-CN" altLang="en-US" dirty="0"/>
              </a:p>
            </p:txBody>
          </p:sp>
        </mc:Choice>
        <mc:Fallback xmlns="">
          <p:sp>
            <p:nvSpPr>
              <p:cNvPr id="5" name="文本框 4">
                <a:extLst>
                  <a:ext uri="{FF2B5EF4-FFF2-40B4-BE49-F238E27FC236}">
                    <a16:creationId xmlns:a16="http://schemas.microsoft.com/office/drawing/2014/main" id="{B9F259D8-298A-4EDA-929E-4B9B7101BEEB}"/>
                  </a:ext>
                </a:extLst>
              </p:cNvPr>
              <p:cNvSpPr txBox="1">
                <a:spLocks noRot="1" noChangeAspect="1" noMove="1" noResize="1" noEditPoints="1" noAdjustHandles="1" noChangeArrowheads="1" noChangeShapeType="1" noTextEdit="1"/>
              </p:cNvSpPr>
              <p:nvPr/>
            </p:nvSpPr>
            <p:spPr>
              <a:xfrm>
                <a:off x="2752627" y="1719550"/>
                <a:ext cx="3496919" cy="553998"/>
              </a:xfrm>
              <a:prstGeom prst="rect">
                <a:avLst/>
              </a:prstGeom>
              <a:blipFill>
                <a:blip r:embed="rId3"/>
                <a:stretch>
                  <a:fillRect l="-1047" r="-10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43035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574ADB-D213-47E2-9769-703047805767}"/>
              </a:ext>
            </a:extLst>
          </p:cNvPr>
          <p:cNvSpPr>
            <a:spLocks noGrp="1"/>
          </p:cNvSpPr>
          <p:nvPr>
            <p:ph type="title"/>
          </p:nvPr>
        </p:nvSpPr>
        <p:spPr>
          <a:xfrm>
            <a:off x="677334" y="156238"/>
            <a:ext cx="8596668" cy="1320800"/>
          </a:xfrm>
        </p:spPr>
        <p:txBody>
          <a:bodyPr/>
          <a:lstStyle/>
          <a:p>
            <a:r>
              <a:rPr lang="zh-CN" altLang="en-US" dirty="0"/>
              <a:t>真值表做题经验</a:t>
            </a:r>
          </a:p>
        </p:txBody>
      </p:sp>
      <p:sp>
        <p:nvSpPr>
          <p:cNvPr id="3" name="内容占位符 2">
            <a:extLst>
              <a:ext uri="{FF2B5EF4-FFF2-40B4-BE49-F238E27FC236}">
                <a16:creationId xmlns:a16="http://schemas.microsoft.com/office/drawing/2014/main" id="{305B429D-4693-4FC8-BC13-F13156C29F2C}"/>
              </a:ext>
            </a:extLst>
          </p:cNvPr>
          <p:cNvSpPr>
            <a:spLocks noGrp="1"/>
          </p:cNvSpPr>
          <p:nvPr>
            <p:ph idx="1"/>
          </p:nvPr>
        </p:nvSpPr>
        <p:spPr>
          <a:xfrm>
            <a:off x="677334" y="2047467"/>
            <a:ext cx="8596668" cy="3880773"/>
          </a:xfrm>
        </p:spPr>
        <p:txBody>
          <a:bodyPr>
            <a:normAutofit/>
          </a:bodyPr>
          <a:lstStyle/>
          <a:p>
            <a:r>
              <a:rPr lang="zh-CN" altLang="en-US" sz="2000" dirty="0">
                <a:latin typeface="宋体" panose="02010600030101010101" pitchFamily="2" charset="-122"/>
                <a:ea typeface="宋体" panose="02010600030101010101" pitchFamily="2" charset="-122"/>
              </a:rPr>
              <a:t>首先，把逻辑公式中的变量所有可能取值</a:t>
            </a:r>
            <a:r>
              <a:rPr lang="zh-CN" altLang="en-US" sz="2000" b="1" dirty="0">
                <a:latin typeface="宋体" panose="02010600030101010101" pitchFamily="2" charset="-122"/>
                <a:ea typeface="宋体" panose="02010600030101010101" pitchFamily="2" charset="-122"/>
              </a:rPr>
              <a:t>枚举</a:t>
            </a:r>
            <a:r>
              <a:rPr lang="zh-CN" altLang="en-US" sz="2000" dirty="0">
                <a:latin typeface="宋体" panose="02010600030101010101" pitchFamily="2" charset="-122"/>
                <a:ea typeface="宋体" panose="02010600030101010101" pitchFamily="2" charset="-122"/>
              </a:rPr>
              <a:t>一遍</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然后根据</a:t>
            </a:r>
            <a:r>
              <a:rPr lang="zh-CN" altLang="en-US" sz="2000" b="1" dirty="0">
                <a:latin typeface="宋体" panose="02010600030101010101" pitchFamily="2" charset="-122"/>
                <a:ea typeface="宋体" panose="02010600030101010101" pitchFamily="2" charset="-122"/>
              </a:rPr>
              <a:t>由简到繁</a:t>
            </a:r>
            <a:r>
              <a:rPr lang="zh-CN" altLang="en-US" sz="2000" dirty="0">
                <a:latin typeface="宋体" panose="02010600030101010101" pitchFamily="2" charset="-122"/>
                <a:ea typeface="宋体" panose="02010600030101010101" pitchFamily="2" charset="-122"/>
              </a:rPr>
              <a:t>的原则，按照出现次数</a:t>
            </a:r>
            <a:r>
              <a:rPr lang="zh-CN" altLang="en-US" sz="2000" b="1" dirty="0">
                <a:latin typeface="宋体" panose="02010600030101010101" pitchFamily="2" charset="-122"/>
                <a:ea typeface="宋体" panose="02010600030101010101" pitchFamily="2" charset="-122"/>
              </a:rPr>
              <a:t>由多到少</a:t>
            </a:r>
            <a:r>
              <a:rPr lang="zh-CN" altLang="en-US" sz="2000" dirty="0">
                <a:latin typeface="宋体" panose="02010600030101010101" pitchFamily="2" charset="-122"/>
                <a:ea typeface="宋体" panose="02010600030101010101" pitchFamily="2" charset="-122"/>
              </a:rPr>
              <a:t>的顺序将原逻辑公式的</a:t>
            </a:r>
            <a:r>
              <a:rPr lang="zh-CN" altLang="en-US" sz="2000" b="1" dirty="0">
                <a:latin typeface="宋体" panose="02010600030101010101" pitchFamily="2" charset="-122"/>
                <a:ea typeface="宋体" panose="02010600030101010101" pitchFamily="2" charset="-122"/>
              </a:rPr>
              <a:t>子公式</a:t>
            </a:r>
            <a:r>
              <a:rPr lang="zh-CN" altLang="en-US" sz="2000" dirty="0">
                <a:latin typeface="宋体" panose="02010600030101010101" pitchFamily="2" charset="-122"/>
                <a:ea typeface="宋体" panose="02010600030101010101" pitchFamily="2" charset="-122"/>
              </a:rPr>
              <a:t>的真值写出来</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整个解题过程类似一个递归过程，全部用到的就是基本的那几个公式</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真值表解题法在离散数学以及数字逻辑电路中非常重要，一定要熟练掌握！</a:t>
            </a:r>
          </a:p>
        </p:txBody>
      </p:sp>
    </p:spTree>
    <p:extLst>
      <p:ext uri="{BB962C8B-B14F-4D97-AF65-F5344CB8AC3E}">
        <p14:creationId xmlns:p14="http://schemas.microsoft.com/office/powerpoint/2010/main" val="2450869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D3EDC3-12C7-4816-BA54-644443D14259}"/>
              </a:ext>
            </a:extLst>
          </p:cNvPr>
          <p:cNvSpPr>
            <a:spLocks noGrp="1"/>
          </p:cNvSpPr>
          <p:nvPr>
            <p:ph type="title"/>
          </p:nvPr>
        </p:nvSpPr>
        <p:spPr>
          <a:xfrm>
            <a:off x="583238" y="0"/>
            <a:ext cx="8596668" cy="1320800"/>
          </a:xfrm>
        </p:spPr>
        <p:txBody>
          <a:bodyPr/>
          <a:lstStyle/>
          <a:p>
            <a:r>
              <a:rPr lang="zh-CN" altLang="en-US" dirty="0"/>
              <a:t>基本逻辑等值式</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116C1DD1-7475-4E28-A1DC-AC4B6A4FB54F}"/>
                  </a:ext>
                </a:extLst>
              </p:cNvPr>
              <p:cNvGraphicFramePr>
                <a:graphicFrameLocks noGrp="1"/>
              </p:cNvGraphicFramePr>
              <p:nvPr>
                <p:ph idx="1"/>
                <p:extLst>
                  <p:ext uri="{D42A27DB-BD31-4B8C-83A1-F6EECF244321}">
                    <p14:modId xmlns:p14="http://schemas.microsoft.com/office/powerpoint/2010/main" val="93381021"/>
                  </p:ext>
                </p:extLst>
              </p:nvPr>
            </p:nvGraphicFramePr>
            <p:xfrm>
              <a:off x="583594" y="660400"/>
              <a:ext cx="8596312" cy="5628640"/>
            </p:xfrm>
            <a:graphic>
              <a:graphicData uri="http://schemas.openxmlformats.org/drawingml/2006/table">
                <a:tbl>
                  <a:tblPr firstRow="1" bandRow="1">
                    <a:tableStyleId>{5C22544A-7EE6-4342-B048-85BDC9FD1C3A}</a:tableStyleId>
                  </a:tblPr>
                  <a:tblGrid>
                    <a:gridCol w="2734641">
                      <a:extLst>
                        <a:ext uri="{9D8B030D-6E8A-4147-A177-3AD203B41FA5}">
                          <a16:colId xmlns:a16="http://schemas.microsoft.com/office/drawing/2014/main" val="2275429366"/>
                        </a:ext>
                      </a:extLst>
                    </a:gridCol>
                    <a:gridCol w="5861671">
                      <a:extLst>
                        <a:ext uri="{9D8B030D-6E8A-4147-A177-3AD203B41FA5}">
                          <a16:colId xmlns:a16="http://schemas.microsoft.com/office/drawing/2014/main" val="3193974126"/>
                        </a:ext>
                      </a:extLst>
                    </a:gridCol>
                  </a:tblGrid>
                  <a:tr h="370840">
                    <a:tc>
                      <a:txBody>
                        <a:bodyPr/>
                        <a:lstStyle/>
                        <a:p>
                          <a:pPr algn="ctr"/>
                          <a:r>
                            <a:rPr lang="zh-CN" altLang="en-US" dirty="0">
                              <a:latin typeface="宋体" panose="02010600030101010101" pitchFamily="2" charset="-122"/>
                              <a:ea typeface="宋体" panose="02010600030101010101" pitchFamily="2" charset="-122"/>
                            </a:rPr>
                            <a:t>名称</a:t>
                          </a:r>
                        </a:p>
                      </a:txBody>
                      <a:tcPr/>
                    </a:tc>
                    <a:tc>
                      <a:txBody>
                        <a:bodyPr/>
                        <a:lstStyle/>
                        <a:p>
                          <a:pPr algn="ctr"/>
                          <a:r>
                            <a:rPr lang="zh-CN" altLang="en-US" dirty="0">
                              <a:latin typeface="宋体" panose="02010600030101010101" pitchFamily="2" charset="-122"/>
                              <a:ea typeface="宋体" panose="02010600030101010101" pitchFamily="2" charset="-122"/>
                            </a:rPr>
                            <a:t>逻辑等值式模式</a:t>
                          </a:r>
                        </a:p>
                      </a:txBody>
                      <a:tcPr/>
                    </a:tc>
                    <a:extLst>
                      <a:ext uri="{0D108BD9-81ED-4DB2-BD59-A6C34878D82A}">
                        <a16:rowId xmlns:a16="http://schemas.microsoft.com/office/drawing/2014/main" val="3582791348"/>
                      </a:ext>
                    </a:extLst>
                  </a:tr>
                  <a:tr h="370840">
                    <a:tc>
                      <a:txBody>
                        <a:bodyPr/>
                        <a:lstStyle/>
                        <a:p>
                          <a:pPr algn="ctr"/>
                          <a:r>
                            <a:rPr lang="zh-CN" altLang="en-US" dirty="0">
                              <a:latin typeface="宋体" panose="02010600030101010101" pitchFamily="2" charset="-122"/>
                              <a:ea typeface="宋体" panose="02010600030101010101" pitchFamily="2" charset="-122"/>
                            </a:rPr>
                            <a:t>同一律</a:t>
                          </a:r>
                        </a:p>
                      </a:txBody>
                      <a:tcPr/>
                    </a:tc>
                    <a:tc>
                      <a:txBody>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cs typeface="Times New Roman" panose="02020603050405020304" pitchFamily="18" charset="0"/>
                                  </a:rPr>
                                  <m:t>𝐴</m:t>
                                </m:r>
                                <m:r>
                                  <a:rPr lang="en-US" altLang="zh-CN" i="1" smtClean="0">
                                    <a:latin typeface="Cambria Math" panose="02040503050406030204" pitchFamily="18" charset="0"/>
                                    <a:cs typeface="Times New Roman" panose="02020603050405020304" pitchFamily="18" charset="0"/>
                                  </a:rPr>
                                  <m:t>∧1≡</m:t>
                                </m:r>
                                <m:r>
                                  <a:rPr lang="en-US" altLang="zh-CN" i="1" smtClean="0">
                                    <a:latin typeface="Cambria Math" panose="02040503050406030204" pitchFamily="18" charset="0"/>
                                    <a:cs typeface="Times New Roman" panose="02020603050405020304" pitchFamily="18" charset="0"/>
                                  </a:rPr>
                                  <m:t>𝐴</m:t>
                                </m:r>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𝐴</m:t>
                                </m:r>
                                <m:r>
                                  <a:rPr lang="en-US" altLang="zh-CN" b="0" i="1" smtClean="0">
                                    <a:latin typeface="Cambria Math" panose="02040503050406030204" pitchFamily="18" charset="0"/>
                                    <a:cs typeface="Times New Roman" panose="02020603050405020304" pitchFamily="18" charset="0"/>
                                  </a:rPr>
                                  <m:t>∨0≡</m:t>
                                </m:r>
                                <m:r>
                                  <a:rPr lang="en-US" altLang="zh-CN" b="0" i="1" smtClean="0">
                                    <a:latin typeface="Cambria Math" panose="02040503050406030204" pitchFamily="18" charset="0"/>
                                    <a:cs typeface="Times New Roman" panose="02020603050405020304" pitchFamily="18" charset="0"/>
                                  </a:rPr>
                                  <m:t>𝐴</m:t>
                                </m:r>
                              </m:oMath>
                            </m:oMathPara>
                          </a14:m>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1951541"/>
                      </a:ext>
                    </a:extLst>
                  </a:tr>
                  <a:tr h="370840">
                    <a:tc>
                      <a:txBody>
                        <a:bodyPr/>
                        <a:lstStyle/>
                        <a:p>
                          <a:pPr algn="ctr"/>
                          <a:r>
                            <a:rPr lang="zh-CN" altLang="en-US" dirty="0">
                              <a:latin typeface="宋体" panose="02010600030101010101" pitchFamily="2" charset="-122"/>
                              <a:ea typeface="宋体" panose="02010600030101010101" pitchFamily="2" charset="-122"/>
                            </a:rPr>
                            <a:t>零律</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cs typeface="Times New Roman" panose="02020603050405020304" pitchFamily="18" charset="0"/>
                                  </a:rPr>
                                  <m:t>𝐴</m:t>
                                </m:r>
                                <m:r>
                                  <a:rPr lang="en-US" altLang="zh-CN" i="1" smtClean="0">
                                    <a:latin typeface="Cambria Math" panose="02040503050406030204" pitchFamily="18" charset="0"/>
                                    <a:cs typeface="Times New Roman" panose="02020603050405020304" pitchFamily="18" charset="0"/>
                                  </a:rPr>
                                  <m:t>∧0≡0         </m:t>
                                </m:r>
                                <m:r>
                                  <a:rPr lang="en-US" altLang="zh-CN" b="0" i="1" smtClean="0">
                                    <a:latin typeface="Cambria Math" panose="02040503050406030204" pitchFamily="18" charset="0"/>
                                    <a:cs typeface="Times New Roman" panose="02020603050405020304" pitchFamily="18" charset="0"/>
                                  </a:rPr>
                                  <m:t>𝐴</m:t>
                                </m:r>
                                <m:r>
                                  <a:rPr lang="en-US" altLang="zh-CN" b="0" i="1" smtClean="0">
                                    <a:latin typeface="Cambria Math" panose="02040503050406030204" pitchFamily="18" charset="0"/>
                                    <a:cs typeface="Times New Roman" panose="02020603050405020304" pitchFamily="18" charset="0"/>
                                  </a:rPr>
                                  <m:t>∨1≡1</m:t>
                                </m:r>
                              </m:oMath>
                            </m:oMathPara>
                          </a14:m>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08725735"/>
                      </a:ext>
                    </a:extLst>
                  </a:tr>
                  <a:tr h="370840">
                    <a:tc>
                      <a:txBody>
                        <a:bodyPr/>
                        <a:lstStyle/>
                        <a:p>
                          <a:pPr algn="ctr"/>
                          <a:r>
                            <a:rPr lang="zh-CN" altLang="en-US" dirty="0">
                              <a:latin typeface="宋体" panose="02010600030101010101" pitchFamily="2" charset="-122"/>
                              <a:ea typeface="宋体" panose="02010600030101010101" pitchFamily="2" charset="-122"/>
                            </a:rPr>
                            <a:t>否定律</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cs typeface="Times New Roman" panose="02020603050405020304" pitchFamily="18" charset="0"/>
                                  </a:rPr>
                                  <m:t>𝐴</m:t>
                                </m:r>
                                <m:r>
                                  <a:rPr lang="en-US" altLang="zh-CN" i="1" smtClean="0">
                                    <a:latin typeface="Cambria Math" panose="02040503050406030204" pitchFamily="18" charset="0"/>
                                    <a:cs typeface="Times New Roman" panose="02020603050405020304" pitchFamily="18" charset="0"/>
                                  </a:rPr>
                                  <m:t>∧</m:t>
                                </m:r>
                                <m:d>
                                  <m:dPr>
                                    <m:ctrlPr>
                                      <a:rPr lang="en-US" altLang="zh-CN" i="1" smtClean="0">
                                        <a:latin typeface="Cambria Math" panose="02040503050406030204" pitchFamily="18" charset="0"/>
                                        <a:cs typeface="Times New Roman" panose="02020603050405020304" pitchFamily="18" charset="0"/>
                                      </a:rPr>
                                    </m:ctrlPr>
                                  </m:dPr>
                                  <m:e>
                                    <m:r>
                                      <a:rPr lang="en-US" altLang="zh-CN" i="1" smtClean="0">
                                        <a:latin typeface="Cambria Math" panose="02040503050406030204" pitchFamily="18" charset="0"/>
                                        <a:cs typeface="Times New Roman" panose="02020603050405020304" pitchFamily="18" charset="0"/>
                                      </a:rPr>
                                      <m:t>¬</m:t>
                                    </m:r>
                                    <m:r>
                                      <a:rPr lang="en-US" altLang="zh-CN" i="1" smtClean="0">
                                        <a:latin typeface="Cambria Math" panose="02040503050406030204" pitchFamily="18" charset="0"/>
                                        <a:cs typeface="Times New Roman" panose="02020603050405020304" pitchFamily="18" charset="0"/>
                                      </a:rPr>
                                      <m:t>𝐴</m:t>
                                    </m:r>
                                  </m:e>
                                </m:d>
                                <m:r>
                                  <a:rPr lang="en-US" altLang="zh-CN" i="1" smtClean="0">
                                    <a:latin typeface="Cambria Math" panose="02040503050406030204" pitchFamily="18" charset="0"/>
                                    <a:cs typeface="Times New Roman" panose="02020603050405020304" pitchFamily="18" charset="0"/>
                                  </a:rPr>
                                  <m:t>≡0</m:t>
                                </m:r>
                                <m:r>
                                  <a:rPr lang="en-US" altLang="zh-CN" b="0" i="1" smtClean="0">
                                    <a:latin typeface="Cambria Math" panose="02040503050406030204" pitchFamily="18" charset="0"/>
                                    <a:cs typeface="Times New Roman" panose="02020603050405020304" pitchFamily="18" charset="0"/>
                                  </a:rPr>
                                  <m:t>        </m:t>
                                </m:r>
                                <m:r>
                                  <a:rPr lang="en-US" altLang="zh-CN" i="1" smtClean="0">
                                    <a:latin typeface="Cambria Math" panose="02040503050406030204" pitchFamily="18" charset="0"/>
                                    <a:cs typeface="Times New Roman" panose="02020603050405020304" pitchFamily="18" charset="0"/>
                                  </a:rPr>
                                  <m:t>𝐴</m:t>
                                </m:r>
                                <m:r>
                                  <a:rPr lang="en-US" altLang="zh-CN" i="1" smtClean="0">
                                    <a:latin typeface="Cambria Math" panose="02040503050406030204" pitchFamily="18" charset="0"/>
                                    <a:cs typeface="Times New Roman" panose="02020603050405020304" pitchFamily="18" charset="0"/>
                                  </a:rPr>
                                  <m:t>∨(¬</m:t>
                                </m:r>
                                <m:r>
                                  <a:rPr lang="en-US" altLang="zh-CN" i="1" smtClean="0">
                                    <a:latin typeface="Cambria Math" panose="02040503050406030204" pitchFamily="18" charset="0"/>
                                    <a:cs typeface="Times New Roman" panose="02020603050405020304" pitchFamily="18" charset="0"/>
                                  </a:rPr>
                                  <m:t>𝐴</m:t>
                                </m:r>
                                <m:r>
                                  <a:rPr lang="en-US" altLang="zh-CN" i="1" smtClean="0">
                                    <a:latin typeface="Cambria Math" panose="02040503050406030204" pitchFamily="18" charset="0"/>
                                    <a:cs typeface="Times New Roman" panose="02020603050405020304" pitchFamily="18" charset="0"/>
                                  </a:rPr>
                                  <m:t>)≡1</m:t>
                                </m:r>
                              </m:oMath>
                            </m:oMathPara>
                          </a14:m>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24610938"/>
                      </a:ext>
                    </a:extLst>
                  </a:tr>
                  <a:tr h="370840">
                    <a:tc>
                      <a:txBody>
                        <a:bodyPr/>
                        <a:lstStyle/>
                        <a:p>
                          <a:pPr algn="ctr"/>
                          <a:r>
                            <a:rPr lang="zh-CN" altLang="en-US" dirty="0">
                              <a:latin typeface="宋体" panose="02010600030101010101" pitchFamily="2" charset="-122"/>
                              <a:ea typeface="宋体" panose="02010600030101010101" pitchFamily="2" charset="-122"/>
                            </a:rPr>
                            <a:t>双重否定律</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cs typeface="Times New Roman" panose="02020603050405020304" pitchFamily="18" charset="0"/>
                                  </a:rPr>
                                  <m:t>¬(¬</m:t>
                                </m:r>
                                <m:r>
                                  <a:rPr lang="en-US" altLang="zh-CN" i="1" smtClean="0">
                                    <a:latin typeface="Cambria Math" panose="02040503050406030204" pitchFamily="18" charset="0"/>
                                    <a:cs typeface="Times New Roman" panose="02020603050405020304" pitchFamily="18" charset="0"/>
                                  </a:rPr>
                                  <m:t>𝐴</m:t>
                                </m:r>
                                <m:r>
                                  <a:rPr lang="en-US" altLang="zh-CN" i="1" smtClean="0">
                                    <a:latin typeface="Cambria Math" panose="02040503050406030204" pitchFamily="18" charset="0"/>
                                    <a:cs typeface="Times New Roman" panose="02020603050405020304" pitchFamily="18" charset="0"/>
                                  </a:rPr>
                                  <m:t>)≡</m:t>
                                </m:r>
                                <m:r>
                                  <a:rPr lang="en-US" altLang="zh-CN" i="1" smtClean="0">
                                    <a:latin typeface="Cambria Math" panose="02040503050406030204" pitchFamily="18" charset="0"/>
                                    <a:cs typeface="Times New Roman" panose="02020603050405020304" pitchFamily="18" charset="0"/>
                                  </a:rPr>
                                  <m:t>𝐴</m:t>
                                </m:r>
                              </m:oMath>
                            </m:oMathPara>
                          </a14:m>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99118549"/>
                      </a:ext>
                    </a:extLst>
                  </a:tr>
                  <a:tr h="370840">
                    <a:tc>
                      <a:txBody>
                        <a:bodyPr/>
                        <a:lstStyle/>
                        <a:p>
                          <a:pPr algn="ctr"/>
                          <a:r>
                            <a:rPr lang="zh-CN" altLang="en-US" dirty="0">
                              <a:latin typeface="宋体" panose="02010600030101010101" pitchFamily="2" charset="-122"/>
                              <a:ea typeface="宋体" panose="02010600030101010101" pitchFamily="2" charset="-122"/>
                            </a:rPr>
                            <a:t>幂等律</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cs typeface="Times New Roman" panose="02020603050405020304" pitchFamily="18" charset="0"/>
                                  </a:rPr>
                                  <m:t>𝐴</m:t>
                                </m:r>
                                <m:r>
                                  <a:rPr lang="en-US" altLang="zh-CN" i="1" smtClean="0">
                                    <a:latin typeface="Cambria Math" panose="02040503050406030204" pitchFamily="18" charset="0"/>
                                    <a:cs typeface="Times New Roman" panose="02020603050405020304" pitchFamily="18" charset="0"/>
                                  </a:rPr>
                                  <m:t>∧</m:t>
                                </m:r>
                                <m:r>
                                  <a:rPr lang="en-US" altLang="zh-CN" i="1" smtClean="0">
                                    <a:latin typeface="Cambria Math" panose="02040503050406030204" pitchFamily="18" charset="0"/>
                                    <a:cs typeface="Times New Roman" panose="02020603050405020304" pitchFamily="18" charset="0"/>
                                  </a:rPr>
                                  <m:t>𝐴</m:t>
                                </m:r>
                                <m:r>
                                  <a:rPr lang="en-US" altLang="zh-CN" i="1" smtClean="0">
                                    <a:latin typeface="Cambria Math" panose="02040503050406030204" pitchFamily="18" charset="0"/>
                                    <a:cs typeface="Times New Roman" panose="02020603050405020304" pitchFamily="18" charset="0"/>
                                  </a:rPr>
                                  <m:t>≡</m:t>
                                </m:r>
                                <m:r>
                                  <a:rPr lang="en-US" altLang="zh-CN" i="1" smtClean="0">
                                    <a:latin typeface="Cambria Math" panose="02040503050406030204" pitchFamily="18" charset="0"/>
                                    <a:cs typeface="Times New Roman" panose="02020603050405020304" pitchFamily="18" charset="0"/>
                                  </a:rPr>
                                  <m:t>𝐴</m:t>
                                </m:r>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𝐴</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𝐴</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𝐴</m:t>
                                </m:r>
                              </m:oMath>
                            </m:oMathPara>
                          </a14:m>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46482749"/>
                      </a:ext>
                    </a:extLst>
                  </a:tr>
                  <a:tr h="370840">
                    <a:tc>
                      <a:txBody>
                        <a:bodyPr/>
                        <a:lstStyle/>
                        <a:p>
                          <a:pPr algn="ctr"/>
                          <a:r>
                            <a:rPr lang="zh-CN" altLang="en-US" dirty="0">
                              <a:latin typeface="宋体" panose="02010600030101010101" pitchFamily="2" charset="-122"/>
                              <a:ea typeface="宋体" panose="02010600030101010101" pitchFamily="2" charset="-122"/>
                            </a:rPr>
                            <a:t>交换律</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cs typeface="Times New Roman" panose="02020603050405020304" pitchFamily="18" charset="0"/>
                                  </a:rPr>
                                  <m:t>𝐴</m:t>
                                </m:r>
                                <m:r>
                                  <a:rPr lang="en-US" altLang="zh-CN" i="1" smtClean="0">
                                    <a:latin typeface="Cambria Math" panose="02040503050406030204" pitchFamily="18" charset="0"/>
                                    <a:cs typeface="Times New Roman" panose="02020603050405020304" pitchFamily="18" charset="0"/>
                                  </a:rPr>
                                  <m:t>∧</m:t>
                                </m:r>
                                <m:r>
                                  <a:rPr lang="en-US" altLang="zh-CN" i="1" smtClean="0">
                                    <a:latin typeface="Cambria Math" panose="02040503050406030204" pitchFamily="18" charset="0"/>
                                    <a:cs typeface="Times New Roman" panose="02020603050405020304" pitchFamily="18" charset="0"/>
                                  </a:rPr>
                                  <m:t>𝐵</m:t>
                                </m:r>
                                <m:r>
                                  <a:rPr lang="en-US" altLang="zh-CN" i="1" smtClean="0">
                                    <a:latin typeface="Cambria Math" panose="02040503050406030204" pitchFamily="18" charset="0"/>
                                    <a:cs typeface="Times New Roman" panose="02020603050405020304" pitchFamily="18" charset="0"/>
                                  </a:rPr>
                                  <m:t>≡</m:t>
                                </m:r>
                                <m:r>
                                  <a:rPr lang="en-US" altLang="zh-CN" i="1" smtClean="0">
                                    <a:latin typeface="Cambria Math" panose="02040503050406030204" pitchFamily="18" charset="0"/>
                                    <a:cs typeface="Times New Roman" panose="02020603050405020304" pitchFamily="18" charset="0"/>
                                  </a:rPr>
                                  <m:t>𝐵</m:t>
                                </m:r>
                                <m:r>
                                  <a:rPr lang="en-US" altLang="zh-CN" i="1" smtClean="0">
                                    <a:latin typeface="Cambria Math" panose="02040503050406030204" pitchFamily="18" charset="0"/>
                                    <a:cs typeface="Times New Roman" panose="02020603050405020304" pitchFamily="18" charset="0"/>
                                  </a:rPr>
                                  <m:t>∧</m:t>
                                </m:r>
                                <m:r>
                                  <a:rPr lang="en-US" altLang="zh-CN" i="1" smtClean="0">
                                    <a:latin typeface="Cambria Math" panose="02040503050406030204" pitchFamily="18" charset="0"/>
                                    <a:cs typeface="Times New Roman" panose="02020603050405020304" pitchFamily="18" charset="0"/>
                                  </a:rPr>
                                  <m:t>𝐴</m:t>
                                </m:r>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𝐴</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𝐵</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𝐵</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𝐴</m:t>
                                </m:r>
                              </m:oMath>
                            </m:oMathPara>
                          </a14:m>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10431848"/>
                      </a:ext>
                    </a:extLst>
                  </a:tr>
                  <a:tr h="370840">
                    <a:tc>
                      <a:txBody>
                        <a:bodyPr/>
                        <a:lstStyle/>
                        <a:p>
                          <a:pPr algn="ctr"/>
                          <a:r>
                            <a:rPr lang="zh-CN" altLang="en-US" dirty="0">
                              <a:latin typeface="宋体" panose="02010600030101010101" pitchFamily="2" charset="-122"/>
                              <a:ea typeface="宋体" panose="02010600030101010101" pitchFamily="2" charset="-122"/>
                            </a:rPr>
                            <a:t>结合律</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𝐴</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𝐵</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𝐶</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𝐴</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𝐵</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𝐶</m:t>
                                </m:r>
                                <m:r>
                                  <a:rPr lang="en-US" altLang="zh-CN" b="0" i="1" smtClean="0">
                                    <a:latin typeface="Cambria Math" panose="02040503050406030204" pitchFamily="18" charset="0"/>
                                    <a:cs typeface="Times New Roman" panose="02020603050405020304" pitchFamily="18" charset="0"/>
                                  </a:rPr>
                                  <m:t>)</m:t>
                                </m:r>
                              </m:oMath>
                            </m:oMathPara>
                          </a14:m>
                          <a:endParaRPr lang="en-US" altLang="zh-CN" dirty="0">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cs typeface="Times New Roman" panose="02020603050405020304" pitchFamily="18" charset="0"/>
                                  </a:rPr>
                                  <m:t>(</m:t>
                                </m:r>
                                <m:r>
                                  <a:rPr lang="en-US" altLang="zh-CN" i="1" smtClean="0">
                                    <a:latin typeface="Cambria Math" panose="02040503050406030204" pitchFamily="18" charset="0"/>
                                    <a:cs typeface="Times New Roman" panose="02020603050405020304" pitchFamily="18" charset="0"/>
                                  </a:rPr>
                                  <m:t>𝐴</m:t>
                                </m:r>
                                <m:r>
                                  <a:rPr lang="en-US" altLang="zh-CN" i="1" smtClean="0">
                                    <a:latin typeface="Cambria Math" panose="02040503050406030204" pitchFamily="18" charset="0"/>
                                    <a:cs typeface="Times New Roman" panose="02020603050405020304" pitchFamily="18" charset="0"/>
                                  </a:rPr>
                                  <m:t>∨(</m:t>
                                </m:r>
                                <m:r>
                                  <a:rPr lang="en-US" altLang="zh-CN" i="1" smtClean="0">
                                    <a:latin typeface="Cambria Math" panose="02040503050406030204" pitchFamily="18" charset="0"/>
                                    <a:cs typeface="Times New Roman" panose="02020603050405020304" pitchFamily="18" charset="0"/>
                                  </a:rPr>
                                  <m:t>𝐵</m:t>
                                </m:r>
                                <m:r>
                                  <a:rPr lang="en-US" altLang="zh-CN" i="1" smtClean="0">
                                    <a:latin typeface="Cambria Math" panose="02040503050406030204" pitchFamily="18" charset="0"/>
                                    <a:cs typeface="Times New Roman" panose="02020603050405020304" pitchFamily="18" charset="0"/>
                                  </a:rPr>
                                  <m:t>∨</m:t>
                                </m:r>
                                <m:r>
                                  <a:rPr lang="en-US" altLang="zh-CN" i="1" smtClean="0">
                                    <a:latin typeface="Cambria Math" panose="02040503050406030204" pitchFamily="18" charset="0"/>
                                    <a:cs typeface="Times New Roman" panose="02020603050405020304" pitchFamily="18" charset="0"/>
                                  </a:rPr>
                                  <m:t>𝐶</m:t>
                                </m:r>
                                <m:r>
                                  <a:rPr lang="en-US" altLang="zh-CN" i="1" smtClean="0">
                                    <a:latin typeface="Cambria Math" panose="02040503050406030204" pitchFamily="18" charset="0"/>
                                    <a:cs typeface="Times New Roman" panose="02020603050405020304" pitchFamily="18" charset="0"/>
                                  </a:rPr>
                                  <m:t>))≡((</m:t>
                                </m:r>
                                <m:r>
                                  <a:rPr lang="en-US" altLang="zh-CN" i="1" smtClean="0">
                                    <a:latin typeface="Cambria Math" panose="02040503050406030204" pitchFamily="18" charset="0"/>
                                    <a:cs typeface="Times New Roman" panose="02020603050405020304" pitchFamily="18" charset="0"/>
                                  </a:rPr>
                                  <m:t>𝐴</m:t>
                                </m:r>
                                <m:r>
                                  <a:rPr lang="en-US" altLang="zh-CN" i="1" smtClean="0">
                                    <a:latin typeface="Cambria Math" panose="02040503050406030204" pitchFamily="18" charset="0"/>
                                    <a:cs typeface="Times New Roman" panose="02020603050405020304" pitchFamily="18" charset="0"/>
                                  </a:rPr>
                                  <m:t>∨</m:t>
                                </m:r>
                                <m:r>
                                  <a:rPr lang="en-US" altLang="zh-CN" i="1" smtClean="0">
                                    <a:latin typeface="Cambria Math" panose="02040503050406030204" pitchFamily="18" charset="0"/>
                                    <a:cs typeface="Times New Roman" panose="02020603050405020304" pitchFamily="18" charset="0"/>
                                  </a:rPr>
                                  <m:t>𝐵</m:t>
                                </m:r>
                                <m:r>
                                  <a:rPr lang="en-US" altLang="zh-CN" i="1" smtClean="0">
                                    <a:latin typeface="Cambria Math" panose="02040503050406030204" pitchFamily="18" charset="0"/>
                                    <a:cs typeface="Times New Roman" panose="02020603050405020304" pitchFamily="18" charset="0"/>
                                  </a:rPr>
                                  <m:t>)∨</m:t>
                                </m:r>
                                <m:r>
                                  <a:rPr lang="en-US" altLang="zh-CN" i="1" smtClean="0">
                                    <a:latin typeface="Cambria Math" panose="02040503050406030204" pitchFamily="18" charset="0"/>
                                    <a:cs typeface="Times New Roman" panose="02020603050405020304" pitchFamily="18" charset="0"/>
                                  </a:rPr>
                                  <m:t>𝐶</m:t>
                                </m:r>
                                <m:r>
                                  <a:rPr lang="en-US" altLang="zh-CN" i="1" smtClean="0">
                                    <a:latin typeface="Cambria Math" panose="02040503050406030204" pitchFamily="18" charset="0"/>
                                    <a:cs typeface="Times New Roman" panose="02020603050405020304" pitchFamily="18" charset="0"/>
                                  </a:rPr>
                                  <m:t>)</m:t>
                                </m:r>
                              </m:oMath>
                            </m:oMathPara>
                          </a14:m>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16282517"/>
                      </a:ext>
                    </a:extLst>
                  </a:tr>
                  <a:tr h="370840">
                    <a:tc>
                      <a:txBody>
                        <a:bodyPr/>
                        <a:lstStyle/>
                        <a:p>
                          <a:pPr algn="ctr"/>
                          <a:r>
                            <a:rPr lang="zh-CN" altLang="en-US" b="1" dirty="0">
                              <a:solidFill>
                                <a:srgbClr val="FF0000"/>
                              </a:solidFill>
                              <a:latin typeface="宋体" panose="02010600030101010101" pitchFamily="2" charset="-122"/>
                              <a:ea typeface="宋体" panose="02010600030101010101" pitchFamily="2" charset="-122"/>
                            </a:rPr>
                            <a:t>分配律</a:t>
                          </a:r>
                        </a:p>
                      </a:txBody>
                      <a:tcPr/>
                    </a:tc>
                    <a:tc>
                      <a:txBody>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𝐴</m:t>
                                </m:r>
                                <m:r>
                                  <a:rPr lang="en-US" altLang="zh-CN" i="1" smtClean="0">
                                    <a:latin typeface="Cambria Math" panose="02040503050406030204" pitchFamily="18" charset="0"/>
                                  </a:rPr>
                                  <m:t>∧(</m:t>
                                </m:r>
                                <m:r>
                                  <a:rPr lang="en-US" altLang="zh-CN" i="1" smtClean="0">
                                    <a:latin typeface="Cambria Math" panose="02040503050406030204" pitchFamily="18" charset="0"/>
                                  </a:rPr>
                                  <m:t>𝐵</m:t>
                                </m:r>
                                <m:r>
                                  <a:rPr lang="en-US" altLang="zh-CN" i="1" smtClean="0">
                                    <a:latin typeface="Cambria Math" panose="02040503050406030204" pitchFamily="18" charset="0"/>
                                  </a:rPr>
                                  <m:t>∨</m:t>
                                </m:r>
                                <m:r>
                                  <a:rPr lang="en-US" altLang="zh-CN" i="1" smtClean="0">
                                    <a:latin typeface="Cambria Math" panose="02040503050406030204" pitchFamily="18" charset="0"/>
                                  </a:rPr>
                                  <m:t>𝐶</m:t>
                                </m:r>
                                <m:r>
                                  <a:rPr lang="en-US" altLang="zh-CN" i="1" smtClean="0">
                                    <a:latin typeface="Cambria Math" panose="02040503050406030204" pitchFamily="18" charset="0"/>
                                  </a:rPr>
                                  <m:t>)≡(</m:t>
                                </m:r>
                                <m:r>
                                  <a:rPr lang="en-US" altLang="zh-CN" i="1" smtClean="0">
                                    <a:latin typeface="Cambria Math" panose="02040503050406030204" pitchFamily="18" charset="0"/>
                                  </a:rPr>
                                  <m:t>𝐴</m:t>
                                </m:r>
                                <m:r>
                                  <a:rPr lang="en-US" altLang="zh-CN" i="1" smtClean="0">
                                    <a:latin typeface="Cambria Math" panose="02040503050406030204" pitchFamily="18" charset="0"/>
                                  </a:rPr>
                                  <m:t>∧</m:t>
                                </m:r>
                                <m:r>
                                  <a:rPr lang="en-US" altLang="zh-CN" i="1" smtClean="0">
                                    <a:latin typeface="Cambria Math" panose="02040503050406030204" pitchFamily="18" charset="0"/>
                                  </a:rPr>
                                  <m:t>𝐵</m:t>
                                </m:r>
                                <m:r>
                                  <a:rPr lang="en-US" altLang="zh-CN" i="1" smtClean="0">
                                    <a:latin typeface="Cambria Math" panose="02040503050406030204" pitchFamily="18" charset="0"/>
                                  </a:rPr>
                                  <m:t>)∨(</m:t>
                                </m:r>
                                <m:r>
                                  <a:rPr lang="en-US" altLang="zh-CN" i="1" smtClean="0">
                                    <a:latin typeface="Cambria Math" panose="02040503050406030204" pitchFamily="18" charset="0"/>
                                  </a:rPr>
                                  <m:t>𝐴</m:t>
                                </m:r>
                                <m:r>
                                  <a:rPr lang="en-US" altLang="zh-CN" i="1" smtClean="0">
                                    <a:latin typeface="Cambria Math" panose="02040503050406030204" pitchFamily="18" charset="0"/>
                                  </a:rPr>
                                  <m:t>∧</m:t>
                                </m:r>
                                <m:r>
                                  <a:rPr lang="en-US" altLang="zh-CN" i="1" smtClean="0">
                                    <a:latin typeface="Cambria Math" panose="02040503050406030204" pitchFamily="18" charset="0"/>
                                  </a:rPr>
                                  <m:t>𝐶</m:t>
                                </m:r>
                                <m:r>
                                  <a:rPr lang="en-US" altLang="zh-CN" i="1" smtClean="0">
                                    <a:latin typeface="Cambria Math" panose="02040503050406030204" pitchFamily="18" charset="0"/>
                                  </a:rPr>
                                  <m:t>)</m:t>
                                </m:r>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𝐴</m:t>
                                </m:r>
                                <m:r>
                                  <a:rPr lang="en-US" altLang="zh-CN" i="1" smtClean="0">
                                    <a:latin typeface="Cambria Math" panose="02040503050406030204" pitchFamily="18" charset="0"/>
                                  </a:rPr>
                                  <m:t>∨(</m:t>
                                </m:r>
                                <m:r>
                                  <a:rPr lang="en-US" altLang="zh-CN" i="1" smtClean="0">
                                    <a:latin typeface="Cambria Math" panose="02040503050406030204" pitchFamily="18" charset="0"/>
                                  </a:rPr>
                                  <m:t>𝐵</m:t>
                                </m:r>
                                <m:r>
                                  <a:rPr lang="en-US" altLang="zh-CN" i="1" smtClean="0">
                                    <a:latin typeface="Cambria Math" panose="02040503050406030204" pitchFamily="18" charset="0"/>
                                  </a:rPr>
                                  <m:t>∧</m:t>
                                </m:r>
                                <m:r>
                                  <a:rPr lang="en-US" altLang="zh-CN" i="1" smtClean="0">
                                    <a:latin typeface="Cambria Math" panose="02040503050406030204" pitchFamily="18" charset="0"/>
                                  </a:rPr>
                                  <m:t>𝐶</m:t>
                                </m:r>
                                <m:r>
                                  <a:rPr lang="en-US" altLang="zh-CN" i="1" smtClean="0">
                                    <a:latin typeface="Cambria Math" panose="02040503050406030204" pitchFamily="18" charset="0"/>
                                  </a:rPr>
                                  <m:t>)≡(</m:t>
                                </m:r>
                                <m:r>
                                  <a:rPr lang="en-US" altLang="zh-CN" i="1" smtClean="0">
                                    <a:latin typeface="Cambria Math" panose="02040503050406030204" pitchFamily="18" charset="0"/>
                                  </a:rPr>
                                  <m:t>𝐴</m:t>
                                </m:r>
                                <m:r>
                                  <a:rPr lang="en-US" altLang="zh-CN" i="1" smtClean="0">
                                    <a:latin typeface="Cambria Math" panose="02040503050406030204" pitchFamily="18" charset="0"/>
                                  </a:rPr>
                                  <m:t>∨</m:t>
                                </m:r>
                                <m:r>
                                  <a:rPr lang="en-US" altLang="zh-CN" i="1" smtClean="0">
                                    <a:latin typeface="Cambria Math" panose="02040503050406030204" pitchFamily="18" charset="0"/>
                                  </a:rPr>
                                  <m:t>𝐵</m:t>
                                </m:r>
                                <m:r>
                                  <a:rPr lang="en-US" altLang="zh-CN" i="1" smtClean="0">
                                    <a:latin typeface="Cambria Math" panose="02040503050406030204" pitchFamily="18" charset="0"/>
                                  </a:rPr>
                                  <m:t>)∧(</m:t>
                                </m:r>
                                <m:r>
                                  <a:rPr lang="en-US" altLang="zh-CN" i="1" smtClean="0">
                                    <a:latin typeface="Cambria Math" panose="02040503050406030204" pitchFamily="18" charset="0"/>
                                  </a:rPr>
                                  <m:t>𝐴</m:t>
                                </m:r>
                                <m:r>
                                  <a:rPr lang="en-US" altLang="zh-CN" i="1" smtClean="0">
                                    <a:latin typeface="Cambria Math" panose="02040503050406030204" pitchFamily="18" charset="0"/>
                                  </a:rPr>
                                  <m:t>∨</m:t>
                                </m:r>
                                <m:r>
                                  <a:rPr lang="en-US" altLang="zh-CN" i="1" smtClean="0">
                                    <a:latin typeface="Cambria Math" panose="02040503050406030204" pitchFamily="18" charset="0"/>
                                  </a:rPr>
                                  <m:t>𝐶</m:t>
                                </m:r>
                                <m:r>
                                  <a:rPr lang="en-US" altLang="zh-CN" i="1" smtClean="0">
                                    <a:latin typeface="Cambria Math" panose="02040503050406030204" pitchFamily="18" charset="0"/>
                                  </a:rPr>
                                  <m:t>)</m:t>
                                </m:r>
                              </m:oMath>
                            </m:oMathPara>
                          </a14:m>
                          <a:endParaRPr lang="zh-CN" altLang="en-US" dirty="0"/>
                        </a:p>
                      </a:txBody>
                      <a:tcPr/>
                    </a:tc>
                    <a:extLst>
                      <a:ext uri="{0D108BD9-81ED-4DB2-BD59-A6C34878D82A}">
                        <a16:rowId xmlns:a16="http://schemas.microsoft.com/office/drawing/2014/main" val="3135365781"/>
                      </a:ext>
                    </a:extLst>
                  </a:tr>
                  <a:tr h="370840">
                    <a:tc>
                      <a:txBody>
                        <a:bodyPr/>
                        <a:lstStyle/>
                        <a:p>
                          <a:pPr algn="ctr"/>
                          <a:r>
                            <a:rPr lang="zh-CN" altLang="en-US" b="1" dirty="0">
                              <a:solidFill>
                                <a:srgbClr val="FF0000"/>
                              </a:solidFill>
                              <a:latin typeface="宋体" panose="02010600030101010101" pitchFamily="2" charset="-122"/>
                              <a:ea typeface="宋体" panose="02010600030101010101" pitchFamily="2" charset="-122"/>
                            </a:rPr>
                            <a:t>吸收律</a:t>
                          </a:r>
                        </a:p>
                      </a:txBody>
                      <a:tcPr/>
                    </a:tc>
                    <a:tc>
                      <a:txBody>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𝐴</m:t>
                                </m:r>
                                <m:r>
                                  <a:rPr lang="en-US" altLang="zh-CN" i="1" smtClean="0">
                                    <a:latin typeface="Cambria Math" panose="02040503050406030204" pitchFamily="18" charset="0"/>
                                  </a:rPr>
                                  <m:t>∧</m:t>
                                </m:r>
                                <m:d>
                                  <m:dPr>
                                    <m:ctrlPr>
                                      <a:rPr lang="en-US" altLang="zh-CN" i="1" smtClean="0">
                                        <a:latin typeface="Cambria Math" panose="02040503050406030204" pitchFamily="18" charset="0"/>
                                      </a:rPr>
                                    </m:ctrlPr>
                                  </m:dPr>
                                  <m:e>
                                    <m:r>
                                      <a:rPr lang="en-US" altLang="zh-CN" i="1" smtClean="0">
                                        <a:latin typeface="Cambria Math" panose="02040503050406030204" pitchFamily="18" charset="0"/>
                                      </a:rPr>
                                      <m:t>𝐴</m:t>
                                    </m:r>
                                    <m:r>
                                      <a:rPr lang="en-US" altLang="zh-CN" i="1" smtClean="0">
                                        <a:latin typeface="Cambria Math" panose="02040503050406030204" pitchFamily="18" charset="0"/>
                                      </a:rPr>
                                      <m:t>∨</m:t>
                                    </m:r>
                                    <m:r>
                                      <a:rPr lang="en-US" altLang="zh-CN" i="1" smtClean="0">
                                        <a:latin typeface="Cambria Math" panose="02040503050406030204" pitchFamily="18" charset="0"/>
                                      </a:rPr>
                                      <m:t>𝐵</m:t>
                                    </m:r>
                                  </m:e>
                                </m:d>
                                <m:r>
                                  <a:rPr lang="en-US" altLang="zh-CN" i="1" smtClean="0">
                                    <a:latin typeface="Cambria Math" panose="02040503050406030204" pitchFamily="18" charset="0"/>
                                  </a:rPr>
                                  <m:t>≡</m:t>
                                </m:r>
                                <m:r>
                                  <a:rPr lang="en-US" altLang="zh-CN" i="1" smtClean="0">
                                    <a:latin typeface="Cambria Math" panose="02040503050406030204" pitchFamily="18" charset="0"/>
                                  </a:rPr>
                                  <m:t>𝐴</m:t>
                                </m:r>
                                <m:r>
                                  <a:rPr lang="en-US" altLang="zh-CN" b="0" i="1" smtClean="0">
                                    <a:latin typeface="Cambria Math" panose="02040503050406030204" pitchFamily="18" charset="0"/>
                                  </a:rPr>
                                  <m:t>      </m:t>
                                </m:r>
                                <m:r>
                                  <a:rPr lang="en-US" altLang="zh-CN" i="1" smtClean="0">
                                    <a:latin typeface="Cambria Math" panose="02040503050406030204" pitchFamily="18" charset="0"/>
                                  </a:rPr>
                                  <m:t>𝐴</m:t>
                                </m:r>
                                <m:r>
                                  <a:rPr lang="en-US" altLang="zh-CN" i="1" smtClean="0">
                                    <a:latin typeface="Cambria Math" panose="02040503050406030204" pitchFamily="18" charset="0"/>
                                  </a:rPr>
                                  <m:t>∨(</m:t>
                                </m:r>
                                <m:r>
                                  <a:rPr lang="en-US" altLang="zh-CN" i="1" smtClean="0">
                                    <a:latin typeface="Cambria Math" panose="02040503050406030204" pitchFamily="18" charset="0"/>
                                  </a:rPr>
                                  <m:t>𝐴</m:t>
                                </m:r>
                                <m:r>
                                  <a:rPr lang="en-US" altLang="zh-CN" i="1" smtClean="0">
                                    <a:latin typeface="Cambria Math" panose="02040503050406030204" pitchFamily="18" charset="0"/>
                                  </a:rPr>
                                  <m:t>∧</m:t>
                                </m:r>
                                <m:r>
                                  <a:rPr lang="en-US" altLang="zh-CN" i="1" smtClean="0">
                                    <a:latin typeface="Cambria Math" panose="02040503050406030204" pitchFamily="18" charset="0"/>
                                  </a:rPr>
                                  <m:t>𝐵</m:t>
                                </m:r>
                                <m:r>
                                  <a:rPr lang="en-US" altLang="zh-CN" i="1" smtClean="0">
                                    <a:latin typeface="Cambria Math" panose="02040503050406030204" pitchFamily="18" charset="0"/>
                                  </a:rPr>
                                  <m:t>)≡</m:t>
                                </m:r>
                                <m:r>
                                  <a:rPr lang="en-US" altLang="zh-CN" i="1" smtClean="0">
                                    <a:latin typeface="Cambria Math" panose="02040503050406030204" pitchFamily="18" charset="0"/>
                                  </a:rPr>
                                  <m:t>𝐴</m:t>
                                </m:r>
                              </m:oMath>
                            </m:oMathPara>
                          </a14:m>
                          <a:endParaRPr lang="zh-CN" altLang="en-US" dirty="0"/>
                        </a:p>
                      </a:txBody>
                      <a:tcPr/>
                    </a:tc>
                    <a:extLst>
                      <a:ext uri="{0D108BD9-81ED-4DB2-BD59-A6C34878D82A}">
                        <a16:rowId xmlns:a16="http://schemas.microsoft.com/office/drawing/2014/main" val="1955019601"/>
                      </a:ext>
                    </a:extLst>
                  </a:tr>
                  <a:tr h="370840">
                    <a:tc>
                      <a:txBody>
                        <a:bodyPr/>
                        <a:lstStyle/>
                        <a:p>
                          <a:pPr algn="ctr"/>
                          <a:r>
                            <a:rPr lang="zh-CN" altLang="en-US" b="1" dirty="0">
                              <a:solidFill>
                                <a:srgbClr val="FF0000"/>
                              </a:solidFill>
                              <a:latin typeface="宋体" panose="02010600030101010101" pitchFamily="2" charset="-122"/>
                              <a:ea typeface="宋体" panose="02010600030101010101" pitchFamily="2" charset="-122"/>
                            </a:rPr>
                            <a:t>德摩根律</a:t>
                          </a:r>
                        </a:p>
                      </a:txBody>
                      <a:tcPr/>
                    </a:tc>
                    <a:tc>
                      <a:txBody>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r>
                                  <a:rPr lang="en-US" altLang="zh-CN" i="1" smtClean="0">
                                    <a:latin typeface="Cambria Math" panose="02040503050406030204" pitchFamily="18" charset="0"/>
                                  </a:rPr>
                                  <m:t>𝐴</m:t>
                                </m:r>
                                <m:r>
                                  <a:rPr lang="en-US" altLang="zh-CN" i="1" smtClean="0">
                                    <a:latin typeface="Cambria Math" panose="02040503050406030204" pitchFamily="18" charset="0"/>
                                  </a:rPr>
                                  <m:t>∧</m:t>
                                </m:r>
                                <m:r>
                                  <a:rPr lang="en-US" altLang="zh-CN" i="1" smtClean="0">
                                    <a:latin typeface="Cambria Math" panose="02040503050406030204" pitchFamily="18" charset="0"/>
                                  </a:rPr>
                                  <m:t>𝐵</m:t>
                                </m:r>
                                <m:r>
                                  <a:rPr lang="en-US" altLang="zh-CN" i="1" smtClean="0">
                                    <a:latin typeface="Cambria Math" panose="02040503050406030204" pitchFamily="18" charset="0"/>
                                  </a:rPr>
                                  <m:t>)≡(¬</m:t>
                                </m:r>
                                <m:r>
                                  <a:rPr lang="en-US" altLang="zh-CN" i="1" smtClean="0">
                                    <a:latin typeface="Cambria Math" panose="02040503050406030204" pitchFamily="18" charset="0"/>
                                  </a:rPr>
                                  <m:t>𝐴</m:t>
                                </m:r>
                                <m:r>
                                  <a:rPr lang="en-US" altLang="zh-CN" i="1" smtClean="0">
                                    <a:latin typeface="Cambria Math" panose="02040503050406030204" pitchFamily="18" charset="0"/>
                                  </a:rPr>
                                  <m:t>)∨(¬</m:t>
                                </m:r>
                                <m:r>
                                  <a:rPr lang="en-US" altLang="zh-CN" i="1" smtClean="0">
                                    <a:latin typeface="Cambria Math" panose="02040503050406030204" pitchFamily="18" charset="0"/>
                                  </a:rPr>
                                  <m:t>𝐵</m:t>
                                </m:r>
                                <m:r>
                                  <a:rPr lang="en-US" altLang="zh-CN" i="1" smtClean="0">
                                    <a:latin typeface="Cambria Math" panose="02040503050406030204" pitchFamily="18" charset="0"/>
                                  </a:rPr>
                                  <m:t>)</m:t>
                                </m:r>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r>
                                  <a:rPr lang="en-US" altLang="zh-CN" i="1" smtClean="0">
                                    <a:latin typeface="Cambria Math" panose="02040503050406030204" pitchFamily="18" charset="0"/>
                                  </a:rPr>
                                  <m:t>𝐴</m:t>
                                </m:r>
                                <m:r>
                                  <a:rPr lang="en-US" altLang="zh-CN" i="1" smtClean="0">
                                    <a:latin typeface="Cambria Math" panose="02040503050406030204" pitchFamily="18" charset="0"/>
                                  </a:rPr>
                                  <m:t>∨</m:t>
                                </m:r>
                                <m:r>
                                  <a:rPr lang="en-US" altLang="zh-CN" i="1" smtClean="0">
                                    <a:latin typeface="Cambria Math" panose="02040503050406030204" pitchFamily="18" charset="0"/>
                                  </a:rPr>
                                  <m:t>𝐵</m:t>
                                </m:r>
                                <m:r>
                                  <a:rPr lang="en-US" altLang="zh-CN" i="1" smtClean="0">
                                    <a:latin typeface="Cambria Math" panose="02040503050406030204" pitchFamily="18" charset="0"/>
                                  </a:rPr>
                                  <m:t>)≡(¬</m:t>
                                </m:r>
                                <m:r>
                                  <a:rPr lang="en-US" altLang="zh-CN" i="1" smtClean="0">
                                    <a:latin typeface="Cambria Math" panose="02040503050406030204" pitchFamily="18" charset="0"/>
                                  </a:rPr>
                                  <m:t>𝐴</m:t>
                                </m:r>
                                <m:r>
                                  <a:rPr lang="en-US" altLang="zh-CN" i="1" smtClean="0">
                                    <a:latin typeface="Cambria Math" panose="02040503050406030204" pitchFamily="18" charset="0"/>
                                  </a:rPr>
                                  <m:t>)∧(¬</m:t>
                                </m:r>
                                <m:r>
                                  <a:rPr lang="en-US" altLang="zh-CN" i="1" smtClean="0">
                                    <a:latin typeface="Cambria Math" panose="02040503050406030204" pitchFamily="18" charset="0"/>
                                  </a:rPr>
                                  <m:t>𝐵</m:t>
                                </m:r>
                                <m:r>
                                  <a:rPr lang="en-US" altLang="zh-CN" i="1" smtClean="0">
                                    <a:latin typeface="Cambria Math" panose="02040503050406030204" pitchFamily="18" charset="0"/>
                                  </a:rPr>
                                  <m:t>)</m:t>
                                </m:r>
                              </m:oMath>
                            </m:oMathPara>
                          </a14:m>
                          <a:endParaRPr lang="zh-CN" altLang="en-US" dirty="0"/>
                        </a:p>
                      </a:txBody>
                      <a:tcPr/>
                    </a:tc>
                    <a:extLst>
                      <a:ext uri="{0D108BD9-81ED-4DB2-BD59-A6C34878D82A}">
                        <a16:rowId xmlns:a16="http://schemas.microsoft.com/office/drawing/2014/main" val="271605025"/>
                      </a:ext>
                    </a:extLst>
                  </a:tr>
                  <a:tr h="370840">
                    <a:tc>
                      <a:txBody>
                        <a:bodyPr/>
                        <a:lstStyle/>
                        <a:p>
                          <a:pPr algn="ctr"/>
                          <a:r>
                            <a:rPr lang="zh-CN" altLang="en-US" b="1" dirty="0">
                              <a:solidFill>
                                <a:srgbClr val="FF0000"/>
                              </a:solidFill>
                              <a:latin typeface="宋体" panose="02010600030101010101" pitchFamily="2" charset="-122"/>
                              <a:ea typeface="宋体" panose="02010600030101010101" pitchFamily="2" charset="-122"/>
                            </a:rPr>
                            <a:t>蕴涵等值式</a:t>
                          </a:r>
                        </a:p>
                      </a:txBody>
                      <a:tcPr/>
                    </a:tc>
                    <a:tc>
                      <a:txBody>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𝐴</m:t>
                                </m:r>
                                <m:r>
                                  <a:rPr lang="en-US" altLang="zh-CN" sz="1800" b="0"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rPr>
                                  <m:t>𝐵</m:t>
                                </m:r>
                                <m:r>
                                  <a:rPr lang="en-US" altLang="zh-CN" i="1" smtClean="0">
                                    <a:latin typeface="Cambria Math" panose="02040503050406030204" pitchFamily="18" charset="0"/>
                                  </a:rPr>
                                  <m:t>≡¬</m:t>
                                </m:r>
                                <m:r>
                                  <a:rPr lang="en-US" altLang="zh-CN" i="1" smtClean="0">
                                    <a:latin typeface="Cambria Math" panose="02040503050406030204" pitchFamily="18" charset="0"/>
                                  </a:rPr>
                                  <m:t>𝐴</m:t>
                                </m:r>
                                <m:r>
                                  <a:rPr lang="en-US" altLang="zh-CN" i="1" smtClean="0">
                                    <a:latin typeface="Cambria Math" panose="02040503050406030204" pitchFamily="18" charset="0"/>
                                  </a:rPr>
                                  <m:t>∨</m:t>
                                </m:r>
                                <m:r>
                                  <a:rPr lang="en-US" altLang="zh-CN" i="1" smtClean="0">
                                    <a:latin typeface="Cambria Math" panose="02040503050406030204" pitchFamily="18" charset="0"/>
                                  </a:rPr>
                                  <m:t>𝐵</m:t>
                                </m:r>
                              </m:oMath>
                            </m:oMathPara>
                          </a14:m>
                          <a:endParaRPr lang="zh-CN" altLang="en-US" dirty="0"/>
                        </a:p>
                      </a:txBody>
                      <a:tcPr/>
                    </a:tc>
                    <a:extLst>
                      <a:ext uri="{0D108BD9-81ED-4DB2-BD59-A6C34878D82A}">
                        <a16:rowId xmlns:a16="http://schemas.microsoft.com/office/drawing/2014/main" val="2718125399"/>
                      </a:ext>
                    </a:extLst>
                  </a:tr>
                  <a:tr h="370840">
                    <a:tc>
                      <a:txBody>
                        <a:bodyPr/>
                        <a:lstStyle/>
                        <a:p>
                          <a:pPr algn="ctr"/>
                          <a:r>
                            <a:rPr lang="zh-CN" altLang="en-US" b="1" dirty="0">
                              <a:solidFill>
                                <a:srgbClr val="FF0000"/>
                              </a:solidFill>
                              <a:latin typeface="宋体" panose="02010600030101010101" pitchFamily="2" charset="-122"/>
                              <a:ea typeface="宋体" panose="02010600030101010101" pitchFamily="2" charset="-122"/>
                            </a:rPr>
                            <a:t>双蕴涵等值式</a:t>
                          </a:r>
                        </a:p>
                      </a:txBody>
                      <a:tcPr/>
                    </a:tc>
                    <a:tc>
                      <a:txBody>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𝐴</m:t>
                                </m:r>
                                <m:r>
                                  <a:rPr lang="en-US" altLang="zh-CN" sz="1800" b="0"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rPr>
                                  <m:t>𝐵</m:t>
                                </m:r>
                                <m:r>
                                  <a:rPr lang="en-US" altLang="zh-CN" i="1" smtClean="0">
                                    <a:latin typeface="Cambria Math" panose="02040503050406030204" pitchFamily="18" charset="0"/>
                                  </a:rPr>
                                  <m:t>≡(</m:t>
                                </m:r>
                                <m:r>
                                  <a:rPr lang="en-US" altLang="zh-CN" i="1" smtClean="0">
                                    <a:latin typeface="Cambria Math" panose="02040503050406030204" pitchFamily="18" charset="0"/>
                                  </a:rPr>
                                  <m:t>𝐴</m:t>
                                </m:r>
                                <m:r>
                                  <a:rPr lang="en-US" altLang="zh-CN" sz="1800" b="0"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rPr>
                                  <m:t>𝐵</m:t>
                                </m:r>
                                <m:r>
                                  <a:rPr lang="en-US" altLang="zh-CN" i="1" smtClean="0">
                                    <a:latin typeface="Cambria Math" panose="02040503050406030204" pitchFamily="18" charset="0"/>
                                  </a:rPr>
                                  <m:t>)∧(</m:t>
                                </m:r>
                                <m:r>
                                  <a:rPr lang="en-US" altLang="zh-CN" i="1" smtClean="0">
                                    <a:latin typeface="Cambria Math" panose="02040503050406030204" pitchFamily="18" charset="0"/>
                                  </a:rPr>
                                  <m:t>𝐵</m:t>
                                </m:r>
                                <m:r>
                                  <a:rPr lang="en-US" altLang="zh-CN" sz="1800" b="0"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rPr>
                                  <m:t>𝐴</m:t>
                                </m:r>
                                <m:r>
                                  <a:rPr lang="en-US" altLang="zh-CN" b="0" i="1" smtClean="0">
                                    <a:latin typeface="Cambria Math" panose="02040503050406030204" pitchFamily="18" charset="0"/>
                                  </a:rPr>
                                  <m:t>)</m:t>
                                </m:r>
                              </m:oMath>
                            </m:oMathPara>
                          </a14:m>
                          <a:endParaRPr lang="zh-CN" altLang="en-US" dirty="0"/>
                        </a:p>
                      </a:txBody>
                      <a:tcPr/>
                    </a:tc>
                    <a:extLst>
                      <a:ext uri="{0D108BD9-81ED-4DB2-BD59-A6C34878D82A}">
                        <a16:rowId xmlns:a16="http://schemas.microsoft.com/office/drawing/2014/main" val="3925507098"/>
                      </a:ext>
                    </a:extLst>
                  </a:tr>
                </a:tbl>
              </a:graphicData>
            </a:graphic>
          </p:graphicFrame>
        </mc:Choice>
        <mc:Fallback xmlns="">
          <p:graphicFrame>
            <p:nvGraphicFramePr>
              <p:cNvPr id="4" name="表格 4">
                <a:extLst>
                  <a:ext uri="{FF2B5EF4-FFF2-40B4-BE49-F238E27FC236}">
                    <a16:creationId xmlns:a16="http://schemas.microsoft.com/office/drawing/2014/main" id="{116C1DD1-7475-4E28-A1DC-AC4B6A4FB54F}"/>
                  </a:ext>
                </a:extLst>
              </p:cNvPr>
              <p:cNvGraphicFramePr>
                <a:graphicFrameLocks noGrp="1"/>
              </p:cNvGraphicFramePr>
              <p:nvPr>
                <p:ph idx="1"/>
                <p:extLst>
                  <p:ext uri="{D42A27DB-BD31-4B8C-83A1-F6EECF244321}">
                    <p14:modId xmlns:p14="http://schemas.microsoft.com/office/powerpoint/2010/main" val="93381021"/>
                  </p:ext>
                </p:extLst>
              </p:nvPr>
            </p:nvGraphicFramePr>
            <p:xfrm>
              <a:off x="583594" y="660400"/>
              <a:ext cx="8596312" cy="5628640"/>
            </p:xfrm>
            <a:graphic>
              <a:graphicData uri="http://schemas.openxmlformats.org/drawingml/2006/table">
                <a:tbl>
                  <a:tblPr firstRow="1" bandRow="1">
                    <a:tableStyleId>{5C22544A-7EE6-4342-B048-85BDC9FD1C3A}</a:tableStyleId>
                  </a:tblPr>
                  <a:tblGrid>
                    <a:gridCol w="2734641">
                      <a:extLst>
                        <a:ext uri="{9D8B030D-6E8A-4147-A177-3AD203B41FA5}">
                          <a16:colId xmlns:a16="http://schemas.microsoft.com/office/drawing/2014/main" val="2275429366"/>
                        </a:ext>
                      </a:extLst>
                    </a:gridCol>
                    <a:gridCol w="5861671">
                      <a:extLst>
                        <a:ext uri="{9D8B030D-6E8A-4147-A177-3AD203B41FA5}">
                          <a16:colId xmlns:a16="http://schemas.microsoft.com/office/drawing/2014/main" val="3193974126"/>
                        </a:ext>
                      </a:extLst>
                    </a:gridCol>
                  </a:tblGrid>
                  <a:tr h="370840">
                    <a:tc>
                      <a:txBody>
                        <a:bodyPr/>
                        <a:lstStyle/>
                        <a:p>
                          <a:pPr algn="ctr"/>
                          <a:r>
                            <a:rPr lang="zh-CN" altLang="en-US" dirty="0">
                              <a:latin typeface="宋体" panose="02010600030101010101" pitchFamily="2" charset="-122"/>
                              <a:ea typeface="宋体" panose="02010600030101010101" pitchFamily="2" charset="-122"/>
                            </a:rPr>
                            <a:t>名称</a:t>
                          </a:r>
                        </a:p>
                      </a:txBody>
                      <a:tcPr/>
                    </a:tc>
                    <a:tc>
                      <a:txBody>
                        <a:bodyPr/>
                        <a:lstStyle/>
                        <a:p>
                          <a:pPr algn="ctr"/>
                          <a:r>
                            <a:rPr lang="zh-CN" altLang="en-US" dirty="0">
                              <a:latin typeface="宋体" panose="02010600030101010101" pitchFamily="2" charset="-122"/>
                              <a:ea typeface="宋体" panose="02010600030101010101" pitchFamily="2" charset="-122"/>
                            </a:rPr>
                            <a:t>逻辑等值式模式</a:t>
                          </a:r>
                        </a:p>
                      </a:txBody>
                      <a:tcPr/>
                    </a:tc>
                    <a:extLst>
                      <a:ext uri="{0D108BD9-81ED-4DB2-BD59-A6C34878D82A}">
                        <a16:rowId xmlns:a16="http://schemas.microsoft.com/office/drawing/2014/main" val="3582791348"/>
                      </a:ext>
                    </a:extLst>
                  </a:tr>
                  <a:tr h="370840">
                    <a:tc>
                      <a:txBody>
                        <a:bodyPr/>
                        <a:lstStyle/>
                        <a:p>
                          <a:pPr algn="ctr"/>
                          <a:r>
                            <a:rPr lang="zh-CN" altLang="en-US" dirty="0">
                              <a:latin typeface="宋体" panose="02010600030101010101" pitchFamily="2" charset="-122"/>
                              <a:ea typeface="宋体" panose="02010600030101010101" pitchFamily="2" charset="-122"/>
                            </a:rPr>
                            <a:t>同一律</a:t>
                          </a:r>
                        </a:p>
                      </a:txBody>
                      <a:tcPr/>
                    </a:tc>
                    <a:tc>
                      <a:txBody>
                        <a:bodyPr/>
                        <a:lstStyle/>
                        <a:p>
                          <a:endParaRPr lang="zh-CN"/>
                        </a:p>
                      </a:txBody>
                      <a:tcPr>
                        <a:blipFill>
                          <a:blip r:embed="rId2"/>
                          <a:stretch>
                            <a:fillRect l="-46778" t="-108197" r="-520" b="-1339344"/>
                          </a:stretch>
                        </a:blipFill>
                      </a:tcPr>
                    </a:tc>
                    <a:extLst>
                      <a:ext uri="{0D108BD9-81ED-4DB2-BD59-A6C34878D82A}">
                        <a16:rowId xmlns:a16="http://schemas.microsoft.com/office/drawing/2014/main" val="381951541"/>
                      </a:ext>
                    </a:extLst>
                  </a:tr>
                  <a:tr h="370840">
                    <a:tc>
                      <a:txBody>
                        <a:bodyPr/>
                        <a:lstStyle/>
                        <a:p>
                          <a:pPr algn="ctr"/>
                          <a:r>
                            <a:rPr lang="zh-CN" altLang="en-US" dirty="0">
                              <a:latin typeface="宋体" panose="02010600030101010101" pitchFamily="2" charset="-122"/>
                              <a:ea typeface="宋体" panose="02010600030101010101" pitchFamily="2" charset="-122"/>
                            </a:rPr>
                            <a:t>零律</a:t>
                          </a:r>
                        </a:p>
                      </a:txBody>
                      <a:tcPr/>
                    </a:tc>
                    <a:tc>
                      <a:txBody>
                        <a:bodyPr/>
                        <a:lstStyle/>
                        <a:p>
                          <a:endParaRPr lang="zh-CN"/>
                        </a:p>
                      </a:txBody>
                      <a:tcPr>
                        <a:blipFill>
                          <a:blip r:embed="rId2"/>
                          <a:stretch>
                            <a:fillRect l="-46778" t="-208197" r="-520" b="-1239344"/>
                          </a:stretch>
                        </a:blipFill>
                      </a:tcPr>
                    </a:tc>
                    <a:extLst>
                      <a:ext uri="{0D108BD9-81ED-4DB2-BD59-A6C34878D82A}">
                        <a16:rowId xmlns:a16="http://schemas.microsoft.com/office/drawing/2014/main" val="3608725735"/>
                      </a:ext>
                    </a:extLst>
                  </a:tr>
                  <a:tr h="370840">
                    <a:tc>
                      <a:txBody>
                        <a:bodyPr/>
                        <a:lstStyle/>
                        <a:p>
                          <a:pPr algn="ctr"/>
                          <a:r>
                            <a:rPr lang="zh-CN" altLang="en-US" dirty="0">
                              <a:latin typeface="宋体" panose="02010600030101010101" pitchFamily="2" charset="-122"/>
                              <a:ea typeface="宋体" panose="02010600030101010101" pitchFamily="2" charset="-122"/>
                            </a:rPr>
                            <a:t>否定律</a:t>
                          </a:r>
                        </a:p>
                      </a:txBody>
                      <a:tcPr/>
                    </a:tc>
                    <a:tc>
                      <a:txBody>
                        <a:bodyPr/>
                        <a:lstStyle/>
                        <a:p>
                          <a:endParaRPr lang="zh-CN"/>
                        </a:p>
                      </a:txBody>
                      <a:tcPr>
                        <a:blipFill>
                          <a:blip r:embed="rId2"/>
                          <a:stretch>
                            <a:fillRect l="-46778" t="-308197" r="-520" b="-1139344"/>
                          </a:stretch>
                        </a:blipFill>
                      </a:tcPr>
                    </a:tc>
                    <a:extLst>
                      <a:ext uri="{0D108BD9-81ED-4DB2-BD59-A6C34878D82A}">
                        <a16:rowId xmlns:a16="http://schemas.microsoft.com/office/drawing/2014/main" val="1024610938"/>
                      </a:ext>
                    </a:extLst>
                  </a:tr>
                  <a:tr h="370840">
                    <a:tc>
                      <a:txBody>
                        <a:bodyPr/>
                        <a:lstStyle/>
                        <a:p>
                          <a:pPr algn="ctr"/>
                          <a:r>
                            <a:rPr lang="zh-CN" altLang="en-US" dirty="0">
                              <a:latin typeface="宋体" panose="02010600030101010101" pitchFamily="2" charset="-122"/>
                              <a:ea typeface="宋体" panose="02010600030101010101" pitchFamily="2" charset="-122"/>
                            </a:rPr>
                            <a:t>双重否定律</a:t>
                          </a:r>
                        </a:p>
                      </a:txBody>
                      <a:tcPr/>
                    </a:tc>
                    <a:tc>
                      <a:txBody>
                        <a:bodyPr/>
                        <a:lstStyle/>
                        <a:p>
                          <a:endParaRPr lang="zh-CN"/>
                        </a:p>
                      </a:txBody>
                      <a:tcPr>
                        <a:blipFill>
                          <a:blip r:embed="rId2"/>
                          <a:stretch>
                            <a:fillRect l="-46778" t="-415000" r="-520" b="-1058333"/>
                          </a:stretch>
                        </a:blipFill>
                      </a:tcPr>
                    </a:tc>
                    <a:extLst>
                      <a:ext uri="{0D108BD9-81ED-4DB2-BD59-A6C34878D82A}">
                        <a16:rowId xmlns:a16="http://schemas.microsoft.com/office/drawing/2014/main" val="2599118549"/>
                      </a:ext>
                    </a:extLst>
                  </a:tr>
                  <a:tr h="370840">
                    <a:tc>
                      <a:txBody>
                        <a:bodyPr/>
                        <a:lstStyle/>
                        <a:p>
                          <a:pPr algn="ctr"/>
                          <a:r>
                            <a:rPr lang="zh-CN" altLang="en-US" dirty="0">
                              <a:latin typeface="宋体" panose="02010600030101010101" pitchFamily="2" charset="-122"/>
                              <a:ea typeface="宋体" panose="02010600030101010101" pitchFamily="2" charset="-122"/>
                            </a:rPr>
                            <a:t>幂等律</a:t>
                          </a:r>
                        </a:p>
                      </a:txBody>
                      <a:tcPr/>
                    </a:tc>
                    <a:tc>
                      <a:txBody>
                        <a:bodyPr/>
                        <a:lstStyle/>
                        <a:p>
                          <a:endParaRPr lang="zh-CN"/>
                        </a:p>
                      </a:txBody>
                      <a:tcPr>
                        <a:blipFill>
                          <a:blip r:embed="rId2"/>
                          <a:stretch>
                            <a:fillRect l="-46778" t="-506557" r="-520" b="-940984"/>
                          </a:stretch>
                        </a:blipFill>
                      </a:tcPr>
                    </a:tc>
                    <a:extLst>
                      <a:ext uri="{0D108BD9-81ED-4DB2-BD59-A6C34878D82A}">
                        <a16:rowId xmlns:a16="http://schemas.microsoft.com/office/drawing/2014/main" val="2546482749"/>
                      </a:ext>
                    </a:extLst>
                  </a:tr>
                  <a:tr h="370840">
                    <a:tc>
                      <a:txBody>
                        <a:bodyPr/>
                        <a:lstStyle/>
                        <a:p>
                          <a:pPr algn="ctr"/>
                          <a:r>
                            <a:rPr lang="zh-CN" altLang="en-US" dirty="0">
                              <a:latin typeface="宋体" panose="02010600030101010101" pitchFamily="2" charset="-122"/>
                              <a:ea typeface="宋体" panose="02010600030101010101" pitchFamily="2" charset="-122"/>
                            </a:rPr>
                            <a:t>交换律</a:t>
                          </a:r>
                        </a:p>
                      </a:txBody>
                      <a:tcPr/>
                    </a:tc>
                    <a:tc>
                      <a:txBody>
                        <a:bodyPr/>
                        <a:lstStyle/>
                        <a:p>
                          <a:endParaRPr lang="zh-CN"/>
                        </a:p>
                      </a:txBody>
                      <a:tcPr>
                        <a:blipFill>
                          <a:blip r:embed="rId2"/>
                          <a:stretch>
                            <a:fillRect l="-46778" t="-606557" r="-520" b="-840984"/>
                          </a:stretch>
                        </a:blipFill>
                      </a:tcPr>
                    </a:tc>
                    <a:extLst>
                      <a:ext uri="{0D108BD9-81ED-4DB2-BD59-A6C34878D82A}">
                        <a16:rowId xmlns:a16="http://schemas.microsoft.com/office/drawing/2014/main" val="2710431848"/>
                      </a:ext>
                    </a:extLst>
                  </a:tr>
                  <a:tr h="640080">
                    <a:tc>
                      <a:txBody>
                        <a:bodyPr/>
                        <a:lstStyle/>
                        <a:p>
                          <a:pPr algn="ctr"/>
                          <a:r>
                            <a:rPr lang="zh-CN" altLang="en-US" dirty="0">
                              <a:latin typeface="宋体" panose="02010600030101010101" pitchFamily="2" charset="-122"/>
                              <a:ea typeface="宋体" panose="02010600030101010101" pitchFamily="2" charset="-122"/>
                            </a:rPr>
                            <a:t>结合律</a:t>
                          </a:r>
                        </a:p>
                      </a:txBody>
                      <a:tcPr/>
                    </a:tc>
                    <a:tc>
                      <a:txBody>
                        <a:bodyPr/>
                        <a:lstStyle/>
                        <a:p>
                          <a:endParaRPr lang="zh-CN"/>
                        </a:p>
                      </a:txBody>
                      <a:tcPr>
                        <a:blipFill>
                          <a:blip r:embed="rId2"/>
                          <a:stretch>
                            <a:fillRect l="-46778" t="-410476" r="-520" b="-388571"/>
                          </a:stretch>
                        </a:blipFill>
                      </a:tcPr>
                    </a:tc>
                    <a:extLst>
                      <a:ext uri="{0D108BD9-81ED-4DB2-BD59-A6C34878D82A}">
                        <a16:rowId xmlns:a16="http://schemas.microsoft.com/office/drawing/2014/main" val="2116282517"/>
                      </a:ext>
                    </a:extLst>
                  </a:tr>
                  <a:tr h="640080">
                    <a:tc>
                      <a:txBody>
                        <a:bodyPr/>
                        <a:lstStyle/>
                        <a:p>
                          <a:pPr algn="ctr"/>
                          <a:r>
                            <a:rPr lang="zh-CN" altLang="en-US" b="1" dirty="0">
                              <a:solidFill>
                                <a:srgbClr val="FF0000"/>
                              </a:solidFill>
                              <a:latin typeface="宋体" panose="02010600030101010101" pitchFamily="2" charset="-122"/>
                              <a:ea typeface="宋体" panose="02010600030101010101" pitchFamily="2" charset="-122"/>
                            </a:rPr>
                            <a:t>分配律</a:t>
                          </a:r>
                        </a:p>
                      </a:txBody>
                      <a:tcPr/>
                    </a:tc>
                    <a:tc>
                      <a:txBody>
                        <a:bodyPr/>
                        <a:lstStyle/>
                        <a:p>
                          <a:endParaRPr lang="zh-CN"/>
                        </a:p>
                      </a:txBody>
                      <a:tcPr>
                        <a:blipFill>
                          <a:blip r:embed="rId2"/>
                          <a:stretch>
                            <a:fillRect l="-46778" t="-510476" r="-520" b="-288571"/>
                          </a:stretch>
                        </a:blipFill>
                      </a:tcPr>
                    </a:tc>
                    <a:extLst>
                      <a:ext uri="{0D108BD9-81ED-4DB2-BD59-A6C34878D82A}">
                        <a16:rowId xmlns:a16="http://schemas.microsoft.com/office/drawing/2014/main" val="3135365781"/>
                      </a:ext>
                    </a:extLst>
                  </a:tr>
                  <a:tr h="370840">
                    <a:tc>
                      <a:txBody>
                        <a:bodyPr/>
                        <a:lstStyle/>
                        <a:p>
                          <a:pPr algn="ctr"/>
                          <a:r>
                            <a:rPr lang="zh-CN" altLang="en-US" b="1" dirty="0">
                              <a:solidFill>
                                <a:srgbClr val="FF0000"/>
                              </a:solidFill>
                              <a:latin typeface="宋体" panose="02010600030101010101" pitchFamily="2" charset="-122"/>
                              <a:ea typeface="宋体" panose="02010600030101010101" pitchFamily="2" charset="-122"/>
                            </a:rPr>
                            <a:t>吸收律</a:t>
                          </a:r>
                        </a:p>
                      </a:txBody>
                      <a:tcPr/>
                    </a:tc>
                    <a:tc>
                      <a:txBody>
                        <a:bodyPr/>
                        <a:lstStyle/>
                        <a:p>
                          <a:endParaRPr lang="zh-CN"/>
                        </a:p>
                      </a:txBody>
                      <a:tcPr>
                        <a:blipFill>
                          <a:blip r:embed="rId2"/>
                          <a:stretch>
                            <a:fillRect l="-46778" t="-1050820" r="-520" b="-396721"/>
                          </a:stretch>
                        </a:blipFill>
                      </a:tcPr>
                    </a:tc>
                    <a:extLst>
                      <a:ext uri="{0D108BD9-81ED-4DB2-BD59-A6C34878D82A}">
                        <a16:rowId xmlns:a16="http://schemas.microsoft.com/office/drawing/2014/main" val="1955019601"/>
                      </a:ext>
                    </a:extLst>
                  </a:tr>
                  <a:tr h="640080">
                    <a:tc>
                      <a:txBody>
                        <a:bodyPr/>
                        <a:lstStyle/>
                        <a:p>
                          <a:pPr algn="ctr"/>
                          <a:r>
                            <a:rPr lang="zh-CN" altLang="en-US" b="1" dirty="0">
                              <a:solidFill>
                                <a:srgbClr val="FF0000"/>
                              </a:solidFill>
                              <a:latin typeface="宋体" panose="02010600030101010101" pitchFamily="2" charset="-122"/>
                              <a:ea typeface="宋体" panose="02010600030101010101" pitchFamily="2" charset="-122"/>
                            </a:rPr>
                            <a:t>德摩根律</a:t>
                          </a:r>
                        </a:p>
                      </a:txBody>
                      <a:tcPr/>
                    </a:tc>
                    <a:tc>
                      <a:txBody>
                        <a:bodyPr/>
                        <a:lstStyle/>
                        <a:p>
                          <a:endParaRPr lang="zh-CN"/>
                        </a:p>
                      </a:txBody>
                      <a:tcPr>
                        <a:blipFill>
                          <a:blip r:embed="rId2"/>
                          <a:stretch>
                            <a:fillRect l="-46778" t="-668571" r="-520" b="-130476"/>
                          </a:stretch>
                        </a:blipFill>
                      </a:tcPr>
                    </a:tc>
                    <a:extLst>
                      <a:ext uri="{0D108BD9-81ED-4DB2-BD59-A6C34878D82A}">
                        <a16:rowId xmlns:a16="http://schemas.microsoft.com/office/drawing/2014/main" val="271605025"/>
                      </a:ext>
                    </a:extLst>
                  </a:tr>
                  <a:tr h="370840">
                    <a:tc>
                      <a:txBody>
                        <a:bodyPr/>
                        <a:lstStyle/>
                        <a:p>
                          <a:pPr algn="ctr"/>
                          <a:r>
                            <a:rPr lang="zh-CN" altLang="en-US" b="1" dirty="0">
                              <a:solidFill>
                                <a:srgbClr val="FF0000"/>
                              </a:solidFill>
                              <a:latin typeface="宋体" panose="02010600030101010101" pitchFamily="2" charset="-122"/>
                              <a:ea typeface="宋体" panose="02010600030101010101" pitchFamily="2" charset="-122"/>
                            </a:rPr>
                            <a:t>蕴涵等值式</a:t>
                          </a:r>
                        </a:p>
                      </a:txBody>
                      <a:tcPr/>
                    </a:tc>
                    <a:tc>
                      <a:txBody>
                        <a:bodyPr/>
                        <a:lstStyle/>
                        <a:p>
                          <a:endParaRPr lang="zh-CN"/>
                        </a:p>
                      </a:txBody>
                      <a:tcPr>
                        <a:blipFill>
                          <a:blip r:embed="rId2"/>
                          <a:stretch>
                            <a:fillRect l="-46778" t="-1322951" r="-520" b="-124590"/>
                          </a:stretch>
                        </a:blipFill>
                      </a:tcPr>
                    </a:tc>
                    <a:extLst>
                      <a:ext uri="{0D108BD9-81ED-4DB2-BD59-A6C34878D82A}">
                        <a16:rowId xmlns:a16="http://schemas.microsoft.com/office/drawing/2014/main" val="2718125399"/>
                      </a:ext>
                    </a:extLst>
                  </a:tr>
                  <a:tr h="370840">
                    <a:tc>
                      <a:txBody>
                        <a:bodyPr/>
                        <a:lstStyle/>
                        <a:p>
                          <a:pPr algn="ctr"/>
                          <a:r>
                            <a:rPr lang="zh-CN" altLang="en-US" b="1" dirty="0">
                              <a:solidFill>
                                <a:srgbClr val="FF0000"/>
                              </a:solidFill>
                              <a:latin typeface="宋体" panose="02010600030101010101" pitchFamily="2" charset="-122"/>
                              <a:ea typeface="宋体" panose="02010600030101010101" pitchFamily="2" charset="-122"/>
                            </a:rPr>
                            <a:t>双蕴涵等值式</a:t>
                          </a:r>
                        </a:p>
                      </a:txBody>
                      <a:tcPr/>
                    </a:tc>
                    <a:tc>
                      <a:txBody>
                        <a:bodyPr/>
                        <a:lstStyle/>
                        <a:p>
                          <a:endParaRPr lang="zh-CN"/>
                        </a:p>
                      </a:txBody>
                      <a:tcPr>
                        <a:blipFill>
                          <a:blip r:embed="rId2"/>
                          <a:stretch>
                            <a:fillRect l="-46778" t="-1422951" r="-520" b="-24590"/>
                          </a:stretch>
                        </a:blipFill>
                      </a:tcPr>
                    </a:tc>
                    <a:extLst>
                      <a:ext uri="{0D108BD9-81ED-4DB2-BD59-A6C34878D82A}">
                        <a16:rowId xmlns:a16="http://schemas.microsoft.com/office/drawing/2014/main" val="3925507098"/>
                      </a:ext>
                    </a:extLst>
                  </a:tr>
                </a:tbl>
              </a:graphicData>
            </a:graphic>
          </p:graphicFrame>
        </mc:Fallback>
      </mc:AlternateContent>
    </p:spTree>
    <p:extLst>
      <p:ext uri="{BB962C8B-B14F-4D97-AF65-F5344CB8AC3E}">
        <p14:creationId xmlns:p14="http://schemas.microsoft.com/office/powerpoint/2010/main" val="477106397"/>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585</TotalTime>
  <Words>2292</Words>
  <Application>Microsoft Office PowerPoint</Application>
  <PresentationFormat>宽屏</PresentationFormat>
  <Paragraphs>331</Paragraphs>
  <Slides>18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宋体</vt:lpstr>
      <vt:lpstr>Arial</vt:lpstr>
      <vt:lpstr>Cambria Math</vt:lpstr>
      <vt:lpstr>Times New Roman</vt:lpstr>
      <vt:lpstr>Trebuchet MS</vt:lpstr>
      <vt:lpstr>Wingdings 3</vt:lpstr>
      <vt:lpstr>平面</vt:lpstr>
      <vt:lpstr>命题逻辑第一课时</vt:lpstr>
      <vt:lpstr>内容</vt:lpstr>
      <vt:lpstr>命题逻辑的基本概念</vt:lpstr>
      <vt:lpstr>命题逻辑公式的定义以及形式</vt:lpstr>
      <vt:lpstr>逻辑运算符的优先级和结合性</vt:lpstr>
      <vt:lpstr>命题逻辑公式的真值表</vt:lpstr>
      <vt:lpstr>真值表例题</vt:lpstr>
      <vt:lpstr>真值表做题经验</vt:lpstr>
      <vt:lpstr>基本逻辑等值式</vt:lpstr>
      <vt:lpstr>等值演算例题</vt:lpstr>
      <vt:lpstr>等值演算题目解题经验</vt:lpstr>
      <vt:lpstr>命题逻辑公式的范式</vt:lpstr>
      <vt:lpstr>极小项与主析取范式</vt:lpstr>
      <vt:lpstr>极大项与主合取范式</vt:lpstr>
      <vt:lpstr>主析取范式和主合取范式的例题1</vt:lpstr>
      <vt:lpstr>主析取范式和主合取范式的例题2</vt:lpstr>
      <vt:lpstr>主析取范式和主合取范式的解题经验</vt:lpstr>
      <vt:lpstr>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命题逻辑第一课时</dc:title>
  <dc:creator>848655610@qq.com</dc:creator>
  <cp:lastModifiedBy>848655610@qq.com</cp:lastModifiedBy>
  <cp:revision>37</cp:revision>
  <dcterms:created xsi:type="dcterms:W3CDTF">2021-03-02T11:29:51Z</dcterms:created>
  <dcterms:modified xsi:type="dcterms:W3CDTF">2021-03-04T01:10:12Z</dcterms:modified>
</cp:coreProperties>
</file>