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68" r:id="rId3"/>
    <p:sldId id="467" r:id="rId4"/>
    <p:sldId id="469" r:id="rId5"/>
    <p:sldId id="471" r:id="rId6"/>
    <p:sldId id="470" r:id="rId7"/>
    <p:sldId id="439" r:id="rId8"/>
    <p:sldId id="443" r:id="rId9"/>
    <p:sldId id="447" r:id="rId10"/>
    <p:sldId id="448" r:id="rId11"/>
    <p:sldId id="444" r:id="rId12"/>
    <p:sldId id="449" r:id="rId13"/>
    <p:sldId id="450" r:id="rId14"/>
    <p:sldId id="446" r:id="rId15"/>
    <p:sldId id="451" r:id="rId16"/>
    <p:sldId id="452" r:id="rId17"/>
    <p:sldId id="453" r:id="rId18"/>
    <p:sldId id="454" r:id="rId19"/>
    <p:sldId id="456" r:id="rId20"/>
    <p:sldId id="457" r:id="rId21"/>
    <p:sldId id="458" r:id="rId22"/>
  </p:sldIdLst>
  <p:sldSz cx="12801600" cy="7200900"/>
  <p:notesSz cx="9144000" cy="6858000"/>
  <p:defaultTextStyle>
    <a:defPPr>
      <a:defRPr lang="zh-CN"/>
    </a:defPPr>
    <a:lvl1pPr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569913" indent="-112713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1413" indent="-227013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711325" indent="-339725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282825" indent="-454025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F5F"/>
    <a:srgbClr val="C00000"/>
    <a:srgbClr val="000000"/>
    <a:srgbClr val="0070C0"/>
    <a:srgbClr val="3A729A"/>
    <a:srgbClr val="002060"/>
    <a:srgbClr val="37609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77551" autoAdjust="0"/>
  </p:normalViewPr>
  <p:slideViewPr>
    <p:cSldViewPr>
      <p:cViewPr varScale="1">
        <p:scale>
          <a:sx n="61" d="100"/>
          <a:sy n="61" d="100"/>
        </p:scale>
        <p:origin x="1310" y="43"/>
      </p:cViewPr>
      <p:guideLst>
        <p:guide orient="horz" pos="226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704715-7A80-4468-9BF2-B8DB3AE6B457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5BDFBF-0C61-4120-9CCC-E1F35B69EA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95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0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4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0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9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4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1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6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120" y="2236947"/>
            <a:ext cx="10881360" cy="15435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0240" y="4080510"/>
            <a:ext cx="896112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6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5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3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B9C53-DE63-4B0D-9C9B-2A3EE57B38F5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07C72-8001-4B03-AC08-3B01606B8B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203" y="5040632"/>
            <a:ext cx="7680960" cy="595075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203" y="643414"/>
            <a:ext cx="7680960" cy="4320540"/>
          </a:xfrm>
        </p:spPr>
        <p:txBody>
          <a:bodyPr rtlCol="0">
            <a:normAutofit/>
          </a:bodyPr>
          <a:lstStyle>
            <a:lvl1pPr marL="0" indent="0">
              <a:buNone/>
              <a:defRPr sz="3005"/>
            </a:lvl1pPr>
            <a:lvl2pPr marL="428865" indent="0">
              <a:buNone/>
              <a:defRPr sz="2629"/>
            </a:lvl2pPr>
            <a:lvl3pPr marL="857728" indent="0">
              <a:buNone/>
              <a:defRPr sz="2254"/>
            </a:lvl3pPr>
            <a:lvl4pPr marL="1286593" indent="0">
              <a:buNone/>
              <a:defRPr sz="1878"/>
            </a:lvl4pPr>
            <a:lvl5pPr marL="1715458" indent="0">
              <a:buNone/>
              <a:defRPr sz="1878"/>
            </a:lvl5pPr>
            <a:lvl6pPr marL="2144321" indent="0">
              <a:buNone/>
              <a:defRPr sz="1878"/>
            </a:lvl6pPr>
            <a:lvl7pPr marL="2573186" indent="0">
              <a:buNone/>
              <a:defRPr sz="1878"/>
            </a:lvl7pPr>
            <a:lvl8pPr marL="3002050" indent="0">
              <a:buNone/>
              <a:defRPr sz="1878"/>
            </a:lvl8pPr>
            <a:lvl9pPr marL="3430914" indent="0">
              <a:buNone/>
              <a:defRPr sz="1878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203" y="5635707"/>
            <a:ext cx="7680960" cy="845105"/>
          </a:xfrm>
        </p:spPr>
        <p:txBody>
          <a:bodyPr/>
          <a:lstStyle>
            <a:lvl1pPr marL="0" indent="0">
              <a:buNone/>
              <a:defRPr sz="1277"/>
            </a:lvl1pPr>
            <a:lvl2pPr marL="428865" indent="0">
              <a:buNone/>
              <a:defRPr sz="1127"/>
            </a:lvl2pPr>
            <a:lvl3pPr marL="857728" indent="0">
              <a:buNone/>
              <a:defRPr sz="901"/>
            </a:lvl3pPr>
            <a:lvl4pPr marL="1286593" indent="0">
              <a:buNone/>
              <a:defRPr sz="826"/>
            </a:lvl4pPr>
            <a:lvl5pPr marL="1715458" indent="0">
              <a:buNone/>
              <a:defRPr sz="826"/>
            </a:lvl5pPr>
            <a:lvl6pPr marL="2144321" indent="0">
              <a:buNone/>
              <a:defRPr sz="826"/>
            </a:lvl6pPr>
            <a:lvl7pPr marL="2573186" indent="0">
              <a:buNone/>
              <a:defRPr sz="826"/>
            </a:lvl7pPr>
            <a:lvl8pPr marL="3002050" indent="0">
              <a:buNone/>
              <a:defRPr sz="826"/>
            </a:lvl8pPr>
            <a:lvl9pPr marL="3430914" indent="0">
              <a:buNone/>
              <a:defRPr sz="8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16208-05F6-473A-8A1A-11C73783D7CE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82869-6DD0-4364-8A33-050A96F5E8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E3A21-9E07-4697-805B-B09E171E3E61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B0C0A-7562-4DDB-BF09-F2D86A304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96545" y="1080170"/>
            <a:ext cx="404289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目   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C92F0-26F9-4923-BB92-E7119C08FCE0}" type="datetimeFigureOut">
              <a:rPr lang="zh-CN" altLang="en-US" smtClean="0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4DB-0B1D-4A46-864E-0DDC6A4AC3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984154" y="2280320"/>
            <a:ext cx="10267671" cy="44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>
            <a:lvl1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 kern="1200">
                <a:solidFill>
                  <a:srgbClr val="0070C0"/>
                </a:solidFill>
                <a:latin typeface="+mj-lt"/>
                <a:ea typeface="+mj-ea"/>
                <a:cs typeface="宋体" charset="0"/>
              </a:defRPr>
            </a:lvl1pPr>
            <a:lvl2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343449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6897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30346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3795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2.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3.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4.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02974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1160" y="288373"/>
            <a:ext cx="2880360" cy="6144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0080" y="288373"/>
            <a:ext cx="8427720" cy="61441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AD7F-8F0C-4A84-8DFB-8B12F8B1BF19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11D2D-E098-42B2-8BEE-076544B2DA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0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3651-76AC-4A43-B681-AE897555FFC8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456E7-9142-4ABA-BD84-B7DD431145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7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239" y="4627247"/>
            <a:ext cx="10881360" cy="1430179"/>
          </a:xfrm>
        </p:spPr>
        <p:txBody>
          <a:bodyPr anchor="t"/>
          <a:lstStyle>
            <a:lvl1pPr algn="l">
              <a:defRPr sz="3756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9" y="3052049"/>
            <a:ext cx="10881360" cy="1575196"/>
          </a:xfrm>
        </p:spPr>
        <p:txBody>
          <a:bodyPr anchor="b"/>
          <a:lstStyle>
            <a:lvl1pPr marL="0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1pPr>
            <a:lvl2pPr marL="428865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857728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3pPr>
            <a:lvl4pPr marL="128659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715458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2144321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57318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3002050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343091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362AD-99AE-422B-8602-B0E3FD105D0A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B6380-EFDE-4E79-A5C0-D49ED4E2BE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5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080" y="1680213"/>
            <a:ext cx="5654040" cy="4752261"/>
          </a:xfrm>
        </p:spPr>
        <p:txBody>
          <a:bodyPr/>
          <a:lstStyle>
            <a:lvl1pPr>
              <a:defRPr sz="2629"/>
            </a:lvl1pPr>
            <a:lvl2pPr>
              <a:defRPr sz="2254"/>
            </a:lvl2pPr>
            <a:lvl3pPr>
              <a:defRPr sz="1878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1" y="1680213"/>
            <a:ext cx="5654040" cy="4752261"/>
          </a:xfrm>
        </p:spPr>
        <p:txBody>
          <a:bodyPr/>
          <a:lstStyle>
            <a:lvl1pPr>
              <a:defRPr sz="2629"/>
            </a:lvl1pPr>
            <a:lvl2pPr>
              <a:defRPr sz="2254"/>
            </a:lvl2pPr>
            <a:lvl3pPr>
              <a:defRPr sz="1878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8A818-7143-497E-A466-4531D927AC53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B9358-4EDB-4E27-855A-26C3EFBA9F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7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1" y="1611869"/>
            <a:ext cx="5656263" cy="671750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8865" indent="0">
              <a:buNone/>
              <a:defRPr sz="1878" b="1"/>
            </a:lvl2pPr>
            <a:lvl3pPr marL="857728" indent="0">
              <a:buNone/>
              <a:defRPr sz="1653" b="1"/>
            </a:lvl3pPr>
            <a:lvl4pPr marL="1286593" indent="0">
              <a:buNone/>
              <a:defRPr sz="1502" b="1"/>
            </a:lvl4pPr>
            <a:lvl5pPr marL="1715458" indent="0">
              <a:buNone/>
              <a:defRPr sz="1502" b="1"/>
            </a:lvl5pPr>
            <a:lvl6pPr marL="2144321" indent="0">
              <a:buNone/>
              <a:defRPr sz="1502" b="1"/>
            </a:lvl6pPr>
            <a:lvl7pPr marL="2573186" indent="0">
              <a:buNone/>
              <a:defRPr sz="1502" b="1"/>
            </a:lvl7pPr>
            <a:lvl8pPr marL="3002050" indent="0">
              <a:buNone/>
              <a:defRPr sz="1502" b="1"/>
            </a:lvl8pPr>
            <a:lvl9pPr marL="3430914" indent="0">
              <a:buNone/>
              <a:defRPr sz="15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1" y="2283619"/>
            <a:ext cx="5656263" cy="4148852"/>
          </a:xfrm>
        </p:spPr>
        <p:txBody>
          <a:bodyPr/>
          <a:lstStyle>
            <a:lvl1pPr>
              <a:defRPr sz="2254"/>
            </a:lvl1pPr>
            <a:lvl2pPr>
              <a:defRPr sz="1878">
                <a:solidFill>
                  <a:schemeClr val="tx1"/>
                </a:solidFill>
              </a:defRPr>
            </a:lvl2pPr>
            <a:lvl3pPr>
              <a:defRPr sz="1653">
                <a:solidFill>
                  <a:schemeClr val="tx1"/>
                </a:solidFill>
              </a:defRPr>
            </a:lvl3pPr>
            <a:lvl4pPr>
              <a:defRPr sz="1502">
                <a:solidFill>
                  <a:schemeClr val="tx1"/>
                </a:solidFill>
              </a:defRPr>
            </a:lvl4pPr>
            <a:lvl5pPr>
              <a:defRPr sz="1502">
                <a:solidFill>
                  <a:schemeClr val="tx1"/>
                </a:solidFill>
              </a:defRPr>
            </a:lvl5pPr>
            <a:lvl6pPr>
              <a:defRPr sz="1502"/>
            </a:lvl6pPr>
            <a:lvl7pPr>
              <a:defRPr sz="1502"/>
            </a:lvl7pPr>
            <a:lvl8pPr>
              <a:defRPr sz="1502"/>
            </a:lvl8pPr>
            <a:lvl9pPr>
              <a:defRPr sz="150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3036" y="1611869"/>
            <a:ext cx="5658485" cy="671750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8865" indent="0">
              <a:buNone/>
              <a:defRPr sz="1878" b="1"/>
            </a:lvl2pPr>
            <a:lvl3pPr marL="857728" indent="0">
              <a:buNone/>
              <a:defRPr sz="1653" b="1"/>
            </a:lvl3pPr>
            <a:lvl4pPr marL="1286593" indent="0">
              <a:buNone/>
              <a:defRPr sz="1502" b="1"/>
            </a:lvl4pPr>
            <a:lvl5pPr marL="1715458" indent="0">
              <a:buNone/>
              <a:defRPr sz="1502" b="1"/>
            </a:lvl5pPr>
            <a:lvl6pPr marL="2144321" indent="0">
              <a:buNone/>
              <a:defRPr sz="1502" b="1"/>
            </a:lvl6pPr>
            <a:lvl7pPr marL="2573186" indent="0">
              <a:buNone/>
              <a:defRPr sz="1502" b="1"/>
            </a:lvl7pPr>
            <a:lvl8pPr marL="3002050" indent="0">
              <a:buNone/>
              <a:defRPr sz="1502" b="1"/>
            </a:lvl8pPr>
            <a:lvl9pPr marL="3430914" indent="0">
              <a:buNone/>
              <a:defRPr sz="15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3036" y="2283619"/>
            <a:ext cx="5658485" cy="4148852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53"/>
            </a:lvl3pPr>
            <a:lvl4pPr>
              <a:defRPr sz="1502"/>
            </a:lvl4pPr>
            <a:lvl5pPr>
              <a:defRPr sz="1502"/>
            </a:lvl5pPr>
            <a:lvl6pPr>
              <a:defRPr sz="1502"/>
            </a:lvl6pPr>
            <a:lvl7pPr>
              <a:defRPr sz="1502"/>
            </a:lvl7pPr>
            <a:lvl8pPr>
              <a:defRPr sz="1502"/>
            </a:lvl8pPr>
            <a:lvl9pPr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4480-A49B-4933-8F5D-78EDB54E14BE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2BE25-36B2-4F63-9D73-A9B9735296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BD01-1211-4F7D-AB1B-DDA083CFA29F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F584F-8D3F-40F0-AFED-1CFA435A52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C92F0-26F9-4923-BB92-E7119C08FCE0}" type="datetimeFigureOut">
              <a:rPr lang="zh-CN" altLang="en-US" smtClean="0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4DB-0B1D-4A46-864E-0DDC6A4AC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52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2" y="286704"/>
            <a:ext cx="4211639" cy="1220153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072" y="286705"/>
            <a:ext cx="7156449" cy="6145769"/>
          </a:xfrm>
        </p:spPr>
        <p:txBody>
          <a:bodyPr/>
          <a:lstStyle>
            <a:lvl1pPr>
              <a:defRPr sz="3005"/>
            </a:lvl1pPr>
            <a:lvl2pPr>
              <a:defRPr sz="2629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2" y="1506856"/>
            <a:ext cx="4211639" cy="4925616"/>
          </a:xfrm>
        </p:spPr>
        <p:txBody>
          <a:bodyPr/>
          <a:lstStyle>
            <a:lvl1pPr marL="0" indent="0">
              <a:buNone/>
              <a:defRPr sz="1277"/>
            </a:lvl1pPr>
            <a:lvl2pPr marL="428865" indent="0">
              <a:buNone/>
              <a:defRPr sz="1127"/>
            </a:lvl2pPr>
            <a:lvl3pPr marL="857728" indent="0">
              <a:buNone/>
              <a:defRPr sz="901"/>
            </a:lvl3pPr>
            <a:lvl4pPr marL="1286593" indent="0">
              <a:buNone/>
              <a:defRPr sz="826"/>
            </a:lvl4pPr>
            <a:lvl5pPr marL="1715458" indent="0">
              <a:buNone/>
              <a:defRPr sz="826"/>
            </a:lvl5pPr>
            <a:lvl6pPr marL="2144321" indent="0">
              <a:buNone/>
              <a:defRPr sz="826"/>
            </a:lvl6pPr>
            <a:lvl7pPr marL="2573186" indent="0">
              <a:buNone/>
              <a:defRPr sz="826"/>
            </a:lvl7pPr>
            <a:lvl8pPr marL="3002050" indent="0">
              <a:buNone/>
              <a:defRPr sz="826"/>
            </a:lvl8pPr>
            <a:lvl9pPr marL="3430914" indent="0">
              <a:buNone/>
              <a:defRPr sz="8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0E6C5-FCB1-4D10-94DC-D8686754181A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EBC41-8750-45A5-B631-EEBDC9A60D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9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40796" y="288925"/>
            <a:ext cx="1152000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40796" y="1679577"/>
            <a:ext cx="1152000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0796" y="6673852"/>
            <a:ext cx="2986139" cy="384175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27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9C92F0-26F9-4923-BB92-E7119C08FCE0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4266" y="6673852"/>
            <a:ext cx="4053071" cy="384175"/>
          </a:xfrm>
          <a:prstGeom prst="rect">
            <a:avLst/>
          </a:prstGeom>
        </p:spPr>
        <p:txBody>
          <a:bodyPr vert="horz" lIns="114181" tIns="57091" rIns="114181" bIns="57091" rtlCol="0" anchor="ctr"/>
          <a:lstStyle>
            <a:lvl1pPr algn="ctr" defTabSz="857728" eaLnBrk="1" fontAlgn="auto" hangingPunct="1">
              <a:spcBef>
                <a:spcPts val="0"/>
              </a:spcBef>
              <a:spcAft>
                <a:spcPts val="0"/>
              </a:spcAft>
              <a:defRPr sz="112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74665" y="6673852"/>
            <a:ext cx="2986139" cy="384175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27">
                <a:solidFill>
                  <a:srgbClr val="898989"/>
                </a:solidFill>
              </a:defRPr>
            </a:lvl1pPr>
          </a:lstStyle>
          <a:p>
            <a:fld id="{C69B54DB-0B1D-4A46-864E-0DDC6A4AC3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59" r:id="rId13"/>
  </p:sldLayoutIdLst>
  <p:txStyles>
    <p:titleStyle>
      <a:lvl1pPr algn="ctr" defTabSz="857429" rtl="0" eaLnBrk="0" fontAlgn="base" hangingPunct="0">
        <a:spcBef>
          <a:spcPct val="0"/>
        </a:spcBef>
        <a:spcAft>
          <a:spcPct val="0"/>
        </a:spcAft>
        <a:defRPr kumimoji="1" sz="4132" kern="1200">
          <a:solidFill>
            <a:srgbClr val="0070C0"/>
          </a:solidFill>
          <a:latin typeface="+mj-lt"/>
          <a:ea typeface="+mj-ea"/>
          <a:cs typeface="宋体" charset="0"/>
        </a:defRPr>
      </a:lvl1pPr>
      <a:lvl2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343449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6pPr>
      <a:lvl7pPr marL="686897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7pPr>
      <a:lvl8pPr marL="1030346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8pPr>
      <a:lvl9pPr marL="1373795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20791" indent="-320791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005" kern="1200">
          <a:solidFill>
            <a:srgbClr val="0070C0"/>
          </a:solidFill>
          <a:latin typeface="+mj-ea"/>
          <a:ea typeface="+mj-ea"/>
          <a:cs typeface="宋体" charset="0"/>
        </a:defRPr>
      </a:lvl1pPr>
      <a:lvl2pPr marL="696438" indent="-267127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29" kern="1200">
          <a:solidFill>
            <a:schemeClr val="tx1"/>
          </a:solidFill>
          <a:latin typeface="+mn-ea"/>
          <a:ea typeface="+mn-ea"/>
          <a:cs typeface="+mn-cs"/>
        </a:defRPr>
      </a:lvl2pPr>
      <a:lvl3pPr marL="1072085" indent="-213463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254" kern="1200">
          <a:solidFill>
            <a:schemeClr val="tx1"/>
          </a:solidFill>
          <a:latin typeface="+mn-ea"/>
          <a:ea typeface="+mn-ea"/>
          <a:cs typeface="+mn-cs"/>
        </a:defRPr>
      </a:lvl3pPr>
      <a:lvl4pPr marL="1500203" indent="-213463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78" kern="1200">
          <a:solidFill>
            <a:schemeClr val="tx1"/>
          </a:solidFill>
          <a:latin typeface="+mn-ea"/>
          <a:ea typeface="+mn-ea"/>
          <a:cs typeface="+mn-cs"/>
        </a:defRPr>
      </a:lvl4pPr>
      <a:lvl5pPr marL="1929514" indent="-213463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878" kern="1200">
          <a:solidFill>
            <a:schemeClr val="tx1"/>
          </a:solidFill>
          <a:latin typeface="+mn-ea"/>
          <a:ea typeface="+mn-ea"/>
          <a:cs typeface="+mn-cs"/>
        </a:defRPr>
      </a:lvl5pPr>
      <a:lvl6pPr marL="2358754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6pPr>
      <a:lvl7pPr marL="2787618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7pPr>
      <a:lvl8pPr marL="3216482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8pPr>
      <a:lvl9pPr marL="3645347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28865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2pPr>
      <a:lvl3pPr marL="857728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286593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4pPr>
      <a:lvl5pPr marL="1715458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5pPr>
      <a:lvl6pPr marL="2144321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6pPr>
      <a:lvl7pPr marL="2573186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7pPr>
      <a:lvl8pPr marL="3002050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8pPr>
      <a:lvl9pPr marL="3430914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8"/>
          <p:cNvSpPr txBox="1">
            <a:spLocks noChangeArrowheads="1"/>
          </p:cNvSpPr>
          <p:nvPr/>
        </p:nvSpPr>
        <p:spPr bwMode="auto">
          <a:xfrm>
            <a:off x="4642985" y="6864613"/>
            <a:ext cx="3515630" cy="2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5" tIns="34342" rIns="68685" bIns="34342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www.nscc-gz.cn</a:t>
            </a:r>
            <a:endParaRPr lang="zh-CN" altLang="en-US" sz="1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TextBox 18"/>
          <p:cNvSpPr txBox="1">
            <a:spLocks noChangeArrowheads="1"/>
          </p:cNvSpPr>
          <p:nvPr/>
        </p:nvSpPr>
        <p:spPr bwMode="auto">
          <a:xfrm>
            <a:off x="3944152" y="4464546"/>
            <a:ext cx="4913296" cy="50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74" tIns="42887" rIns="85774" bIns="42887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4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黄瀚 </a:t>
            </a:r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87" y="317831"/>
            <a:ext cx="1895899" cy="64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95" y="336287"/>
            <a:ext cx="3800649" cy="61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7">
            <a:extLst>
              <a:ext uri="{FF2B5EF4-FFF2-40B4-BE49-F238E27FC236}">
                <a16:creationId xmlns:a16="http://schemas.microsoft.com/office/drawing/2014/main" id="{CA9B4216-568B-99D5-FDE1-BF42FB295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312" y="2941118"/>
            <a:ext cx="9361040" cy="11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685" tIns="34342" rIns="68685" bIns="34342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LER:</a:t>
            </a: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Compiler Approach for Communication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089232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自己搓一套范式来搞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MPI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DSL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或者编程模型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Enhancing Performance Portability of MPI Applications Through  Annotation-Based Transformations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ICPP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Delta Send-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Recv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for Dynamic Pipelining in MPI Programs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CCGrid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Analyzing the Impact of Programming Models for  Efficient Communication Overlap in High-Speed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HPCS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An Embedded DSL for High Performance  Declarative Communication with Correctness  Guarantees in C++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LCPC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36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080120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自己设计运行时系统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一般是与编译器相关的优化相结合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有的可以用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LD_PRELOAD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弄一个系统（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也可以）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Transparent Overlapping of Blocking Communication in MPI Applications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HPCC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Analyzing the Impact of Programming Models for  Efficient Communication Overlap in High-Speed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HPCS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Toucan - A Translator for Communication Tolerant MPI Applications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TPDS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64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Blocking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的换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Non-Blocking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基本每一个优化方法都做了这个操作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后面做扩展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kumimoji="0" lang="zh-CN" altLang="en-US" sz="2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的基础</a:t>
            </a:r>
            <a:endParaRPr kumimoji="0" lang="zh-CN" altLang="en-US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A11C1-8BDB-972E-0ABD-850D831E8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44" y="1152179"/>
            <a:ext cx="3137615" cy="2477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79F78B-6A59-17AE-9EC0-95B73ACE1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36" y="3970828"/>
            <a:ext cx="8096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聚合通信的拆分 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双边通信转单边通信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点对点通信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利用运行时信息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静态分析重构代码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双边通信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单边通信（包括改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RDMA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单边通信可以减少内存拷贝次数以及同步的次数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7E2B6E-1F18-0A18-2076-5BD099BCD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876" y="1152179"/>
            <a:ext cx="4968552" cy="55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扩展计算和通信重叠的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window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Use-Def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的方式分析指令间的相互依赖顺序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对于循环作分析，分析循环前一次迭代和后一次迭代的关系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Hoefler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：使用循环多面体分析的方法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循环做双缓冲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循环拆分，保证指令调整后的安全性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074E3C-1F35-85D3-FA7D-BAE59D3A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248" y="3654101"/>
            <a:ext cx="9735126" cy="33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旧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函数替换新的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函数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Non-Persistent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Persistent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的操作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分析指令间顺序来进行替换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persistent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操作来降低通信开销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2EA10-24C0-A511-1F7B-AC5493A10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92" y="3221955"/>
            <a:ext cx="5328592" cy="32264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B9753A-67C9-B9E8-118A-1B5B8F433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848" y="1024932"/>
            <a:ext cx="4913270" cy="55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8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其它相关思路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节点内多进程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直接使用内存指针代替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在共享内存上的操作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一致性，将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RMA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替换为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LD/ST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Runtime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做消息的分析（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OpenMPI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message split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有影响）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使得分析后的消息能够更好做通信计算重叠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做计算通信重叠的代价分析，构建代价分析模型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做计算通信重叠的可视化分析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97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2009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ICS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万恶之源</a:t>
            </a:r>
            <a:endParaRPr kumimoji="0"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NAS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HYCOM (Fortran)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24 Dual Core AMD nodes  20Gbps IB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Communication Optimization Beyond MPI</a:t>
            </a:r>
            <a:endParaRPr kumimoji="0"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 NETPIPE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128 node Dual Core IB: SDR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Delta-Send/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Recv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NAS / HYCOM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40nodes 2 Intel Xeon 3.2GHz CPU 1Gb-Ethernet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62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52128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Exact Dependence Analysis for Increased Communication Overlap (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Hoefler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5 point stencil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up to 512cores IB: QDR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Towards Autotuning by Alternating Communication Methods</a:t>
            </a:r>
            <a:endParaRPr kumimoji="0" lang="en-US" altLang="zh-CN" sz="20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 SPIN / SORT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Cray XE6 / SGI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Altix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UV 1000 2-252cores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Enhancing Performance Portability of MPI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Graph500 / Stencil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320nodes 2 Intel Quad-Core 2.6GHz CPU IB: QDR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8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52128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Analyzing the Impact of Programming Models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miniFE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CGSolver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up to 512cores IB: QDR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Enhancing Performance Portability of MPI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Graph500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16node 16core CPU  IB / 10Gigabit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Compiler-Assisted Overlapping of Communication and Computation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NAS 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IB cluster / Ethernet cluster up to 9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nprocs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基本介绍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essage 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assing 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nterface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广泛应用于高性能计算的应用中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可以将应用扩展到大规模的节点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目前使用的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种类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OpenMPI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IntelMPI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MPICH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MVAPICH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F4F79-B6FA-1FD6-BD1A-916EDEDF33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5" b="20876"/>
          <a:stretch/>
        </p:blipFill>
        <p:spPr>
          <a:xfrm>
            <a:off x="7801444" y="980895"/>
            <a:ext cx="2857500" cy="864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25AFB8-FFB2-5944-13C6-674348337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32" y="2015292"/>
            <a:ext cx="5430443" cy="47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52128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Transforming Blocking MPI Collectives to Non-blocking and Persistent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CG /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GameofLife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miniMD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up to 256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nprocs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Intel Xeon E5-2680 IB: FDR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Toucan - A Translator for Communication Tolerant MPI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2D Jacobi / MM: 2D Cannon / LULESH / MPIX_FLOWCART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Edison Cray XC30 24cores per node (at most 1024 nodes)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Transparent Overlapping of Blocking Communication in MPI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ping-pong micro benchmark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16 cores per node Intel Xeon E5-2630 v3 IB ConnectX-3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47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52128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Automatic Code Motion to Extend MPI Nonblocking Overlap Window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miniMD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miniFE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up to 8 nodes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Automatic Partitioning of MPI Operations in 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MPI+OpenMP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2-dimensional heat dispersion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没说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Compiler-enabled optimization of persistent MPI Operations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IMB-ASYNC 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</a:t>
            </a:r>
            <a:r>
              <a:rPr kumimoji="0" lang="pt-BR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 Intel Xeon Platinum 9242 processors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IB HDR100 (at most 64nodes)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0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函数基本介绍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点对点同步通信：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MPI_Send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MPI_Recv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点对点异步通信：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MPI_Isend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MPI_Irecv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聚合通信：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MPI_Alltoallv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MPI_AllReduce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HPC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应用中通信优化方法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</a:t>
            </a: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点对点通信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同步通信</a:t>
            </a: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异步通信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58DC5-B9F7-0CF3-4822-BC151D623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34" y="3384426"/>
            <a:ext cx="7056784" cy="22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2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应用专家 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vs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性能专家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应用专家：怎么方便怎么来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喜欢使用更简单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更为大众使用的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只能保持基本的可扩展性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应用代码希望简洁，便于维护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性能专家：性能怎么好就怎么来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偏向于使用更加底层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效率更高的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使得应用的可扩展性更强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优化后的应用代码可能比较复杂，可读性较差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429311" lvl="1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DEB24F-6638-3667-E6E8-A797A1561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16" y="1022166"/>
            <a:ext cx="4248472" cy="42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大规模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应用的扩展性问题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节点规模较小的时候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可扩展性问题不大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节点规模较小时，一次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Alltoall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通信开销不大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原本的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可以满足要求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扩展到大规模节点的时候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可扩展性出现问题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PowerLLEL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++(PPoPP’24)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：大规模时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通信成为了性能瓶颈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2F00B8-F5F8-5928-877A-EF0CB2C0C085}"/>
              </a:ext>
            </a:extLst>
          </p:cNvPr>
          <p:cNvSpPr txBox="1"/>
          <p:nvPr/>
        </p:nvSpPr>
        <p:spPr>
          <a:xfrm>
            <a:off x="1589226" y="330806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性能专家写的编译器，能够优化先前应用专家的代码</a:t>
            </a:r>
          </a:p>
        </p:txBody>
      </p:sp>
    </p:spTree>
    <p:extLst>
      <p:ext uri="{BB962C8B-B14F-4D97-AF65-F5344CB8AC3E}">
        <p14:creationId xmlns:p14="http://schemas.microsoft.com/office/powerpoint/2010/main" val="407774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万恶之源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ICS09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的一篇综述性论文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MPI-aware compiler optimizations for improving communication-computation overlap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介绍了使用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Compiler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的方式来优化通信的方法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方法总结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Blocking MPI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操作转换成</a:t>
            </a: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Non-blocking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调用库函数优化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聚合通信的拆分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通过调整代码，增大通信计算重叠的窗口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双缓冲以及循环展开</a:t>
            </a: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分解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1537D9-E9DF-E53B-710D-A9A0A40B5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425" y="233392"/>
            <a:ext cx="47815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089232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做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source to source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代码生成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ROSE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做的工作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Compiled 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Hoefler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LLNL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合作的项目（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年项目）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Transforming Blocking MPI to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Non-Blocking and persistent operations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EuroMPI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Toucan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IPDPS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Exploitation of Dynamic Communication Patterns through Static Analysis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ICPP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Compiler-Assisted Overlapping of Communication and Computation in MPI Applications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CLUSTER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6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089232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做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source to source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代码生成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LLVM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做的工作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Automatic Code Motion to Extend MPI  Nonblocking Overlap Window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ISC2020workshop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Automatic Partitioning of MPI  Operations in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MPI+OpenMP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Applications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ISC2021workshop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Compiler-enabled optimization of persistent MPI Operations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ExaMPI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00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7942</TotalTime>
  <Words>1255</Words>
  <Application>Microsoft Office PowerPoint</Application>
  <PresentationFormat>自定义</PresentationFormat>
  <Paragraphs>177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Cambria</vt:lpstr>
      <vt:lpstr>Wingdings</vt:lpstr>
      <vt:lpstr>Office 主题​​</vt:lpstr>
      <vt:lpstr>PowerPoint 演示文稿</vt:lpstr>
      <vt:lpstr>MPI简介</vt:lpstr>
      <vt:lpstr>MPI简介</vt:lpstr>
      <vt:lpstr>Motivation</vt:lpstr>
      <vt:lpstr>Motivation</vt:lpstr>
      <vt:lpstr>Motivation</vt:lpstr>
      <vt:lpstr>万恶之源</vt:lpstr>
      <vt:lpstr>实现方法总结</vt:lpstr>
      <vt:lpstr>实现方法总结</vt:lpstr>
      <vt:lpstr>实现方法总结</vt:lpstr>
      <vt:lpstr>实现方法总结</vt:lpstr>
      <vt:lpstr>优化方法总结</vt:lpstr>
      <vt:lpstr>优化方法总结</vt:lpstr>
      <vt:lpstr>优化方法总结</vt:lpstr>
      <vt:lpstr>优化方法总结</vt:lpstr>
      <vt:lpstr>优化方法总结</vt:lpstr>
      <vt:lpstr>优化结果总结</vt:lpstr>
      <vt:lpstr>优化结果总结</vt:lpstr>
      <vt:lpstr>优化结果总结</vt:lpstr>
      <vt:lpstr>优化结果总结</vt:lpstr>
      <vt:lpstr>优化结果总结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han huang</cp:lastModifiedBy>
  <cp:revision>323</cp:revision>
  <dcterms:created xsi:type="dcterms:W3CDTF">2016-05-19T09:43:13Z</dcterms:created>
  <dcterms:modified xsi:type="dcterms:W3CDTF">2023-12-14T06:07:20Z</dcterms:modified>
</cp:coreProperties>
</file>