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5" r:id="rId3"/>
    <p:sldId id="303" r:id="rId4"/>
    <p:sldId id="389" r:id="rId5"/>
    <p:sldId id="390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35" r:id="rId14"/>
    <p:sldId id="424" r:id="rId15"/>
    <p:sldId id="425" r:id="rId16"/>
    <p:sldId id="426" r:id="rId17"/>
    <p:sldId id="427" r:id="rId18"/>
    <p:sldId id="428" r:id="rId19"/>
    <p:sldId id="430" r:id="rId20"/>
    <p:sldId id="431" r:id="rId21"/>
    <p:sldId id="432" r:id="rId22"/>
    <p:sldId id="433" r:id="rId23"/>
    <p:sldId id="404" r:id="rId24"/>
    <p:sldId id="383" r:id="rId25"/>
    <p:sldId id="416" r:id="rId26"/>
    <p:sldId id="260" r:id="rId27"/>
  </p:sldIdLst>
  <p:sldSz cx="12801600" cy="7200900"/>
  <p:notesSz cx="9144000" cy="6858000"/>
  <p:defaultTextStyle>
    <a:defPPr>
      <a:defRPr lang="zh-CN"/>
    </a:defPPr>
    <a:lvl1pPr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69913" indent="-112713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1413" indent="-227013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711325" indent="-339725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282825" indent="-454025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F5F"/>
    <a:srgbClr val="C00000"/>
    <a:srgbClr val="000000"/>
    <a:srgbClr val="0070C0"/>
    <a:srgbClr val="3A729A"/>
    <a:srgbClr val="002060"/>
    <a:srgbClr val="3760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77551" autoAdjust="0"/>
  </p:normalViewPr>
  <p:slideViewPr>
    <p:cSldViewPr>
      <p:cViewPr varScale="1">
        <p:scale>
          <a:sx n="78" d="100"/>
          <a:sy n="78" d="100"/>
        </p:scale>
        <p:origin x="638" y="77"/>
      </p:cViewPr>
      <p:guideLst>
        <p:guide orient="horz" pos="226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704715-7A80-4468-9BF2-B8DB3AE6B457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5BDFBF-0C61-4120-9CCC-E1F35B69EA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FF33-9028-47DD-AA5C-EB8EBC1CD7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FF33-9028-47DD-AA5C-EB8EBC1CD7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FF33-9028-47DD-AA5C-EB8EBC1CD7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1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120" y="2236947"/>
            <a:ext cx="10881360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240" y="4080510"/>
            <a:ext cx="89611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5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3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9C53-DE63-4B0D-9C9B-2A3EE57B38F5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07C72-8001-4B03-AC08-3B01606B8B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5040632"/>
            <a:ext cx="7680960" cy="595075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643414"/>
            <a:ext cx="7680960" cy="4320540"/>
          </a:xfrm>
        </p:spPr>
        <p:txBody>
          <a:bodyPr rtlCol="0">
            <a:normAutofit/>
          </a:bodyPr>
          <a:lstStyle>
            <a:lvl1pPr marL="0" indent="0">
              <a:buNone/>
              <a:defRPr sz="3005"/>
            </a:lvl1pPr>
            <a:lvl2pPr marL="428865" indent="0">
              <a:buNone/>
              <a:defRPr sz="2629"/>
            </a:lvl2pPr>
            <a:lvl3pPr marL="857728" indent="0">
              <a:buNone/>
              <a:defRPr sz="2254"/>
            </a:lvl3pPr>
            <a:lvl4pPr marL="1286593" indent="0">
              <a:buNone/>
              <a:defRPr sz="1878"/>
            </a:lvl4pPr>
            <a:lvl5pPr marL="1715458" indent="0">
              <a:buNone/>
              <a:defRPr sz="1878"/>
            </a:lvl5pPr>
            <a:lvl6pPr marL="2144321" indent="0">
              <a:buNone/>
              <a:defRPr sz="1878"/>
            </a:lvl6pPr>
            <a:lvl7pPr marL="2573186" indent="0">
              <a:buNone/>
              <a:defRPr sz="1878"/>
            </a:lvl7pPr>
            <a:lvl8pPr marL="3002050" indent="0">
              <a:buNone/>
              <a:defRPr sz="1878"/>
            </a:lvl8pPr>
            <a:lvl9pPr marL="3430914" indent="0">
              <a:buNone/>
              <a:defRPr sz="187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5635707"/>
            <a:ext cx="7680960" cy="845105"/>
          </a:xfrm>
        </p:spPr>
        <p:txBody>
          <a:bodyPr/>
          <a:lstStyle>
            <a:lvl1pPr marL="0" indent="0">
              <a:buNone/>
              <a:defRPr sz="1277"/>
            </a:lvl1pPr>
            <a:lvl2pPr marL="428865" indent="0">
              <a:buNone/>
              <a:defRPr sz="1127"/>
            </a:lvl2pPr>
            <a:lvl3pPr marL="857728" indent="0">
              <a:buNone/>
              <a:defRPr sz="901"/>
            </a:lvl3pPr>
            <a:lvl4pPr marL="1286593" indent="0">
              <a:buNone/>
              <a:defRPr sz="826"/>
            </a:lvl4pPr>
            <a:lvl5pPr marL="1715458" indent="0">
              <a:buNone/>
              <a:defRPr sz="826"/>
            </a:lvl5pPr>
            <a:lvl6pPr marL="2144321" indent="0">
              <a:buNone/>
              <a:defRPr sz="826"/>
            </a:lvl6pPr>
            <a:lvl7pPr marL="2573186" indent="0">
              <a:buNone/>
              <a:defRPr sz="826"/>
            </a:lvl7pPr>
            <a:lvl8pPr marL="3002050" indent="0">
              <a:buNone/>
              <a:defRPr sz="826"/>
            </a:lvl8pPr>
            <a:lvl9pPr marL="3430914" indent="0">
              <a:buNone/>
              <a:defRPr sz="8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16208-05F6-473A-8A1A-11C73783D7CE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82869-6DD0-4364-8A33-050A96F5E8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3A21-9E07-4697-805B-B09E171E3E61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B0C0A-7562-4DDB-BF09-F2D86A304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6545" y="1080170"/>
            <a:ext cx="404289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目   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C92F0-26F9-4923-BB92-E7119C08FCE0}" type="datetimeFigureOut">
              <a:rPr lang="zh-CN" altLang="en-US" smtClean="0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4DB-0B1D-4A46-864E-0DDC6A4AC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984154" y="2280320"/>
            <a:ext cx="10267671" cy="44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 kern="1200">
                <a:solidFill>
                  <a:srgbClr val="0070C0"/>
                </a:solidFill>
                <a:latin typeface="+mj-lt"/>
                <a:ea typeface="+mj-ea"/>
                <a:cs typeface="宋体" charset="0"/>
              </a:defRPr>
            </a:lvl1pPr>
            <a:lvl2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343449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6897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30346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3795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2.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3.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4.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2974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1160" y="288373"/>
            <a:ext cx="2880360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0080" y="288373"/>
            <a:ext cx="8427720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AD7F-8F0C-4A84-8DFB-8B12F8B1BF19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1D2D-E098-42B2-8BEE-076544B2DA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0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3651-76AC-4A43-B681-AE897555FFC8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56E7-9142-4ABA-BD84-B7DD431145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7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9" y="4627247"/>
            <a:ext cx="10881360" cy="1430179"/>
          </a:xfrm>
        </p:spPr>
        <p:txBody>
          <a:bodyPr anchor="t"/>
          <a:lstStyle>
            <a:lvl1pPr algn="l">
              <a:defRPr sz="375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9" y="3052049"/>
            <a:ext cx="10881360" cy="1575196"/>
          </a:xfrm>
        </p:spPr>
        <p:txBody>
          <a:bodyPr anchor="b"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428865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857728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28659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715458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2144321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57318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3002050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343091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362AD-99AE-422B-8602-B0E3FD105D0A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B6380-EFDE-4E79-A5C0-D49ED4E2BE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1680213"/>
            <a:ext cx="5654040" cy="4752261"/>
          </a:xfrm>
        </p:spPr>
        <p:txBody>
          <a:bodyPr/>
          <a:lstStyle>
            <a:lvl1pPr>
              <a:defRPr sz="2629"/>
            </a:lvl1pPr>
            <a:lvl2pPr>
              <a:defRPr sz="2254"/>
            </a:lvl2pPr>
            <a:lvl3pPr>
              <a:defRPr sz="1878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1" y="1680213"/>
            <a:ext cx="5654040" cy="4752261"/>
          </a:xfrm>
        </p:spPr>
        <p:txBody>
          <a:bodyPr/>
          <a:lstStyle>
            <a:lvl1pPr>
              <a:defRPr sz="2629"/>
            </a:lvl1pPr>
            <a:lvl2pPr>
              <a:defRPr sz="2254"/>
            </a:lvl2pPr>
            <a:lvl3pPr>
              <a:defRPr sz="1878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8A818-7143-497E-A466-4531D927AC53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B9358-4EDB-4E27-855A-26C3EFBA9F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7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1" y="1611869"/>
            <a:ext cx="5656263" cy="671750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8865" indent="0">
              <a:buNone/>
              <a:defRPr sz="1878" b="1"/>
            </a:lvl2pPr>
            <a:lvl3pPr marL="857728" indent="0">
              <a:buNone/>
              <a:defRPr sz="1653" b="1"/>
            </a:lvl3pPr>
            <a:lvl4pPr marL="1286593" indent="0">
              <a:buNone/>
              <a:defRPr sz="1502" b="1"/>
            </a:lvl4pPr>
            <a:lvl5pPr marL="1715458" indent="0">
              <a:buNone/>
              <a:defRPr sz="1502" b="1"/>
            </a:lvl5pPr>
            <a:lvl6pPr marL="2144321" indent="0">
              <a:buNone/>
              <a:defRPr sz="1502" b="1"/>
            </a:lvl6pPr>
            <a:lvl7pPr marL="2573186" indent="0">
              <a:buNone/>
              <a:defRPr sz="1502" b="1"/>
            </a:lvl7pPr>
            <a:lvl8pPr marL="3002050" indent="0">
              <a:buNone/>
              <a:defRPr sz="1502" b="1"/>
            </a:lvl8pPr>
            <a:lvl9pPr marL="3430914" indent="0">
              <a:buNone/>
              <a:defRPr sz="15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1" y="2283619"/>
            <a:ext cx="5656263" cy="4148852"/>
          </a:xfrm>
        </p:spPr>
        <p:txBody>
          <a:bodyPr/>
          <a:lstStyle>
            <a:lvl1pPr>
              <a:defRPr sz="2254"/>
            </a:lvl1pPr>
            <a:lvl2pPr>
              <a:defRPr sz="1878">
                <a:solidFill>
                  <a:schemeClr val="tx1"/>
                </a:solidFill>
              </a:defRPr>
            </a:lvl2pPr>
            <a:lvl3pPr>
              <a:defRPr sz="1653">
                <a:solidFill>
                  <a:schemeClr val="tx1"/>
                </a:solidFill>
              </a:defRPr>
            </a:lvl3pPr>
            <a:lvl4pPr>
              <a:defRPr sz="1502">
                <a:solidFill>
                  <a:schemeClr val="tx1"/>
                </a:solidFill>
              </a:defRPr>
            </a:lvl4pPr>
            <a:lvl5pPr>
              <a:defRPr sz="1502">
                <a:solidFill>
                  <a:schemeClr val="tx1"/>
                </a:solidFill>
              </a:defRPr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1611869"/>
            <a:ext cx="5658485" cy="671750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8865" indent="0">
              <a:buNone/>
              <a:defRPr sz="1878" b="1"/>
            </a:lvl2pPr>
            <a:lvl3pPr marL="857728" indent="0">
              <a:buNone/>
              <a:defRPr sz="1653" b="1"/>
            </a:lvl3pPr>
            <a:lvl4pPr marL="1286593" indent="0">
              <a:buNone/>
              <a:defRPr sz="1502" b="1"/>
            </a:lvl4pPr>
            <a:lvl5pPr marL="1715458" indent="0">
              <a:buNone/>
              <a:defRPr sz="1502" b="1"/>
            </a:lvl5pPr>
            <a:lvl6pPr marL="2144321" indent="0">
              <a:buNone/>
              <a:defRPr sz="1502" b="1"/>
            </a:lvl6pPr>
            <a:lvl7pPr marL="2573186" indent="0">
              <a:buNone/>
              <a:defRPr sz="1502" b="1"/>
            </a:lvl7pPr>
            <a:lvl8pPr marL="3002050" indent="0">
              <a:buNone/>
              <a:defRPr sz="1502" b="1"/>
            </a:lvl8pPr>
            <a:lvl9pPr marL="3430914" indent="0">
              <a:buNone/>
              <a:defRPr sz="15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2283619"/>
            <a:ext cx="5658485" cy="4148852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53"/>
            </a:lvl3pPr>
            <a:lvl4pPr>
              <a:defRPr sz="1502"/>
            </a:lvl4pPr>
            <a:lvl5pPr>
              <a:defRPr sz="1502"/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4480-A49B-4933-8F5D-78EDB54E14BE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2BE25-36B2-4F63-9D73-A9B9735296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BD01-1211-4F7D-AB1B-DDA083CFA29F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584F-8D3F-40F0-AFED-1CFA435A52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C92F0-26F9-4923-BB92-E7119C08FCE0}" type="datetimeFigureOut">
              <a:rPr lang="zh-CN" altLang="en-US" smtClean="0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4DB-0B1D-4A46-864E-0DDC6A4AC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52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2" y="286704"/>
            <a:ext cx="4211639" cy="1220153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2" y="286705"/>
            <a:ext cx="7156449" cy="6145769"/>
          </a:xfrm>
        </p:spPr>
        <p:txBody>
          <a:bodyPr/>
          <a:lstStyle>
            <a:lvl1pPr>
              <a:defRPr sz="3005"/>
            </a:lvl1pPr>
            <a:lvl2pPr>
              <a:defRPr sz="2629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2" y="1506856"/>
            <a:ext cx="4211639" cy="4925616"/>
          </a:xfrm>
        </p:spPr>
        <p:txBody>
          <a:bodyPr/>
          <a:lstStyle>
            <a:lvl1pPr marL="0" indent="0">
              <a:buNone/>
              <a:defRPr sz="1277"/>
            </a:lvl1pPr>
            <a:lvl2pPr marL="428865" indent="0">
              <a:buNone/>
              <a:defRPr sz="1127"/>
            </a:lvl2pPr>
            <a:lvl3pPr marL="857728" indent="0">
              <a:buNone/>
              <a:defRPr sz="901"/>
            </a:lvl3pPr>
            <a:lvl4pPr marL="1286593" indent="0">
              <a:buNone/>
              <a:defRPr sz="826"/>
            </a:lvl4pPr>
            <a:lvl5pPr marL="1715458" indent="0">
              <a:buNone/>
              <a:defRPr sz="826"/>
            </a:lvl5pPr>
            <a:lvl6pPr marL="2144321" indent="0">
              <a:buNone/>
              <a:defRPr sz="826"/>
            </a:lvl6pPr>
            <a:lvl7pPr marL="2573186" indent="0">
              <a:buNone/>
              <a:defRPr sz="826"/>
            </a:lvl7pPr>
            <a:lvl8pPr marL="3002050" indent="0">
              <a:buNone/>
              <a:defRPr sz="826"/>
            </a:lvl8pPr>
            <a:lvl9pPr marL="3430914" indent="0">
              <a:buNone/>
              <a:defRPr sz="8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E6C5-FCB1-4D10-94DC-D8686754181A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EBC41-8750-45A5-B631-EEBDC9A60D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9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40796" y="288925"/>
            <a:ext cx="1152000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40796" y="1679577"/>
            <a:ext cx="1152000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0796" y="6673852"/>
            <a:ext cx="2986139" cy="384175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27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9C92F0-26F9-4923-BB92-E7119C08FCE0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4266" y="6673852"/>
            <a:ext cx="4053071" cy="384175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857728" eaLnBrk="1" fontAlgn="auto" hangingPunct="1">
              <a:spcBef>
                <a:spcPts val="0"/>
              </a:spcBef>
              <a:spcAft>
                <a:spcPts val="0"/>
              </a:spcAft>
              <a:defRPr sz="112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665" y="6673852"/>
            <a:ext cx="2986139" cy="384175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27">
                <a:solidFill>
                  <a:srgbClr val="898989"/>
                </a:solidFill>
              </a:defRPr>
            </a:lvl1pPr>
          </a:lstStyle>
          <a:p>
            <a:fld id="{C69B54DB-0B1D-4A46-864E-0DDC6A4AC3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xStyles>
    <p:titleStyle>
      <a:lvl1pPr algn="ctr" defTabSz="857429" rtl="0" eaLnBrk="0" fontAlgn="base" hangingPunct="0">
        <a:spcBef>
          <a:spcPct val="0"/>
        </a:spcBef>
        <a:spcAft>
          <a:spcPct val="0"/>
        </a:spcAft>
        <a:defRPr kumimoji="1" sz="4132" kern="1200">
          <a:solidFill>
            <a:srgbClr val="0070C0"/>
          </a:solidFill>
          <a:latin typeface="+mj-lt"/>
          <a:ea typeface="+mj-ea"/>
          <a:cs typeface="宋体" charset="0"/>
        </a:defRPr>
      </a:lvl1pPr>
      <a:lvl2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343449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6pPr>
      <a:lvl7pPr marL="686897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7pPr>
      <a:lvl8pPr marL="1030346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8pPr>
      <a:lvl9pPr marL="1373795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20791" indent="-320791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005" kern="1200">
          <a:solidFill>
            <a:srgbClr val="0070C0"/>
          </a:solidFill>
          <a:latin typeface="+mj-ea"/>
          <a:ea typeface="+mj-ea"/>
          <a:cs typeface="宋体" charset="0"/>
        </a:defRPr>
      </a:lvl1pPr>
      <a:lvl2pPr marL="696438" indent="-267127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29" kern="1200">
          <a:solidFill>
            <a:schemeClr val="tx1"/>
          </a:solidFill>
          <a:latin typeface="+mn-ea"/>
          <a:ea typeface="+mn-ea"/>
          <a:cs typeface="+mn-cs"/>
        </a:defRPr>
      </a:lvl2pPr>
      <a:lvl3pPr marL="1072085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254" kern="1200">
          <a:solidFill>
            <a:schemeClr val="tx1"/>
          </a:solidFill>
          <a:latin typeface="+mn-ea"/>
          <a:ea typeface="+mn-ea"/>
          <a:cs typeface="+mn-cs"/>
        </a:defRPr>
      </a:lvl3pPr>
      <a:lvl4pPr marL="1500203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78" kern="1200">
          <a:solidFill>
            <a:schemeClr val="tx1"/>
          </a:solidFill>
          <a:latin typeface="+mn-ea"/>
          <a:ea typeface="+mn-ea"/>
          <a:cs typeface="+mn-cs"/>
        </a:defRPr>
      </a:lvl4pPr>
      <a:lvl5pPr marL="1929514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878" kern="1200">
          <a:solidFill>
            <a:schemeClr val="tx1"/>
          </a:solidFill>
          <a:latin typeface="+mn-ea"/>
          <a:ea typeface="+mn-ea"/>
          <a:cs typeface="+mn-cs"/>
        </a:defRPr>
      </a:lvl5pPr>
      <a:lvl6pPr marL="2358754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6pPr>
      <a:lvl7pPr marL="2787618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7pPr>
      <a:lvl8pPr marL="3216482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8pPr>
      <a:lvl9pPr marL="3645347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28865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857728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286593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4pPr>
      <a:lvl5pPr marL="1715458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5pPr>
      <a:lvl6pPr marL="2144321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6pPr>
      <a:lvl7pPr marL="2573186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7pPr>
      <a:lvl8pPr marL="3002050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8pPr>
      <a:lvl9pPr marL="3430914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7"/>
          <p:cNvSpPr txBox="1">
            <a:spLocks noChangeArrowheads="1"/>
          </p:cNvSpPr>
          <p:nvPr/>
        </p:nvSpPr>
        <p:spPr bwMode="auto">
          <a:xfrm>
            <a:off x="3196444" y="3223971"/>
            <a:ext cx="6408712" cy="68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685" tIns="34342" rIns="68685" bIns="34342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调研报告</a:t>
            </a:r>
            <a:endParaRPr lang="en-US" altLang="zh-CN" sz="4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Box 18"/>
          <p:cNvSpPr txBox="1">
            <a:spLocks noChangeArrowheads="1"/>
          </p:cNvSpPr>
          <p:nvPr/>
        </p:nvSpPr>
        <p:spPr bwMode="auto">
          <a:xfrm>
            <a:off x="4642985" y="6864613"/>
            <a:ext cx="3515630" cy="2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5" tIns="34342" rIns="68685" bIns="34342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www.nscc-gz.cn</a:t>
            </a:r>
            <a:endParaRPr lang="zh-CN" altLang="en-US" sz="1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Box 18"/>
          <p:cNvSpPr txBox="1">
            <a:spLocks noChangeArrowheads="1"/>
          </p:cNvSpPr>
          <p:nvPr/>
        </p:nvSpPr>
        <p:spPr bwMode="auto">
          <a:xfrm>
            <a:off x="3944152" y="4464546"/>
            <a:ext cx="4913296" cy="50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74" tIns="42887" rIns="85774" bIns="42887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4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黄瀚</a:t>
            </a:r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87" y="317831"/>
            <a:ext cx="1895899" cy="64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95" y="336287"/>
            <a:ext cx="3800649" cy="61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计算过程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前向传播：权重矩阵通过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AllGather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变成完整的矩阵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并分别与输入相乘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反向传播：原本的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AllGather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变成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ReduceScatter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更新各个分区矩阵的梯度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004C96-1D4A-D4DC-59FA-CAF3DDBC1BFE}"/>
              </a:ext>
            </a:extLst>
          </p:cNvPr>
          <p:cNvGrpSpPr/>
          <p:nvPr/>
        </p:nvGrpSpPr>
        <p:grpSpPr>
          <a:xfrm>
            <a:off x="3210360" y="2664346"/>
            <a:ext cx="7122923" cy="4131020"/>
            <a:chOff x="3210360" y="2664346"/>
            <a:chExt cx="7122923" cy="413102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B8B6BDC0-9FBE-4A03-3F57-E3363C132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360" y="2964727"/>
              <a:ext cx="3190440" cy="311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E8820086-3153-194E-AB06-D4A0503DF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664346"/>
              <a:ext cx="3932483" cy="4131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362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方法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更细粒度的通信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整体通信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部分数据上的异步，非阻塞通信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6ED0C6-9874-48CD-9A3D-349D3F1A46B4}"/>
              </a:ext>
            </a:extLst>
          </p:cNvPr>
          <p:cNvGrpSpPr/>
          <p:nvPr/>
        </p:nvGrpSpPr>
        <p:grpSpPr>
          <a:xfrm>
            <a:off x="1990310" y="2682802"/>
            <a:ext cx="9073008" cy="3875601"/>
            <a:chOff x="1990310" y="2682802"/>
            <a:chExt cx="9073008" cy="3875601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4F06257B-7EBB-B11A-660E-23D1337BE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310" y="4752578"/>
              <a:ext cx="9073008" cy="180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645AE894-C886-F326-8807-93BFB7122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328" y="2682802"/>
              <a:ext cx="8239125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14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方法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更细粒度的通信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整体通信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部分数据上的异步，非阻塞通信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51A79FE-5E28-0B5E-9EAE-9DD03FBE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32" y="2736354"/>
            <a:ext cx="5919391" cy="391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8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方法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更细粒度的通信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整体通信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部分数据上的异步，非阻塞通信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D9B8F-442D-3DD2-50B6-834474462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60" y="3312418"/>
            <a:ext cx="10001200" cy="287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94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循环的</a:t>
            </a:r>
            <a:r>
              <a:rPr kumimoji="0" lang="en-US" altLang="zh-CN" sz="2400" b="1" dirty="0" err="1">
                <a:latin typeface="微软雅黑" pitchFamily="34" charset="-122"/>
                <a:ea typeface="微软雅黑" pitchFamily="34" charset="-122"/>
              </a:rPr>
              <a:t>CollectiveEinsum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算法解释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Looped_operand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：设备间传递的数据块，如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Ax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Local_operand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：本地不传输的数据块，如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Bx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Einsum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：层内计算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CollectivePermute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：对于需要通信的块做点对点传输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：更新算法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65BE93-D075-D087-8ED3-7269267D0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2" y="4464546"/>
            <a:ext cx="11665296" cy="202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5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循环的</a:t>
            </a:r>
            <a:r>
              <a:rPr kumimoji="0" lang="en-US" altLang="zh-CN" sz="2400" b="1" dirty="0" err="1">
                <a:latin typeface="微软雅黑" pitchFamily="34" charset="-122"/>
                <a:ea typeface="微软雅黑" pitchFamily="34" charset="-122"/>
              </a:rPr>
              <a:t>CollectiveEinsum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AllGather-Einsum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Einsum-ReduceScatter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722AAE-D53E-C67B-A1AB-5410D0481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94" y="1296194"/>
            <a:ext cx="7868939" cy="24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6D55BE0-2264-682A-CB30-60E14F92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648" y="3960490"/>
            <a:ext cx="7488832" cy="23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1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异步</a:t>
            </a:r>
            <a:r>
              <a:rPr kumimoji="0" lang="en-US" altLang="zh-CN" sz="2400" b="1" dirty="0" err="1">
                <a:latin typeface="微软雅黑" pitchFamily="34" charset="-122"/>
                <a:ea typeface="微软雅黑" pitchFamily="34" charset="-122"/>
              </a:rPr>
              <a:t>CollectivePermute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和调度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异步指令重排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尽可能早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Async Send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，尽可能晚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Async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Recv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自底向上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指令从控制流的根开始反向调度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的方式维护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ReadyQueue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PendingQueue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在每个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中按照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CollectivePermute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优先级做排序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FD9E36-ACAC-5DBB-68D0-9389267B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12" y="1224161"/>
            <a:ext cx="3667113" cy="47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7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循环展开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展开因子为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，提供类似双缓冲的效果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每一个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中有两个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buffer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可同时做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Async Send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Asynv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Recv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F74741-C84D-CB00-D76B-28FF78E6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34" y="3960490"/>
            <a:ext cx="9641160" cy="19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2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双环通信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计算量可能不足以掩盖通信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两个部分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Einsum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的操作连接起来增加计算量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双向数据传输充分利用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TPU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ICI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的高带宽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2D4BDC-E8ED-7B5D-CB2D-FD79D08EE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3477429"/>
            <a:ext cx="95345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75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双环通信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计算量可能不足以掩盖通信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两个部分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Einsum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的操作连接起来增加计算量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双向数据传输充分利用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TPU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ICI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的高带宽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40C2909-F7B0-8076-F42B-810C33A3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57" y="3600450"/>
            <a:ext cx="8930085" cy="24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4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6" descr="图片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" y="-785464"/>
            <a:ext cx="12833648" cy="86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15"/>
          <p:cNvSpPr txBox="1">
            <a:spLocks noChangeArrowheads="1"/>
          </p:cNvSpPr>
          <p:nvPr/>
        </p:nvSpPr>
        <p:spPr bwMode="auto">
          <a:xfrm>
            <a:off x="1111186" y="6336094"/>
            <a:ext cx="1893570" cy="26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55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国家超级计算广州中心</a:t>
            </a:r>
          </a:p>
        </p:txBody>
      </p: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17779" y="6687638"/>
            <a:ext cx="2498645" cy="17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it-IT" altLang="zh-CN" sz="63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NATIONAL SUPERCOMPUTER CENTER IN GUANGZHOU</a:t>
            </a:r>
            <a:endParaRPr lang="zh-CN" altLang="en-US" sz="63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207231" y="2939723"/>
            <a:ext cx="1646873" cy="57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5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968867" y="2016274"/>
            <a:ext cx="2045256" cy="5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94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94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22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639" y="7890986"/>
            <a:ext cx="5435680" cy="1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8C3F9CB-257E-7B4C-7481-DDF180DF8D30}"/>
              </a:ext>
            </a:extLst>
          </p:cNvPr>
          <p:cNvGrpSpPr/>
          <p:nvPr/>
        </p:nvGrpSpPr>
        <p:grpSpPr>
          <a:xfrm>
            <a:off x="4744616" y="1795814"/>
            <a:ext cx="6497646" cy="3609272"/>
            <a:chOff x="5095638" y="921314"/>
            <a:chExt cx="5455682" cy="3249232"/>
          </a:xfrm>
        </p:grpSpPr>
        <p:sp>
          <p:nvSpPr>
            <p:cNvPr id="17416" name="TextBox 12"/>
            <p:cNvSpPr txBox="1">
              <a:spLocks noChangeArrowheads="1"/>
            </p:cNvSpPr>
            <p:nvPr/>
          </p:nvSpPr>
          <p:spPr bwMode="auto">
            <a:xfrm>
              <a:off x="5123975" y="2144458"/>
              <a:ext cx="755095" cy="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78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17" name="TextBox 15"/>
            <p:cNvSpPr txBox="1">
              <a:spLocks noChangeArrowheads="1"/>
            </p:cNvSpPr>
            <p:nvPr/>
          </p:nvSpPr>
          <p:spPr bwMode="auto">
            <a:xfrm>
              <a:off x="6159536" y="2207305"/>
              <a:ext cx="4201704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Papers</a:t>
              </a:r>
            </a:p>
          </p:txBody>
        </p:sp>
        <p:sp>
          <p:nvSpPr>
            <p:cNvPr id="17418" name="TextBox 14"/>
            <p:cNvSpPr txBox="1">
              <a:spLocks noChangeArrowheads="1"/>
            </p:cNvSpPr>
            <p:nvPr/>
          </p:nvSpPr>
          <p:spPr bwMode="auto">
            <a:xfrm>
              <a:off x="5131692" y="3278369"/>
              <a:ext cx="976789" cy="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78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0" name="TextBox 15"/>
            <p:cNvSpPr txBox="1">
              <a:spLocks noChangeArrowheads="1"/>
            </p:cNvSpPr>
            <p:nvPr/>
          </p:nvSpPr>
          <p:spPr bwMode="auto">
            <a:xfrm>
              <a:off x="6159536" y="3341216"/>
              <a:ext cx="3121584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</a:p>
          </p:txBody>
        </p:sp>
        <p:pic>
          <p:nvPicPr>
            <p:cNvPr id="17423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641" y="2990398"/>
              <a:ext cx="5435679" cy="1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4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638" y="1800250"/>
              <a:ext cx="5437346" cy="1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5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641" y="4153877"/>
              <a:ext cx="5435679" cy="1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8435E0A-8899-9756-7702-13BB88657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639" y="921314"/>
              <a:ext cx="755095" cy="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78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TextBox 15">
              <a:extLst>
                <a:ext uri="{FF2B5EF4-FFF2-40B4-BE49-F238E27FC236}">
                  <a16:creationId xmlns:a16="http://schemas.microsoft.com/office/drawing/2014/main" id="{8A8524F6-2821-DC00-84E2-B5A98FAAE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240" y="952765"/>
              <a:ext cx="4201704" cy="61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766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Evaluation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使用了不同的大模型进行评估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除了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10B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是一维切分，其它都是二维切分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7B4DAC-FA70-06A7-F52A-6221B490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43" y="4065285"/>
            <a:ext cx="10361240" cy="219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16E3A30-61DD-7FB0-C4A1-45B4333C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36" y="2051523"/>
            <a:ext cx="6646889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77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整体性能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平均提升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倍，在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MLPerf_200B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上提升最大，有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1.38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个二维切分模型中，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个峰值利用率高于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60%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GPT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模型都获得了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-1.4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倍的加速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E083D3-F08A-46E5-61C5-620A6CF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6" y="3245503"/>
            <a:ext cx="58197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1800D89-6B4B-0DFD-3C06-B960BFB6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2" y="3245503"/>
            <a:ext cx="58102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20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性能优化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循环展开在所有算例上都有优化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双向通信在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32B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128B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优化不高：计算本身可覆盖大部分的通信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72804D2-725C-73C2-A4C7-09D745E37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71" y="3429346"/>
            <a:ext cx="555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9DC9196-E309-523A-D250-E7E7C6B5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6" y="3545533"/>
            <a:ext cx="55626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1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6" descr="图片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4" y="-771764"/>
            <a:ext cx="12833648" cy="86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15"/>
          <p:cNvSpPr txBox="1">
            <a:spLocks noChangeArrowheads="1"/>
          </p:cNvSpPr>
          <p:nvPr/>
        </p:nvSpPr>
        <p:spPr bwMode="auto">
          <a:xfrm>
            <a:off x="1111186" y="6336094"/>
            <a:ext cx="1893570" cy="26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55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国家超级计算广州中心</a:t>
            </a:r>
          </a:p>
        </p:txBody>
      </p: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17779" y="6687638"/>
            <a:ext cx="2498645" cy="17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it-IT" altLang="zh-CN" sz="63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NATIONAL SUPERCOMPUTER CENTER IN GUANGZHOU</a:t>
            </a:r>
            <a:endParaRPr lang="zh-CN" altLang="en-US" sz="63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207231" y="2939723"/>
            <a:ext cx="1646873" cy="57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5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968867" y="2016274"/>
            <a:ext cx="2045256" cy="5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94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94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22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639" y="7890986"/>
            <a:ext cx="5435680" cy="1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8C3F9CB-257E-7B4C-7481-DDF180DF8D30}"/>
              </a:ext>
            </a:extLst>
          </p:cNvPr>
          <p:cNvGrpSpPr/>
          <p:nvPr/>
        </p:nvGrpSpPr>
        <p:grpSpPr>
          <a:xfrm>
            <a:off x="4744616" y="1795814"/>
            <a:ext cx="6497646" cy="3609272"/>
            <a:chOff x="5095638" y="921314"/>
            <a:chExt cx="5455682" cy="3249232"/>
          </a:xfrm>
        </p:grpSpPr>
        <p:sp>
          <p:nvSpPr>
            <p:cNvPr id="17416" name="TextBox 12"/>
            <p:cNvSpPr txBox="1">
              <a:spLocks noChangeArrowheads="1"/>
            </p:cNvSpPr>
            <p:nvPr/>
          </p:nvSpPr>
          <p:spPr bwMode="auto">
            <a:xfrm>
              <a:off x="5123975" y="2144458"/>
              <a:ext cx="755095" cy="60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78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17" name="TextBox 15"/>
            <p:cNvSpPr txBox="1">
              <a:spLocks noChangeArrowheads="1"/>
            </p:cNvSpPr>
            <p:nvPr/>
          </p:nvSpPr>
          <p:spPr bwMode="auto">
            <a:xfrm>
              <a:off x="6159536" y="2207305"/>
              <a:ext cx="4201705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Papers</a:t>
              </a:r>
            </a:p>
          </p:txBody>
        </p:sp>
        <p:sp>
          <p:nvSpPr>
            <p:cNvPr id="17418" name="TextBox 14"/>
            <p:cNvSpPr txBox="1">
              <a:spLocks noChangeArrowheads="1"/>
            </p:cNvSpPr>
            <p:nvPr/>
          </p:nvSpPr>
          <p:spPr bwMode="auto">
            <a:xfrm>
              <a:off x="5131692" y="3278369"/>
              <a:ext cx="976789" cy="60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78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0" name="TextBox 15"/>
            <p:cNvSpPr txBox="1">
              <a:spLocks noChangeArrowheads="1"/>
            </p:cNvSpPr>
            <p:nvPr/>
          </p:nvSpPr>
          <p:spPr bwMode="auto">
            <a:xfrm>
              <a:off x="6159536" y="3341216"/>
              <a:ext cx="3121584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</a:p>
          </p:txBody>
        </p:sp>
        <p:pic>
          <p:nvPicPr>
            <p:cNvPr id="17423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641" y="2990398"/>
              <a:ext cx="5435679" cy="1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4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638" y="1800250"/>
              <a:ext cx="5437346" cy="1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5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641" y="4153877"/>
              <a:ext cx="5435679" cy="1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8435E0A-8899-9756-7702-13BB88657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639" y="921314"/>
              <a:ext cx="755095" cy="60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78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TextBox 15">
              <a:extLst>
                <a:ext uri="{FF2B5EF4-FFF2-40B4-BE49-F238E27FC236}">
                  <a16:creationId xmlns:a16="http://schemas.microsoft.com/office/drawing/2014/main" id="{8A8524F6-2821-DC00-84E2-B5A98FAAE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240" y="983297"/>
              <a:ext cx="4201704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57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734481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总结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一句话总结：拿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的空闲资源模拟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的工作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卡：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NVLink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+ NCCL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利用高带宽的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NVLink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，做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NCCL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code gen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code gen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的同时进行计算与通信重叠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多机：走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GPU+IB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NVSHMEM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）通信彻底离开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CPU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卡：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XGMI 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带宽没有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NVLink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那么高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ROCM_SHMEM</a:t>
            </a: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12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7776864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思考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目前，在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卡上未扩展到大的集群规模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网络拥塞，通信时间不等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带来新的负载不均衡问题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潮流是让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承担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核的工作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逆向思考：能不能让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卸载一点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的计算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/Code generation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的最小粒度只做到调节异步通信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能否做更细粒度，如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ibverbs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那种用一个个通信包来代替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NCCL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55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2"/>
          <p:cNvSpPr txBox="1">
            <a:spLocks noChangeArrowheads="1"/>
          </p:cNvSpPr>
          <p:nvPr/>
        </p:nvSpPr>
        <p:spPr bwMode="auto">
          <a:xfrm>
            <a:off x="4384577" y="2030164"/>
            <a:ext cx="4275531" cy="115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008" rIns="9600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defTabSz="958454" eaLnBrk="1" hangingPunct="1"/>
            <a:r>
              <a:rPr kumimoji="0" lang="zh-CN" altLang="en-US" sz="693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 谢！</a:t>
            </a:r>
            <a:r>
              <a:rPr kumimoji="0" lang="en-US" altLang="zh-CN" sz="693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693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6696744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访存密集型算子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访存时间远远大于计算时间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瓶颈为访存带宽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开满加速核对于计算时间影响不大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可以用闲置的核做聚合通信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卸载控制流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优化方法为计算与通信重叠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负载不均衡严重影响性能</a:t>
            </a:r>
            <a:endParaRPr kumimoji="0" lang="en-US" altLang="zh-CN" sz="1625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Irregular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的问题会导致负载不均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6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6696744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大模型特征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GEMM /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MatMul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算子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大模型中的常用算子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remote cache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local cache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，将数据的计算与通信重叠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Allgather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算子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可以拆分为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Reduce-Scatter +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Allgather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算子的拆分便于进一步通信与计算重叠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24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6" descr="图片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4" y="-771764"/>
            <a:ext cx="12833648" cy="86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15"/>
          <p:cNvSpPr txBox="1">
            <a:spLocks noChangeArrowheads="1"/>
          </p:cNvSpPr>
          <p:nvPr/>
        </p:nvSpPr>
        <p:spPr bwMode="auto">
          <a:xfrm>
            <a:off x="1111186" y="6336094"/>
            <a:ext cx="1893570" cy="26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55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国家超级计算广州中心</a:t>
            </a:r>
          </a:p>
        </p:txBody>
      </p: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17779" y="6687638"/>
            <a:ext cx="2498645" cy="17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 anchor="ctr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it-IT" altLang="zh-CN" sz="63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NATIONAL SUPERCOMPUTER CENTER IN GUANGZHOU</a:t>
            </a:r>
            <a:endParaRPr lang="zh-CN" altLang="en-US" sz="63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207231" y="2939723"/>
            <a:ext cx="1646873" cy="57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5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968867" y="2016274"/>
            <a:ext cx="2045256" cy="5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7" tIns="37700" rIns="75397" bIns="37700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94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94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22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639" y="7890986"/>
            <a:ext cx="5435680" cy="1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8C3F9CB-257E-7B4C-7481-DDF180DF8D30}"/>
              </a:ext>
            </a:extLst>
          </p:cNvPr>
          <p:cNvGrpSpPr/>
          <p:nvPr/>
        </p:nvGrpSpPr>
        <p:grpSpPr>
          <a:xfrm>
            <a:off x="4744616" y="1795814"/>
            <a:ext cx="6497646" cy="3609272"/>
            <a:chOff x="5095638" y="921314"/>
            <a:chExt cx="5455682" cy="3249232"/>
          </a:xfrm>
        </p:grpSpPr>
        <p:sp>
          <p:nvSpPr>
            <p:cNvPr id="17416" name="TextBox 12"/>
            <p:cNvSpPr txBox="1">
              <a:spLocks noChangeArrowheads="1"/>
            </p:cNvSpPr>
            <p:nvPr/>
          </p:nvSpPr>
          <p:spPr bwMode="auto">
            <a:xfrm>
              <a:off x="5123975" y="2144458"/>
              <a:ext cx="755095" cy="60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78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17" name="TextBox 15"/>
            <p:cNvSpPr txBox="1">
              <a:spLocks noChangeArrowheads="1"/>
            </p:cNvSpPr>
            <p:nvPr/>
          </p:nvSpPr>
          <p:spPr bwMode="auto">
            <a:xfrm>
              <a:off x="6159536" y="2207305"/>
              <a:ext cx="4201704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Papers</a:t>
              </a:r>
            </a:p>
          </p:txBody>
        </p:sp>
        <p:sp>
          <p:nvSpPr>
            <p:cNvPr id="17418" name="TextBox 14"/>
            <p:cNvSpPr txBox="1">
              <a:spLocks noChangeArrowheads="1"/>
            </p:cNvSpPr>
            <p:nvPr/>
          </p:nvSpPr>
          <p:spPr bwMode="auto">
            <a:xfrm>
              <a:off x="5131692" y="3278369"/>
              <a:ext cx="976789" cy="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78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0" name="TextBox 15"/>
            <p:cNvSpPr txBox="1">
              <a:spLocks noChangeArrowheads="1"/>
            </p:cNvSpPr>
            <p:nvPr/>
          </p:nvSpPr>
          <p:spPr bwMode="auto">
            <a:xfrm>
              <a:off x="6159536" y="3341216"/>
              <a:ext cx="3121584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</a:p>
          </p:txBody>
        </p:sp>
        <p:pic>
          <p:nvPicPr>
            <p:cNvPr id="17423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641" y="2990398"/>
              <a:ext cx="5435679" cy="1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4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638" y="1800250"/>
              <a:ext cx="5437346" cy="10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5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641" y="4153877"/>
              <a:ext cx="5435679" cy="1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8435E0A-8899-9756-7702-13BB88657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639" y="921314"/>
              <a:ext cx="755095" cy="60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157" tIns="47079" rIns="94157" bIns="47079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78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78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TextBox 15">
              <a:extLst>
                <a:ext uri="{FF2B5EF4-FFF2-40B4-BE49-F238E27FC236}">
                  <a16:creationId xmlns:a16="http://schemas.microsoft.com/office/drawing/2014/main" id="{8A8524F6-2821-DC00-84E2-B5A98FAAE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240" y="983297"/>
              <a:ext cx="4201704" cy="55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4157" tIns="47079" rIns="94157" bIns="47079" anchor="ctr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36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07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现状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大模型比较流行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设备上显存有限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-&gt;Intra layer parallelism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张量并行带来的通信开销过大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解决方法：设计通信与计算重叠的方法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创造了更多的重叠机会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创造了一种更新的细粒度的通信与计算重叠方法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1BF1E3-BB35-F545-8F2A-B2C9377CE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87" y="1208193"/>
            <a:ext cx="5688632" cy="35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一维切分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对输入矩阵进行横切，两个权重矩阵竖切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每个分区拥有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的一部分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右图有两个分区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7B3A69-3B3C-862D-93FF-FA1CC8DF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04" y="1208193"/>
            <a:ext cx="4357652" cy="45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8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计算过程</a:t>
            </a:r>
            <a:endParaRPr kumimoji="0" lang="en-US" altLang="zh-CN" sz="125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前向传播：权重矩阵通过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AllGather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变成完整的矩阵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并分别与输入相乘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反向传播：原本的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AllGather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变成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ReduceScatter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更新各个分区矩阵的梯度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2773E9-8E2E-7571-3F9C-BAB63FEF0EE3}"/>
              </a:ext>
            </a:extLst>
          </p:cNvPr>
          <p:cNvGrpSpPr/>
          <p:nvPr/>
        </p:nvGrpSpPr>
        <p:grpSpPr>
          <a:xfrm>
            <a:off x="2008312" y="2736354"/>
            <a:ext cx="8496944" cy="3693949"/>
            <a:chOff x="3361113" y="2736354"/>
            <a:chExt cx="8440287" cy="376595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7AA2C3-9F0B-33EF-6553-C14AC0820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669" y="2736354"/>
              <a:ext cx="4094731" cy="376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57AB704-195F-D665-4B21-C500EEF84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113" y="3173863"/>
              <a:ext cx="4318670" cy="2826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13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 Communication with Dependent Computation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305256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多维切分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对输入矩阵进行横切，两个权重矩阵竖切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每个分区拥有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的一部分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983F2E-CDF9-1282-A89C-00EF4639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36" y="1368202"/>
            <a:ext cx="5824961" cy="48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7574</TotalTime>
  <Words>915</Words>
  <Application>Microsoft Office PowerPoint</Application>
  <PresentationFormat>自定义</PresentationFormat>
  <Paragraphs>156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Cambria</vt:lpstr>
      <vt:lpstr>Wingdings</vt:lpstr>
      <vt:lpstr>Office 主题​​</vt:lpstr>
      <vt:lpstr>PowerPoint 演示文稿</vt:lpstr>
      <vt:lpstr>PowerPoint 演示文稿</vt:lpstr>
      <vt:lpstr>Motivation</vt:lpstr>
      <vt:lpstr>Motivation</vt:lpstr>
      <vt:lpstr>PowerPoint 演示文稿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Overlap Communication with Dependent Computation</vt:lpstr>
      <vt:lpstr>PowerPoint 演示文稿</vt:lpstr>
      <vt:lpstr>Conclusion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han huang</cp:lastModifiedBy>
  <cp:revision>307</cp:revision>
  <dcterms:created xsi:type="dcterms:W3CDTF">2016-05-19T09:43:13Z</dcterms:created>
  <dcterms:modified xsi:type="dcterms:W3CDTF">2023-09-14T07:23:37Z</dcterms:modified>
</cp:coreProperties>
</file>