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67" d="100"/>
          <a:sy n="67" d="100"/>
        </p:scale>
        <p:origin x="-426" y="-5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92D050"/>
                </a:solidFill>
              </a:defRPr>
            </a:lvl1pPr>
            <a:lvl2pPr>
              <a:defRPr>
                <a:solidFill>
                  <a:srgbClr val="92D050"/>
                </a:solidFill>
              </a:defRPr>
            </a:lvl2pPr>
            <a:lvl3pPr>
              <a:defRPr>
                <a:solidFill>
                  <a:srgbClr val="92D050"/>
                </a:solidFill>
              </a:defRPr>
            </a:lvl3pPr>
            <a:lvl4pPr>
              <a:defRPr>
                <a:solidFill>
                  <a:srgbClr val="92D050"/>
                </a:solidFill>
              </a:defRPr>
            </a:lvl4pPr>
            <a:lvl5pPr>
              <a:defRPr>
                <a:solidFill>
                  <a:srgbClr val="92D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6/4/2017</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We Teach CS June 06, 2017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2" y="2986086"/>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Builder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0"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6" y="1843088"/>
            <a:ext cx="4500562"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where </a:t>
            </a:r>
            <a:r>
              <a:rPr lang="en-US" dirty="0" smtClean="0">
                <a:latin typeface="Courier New" panose="02070309020205020404" pitchFamily="49" charset="0"/>
                <a:cs typeface="Courier New" panose="02070309020205020404" pitchFamily="49" charset="0"/>
              </a:rPr>
              <a:t>thunder.jar</a:t>
            </a:r>
            <a:r>
              <a:rPr lang="en-US" dirty="0" smtClean="0"/>
              <a:t> exists 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could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8"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8"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2"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0"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8" y="3328986"/>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1"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3"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8"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sp>
        <p:nvSpPr>
          <p:cNvPr id="7" name="Text Placeholder 6"/>
          <p:cNvSpPr>
            <a:spLocks noGrp="1"/>
          </p:cNvSpPr>
          <p:nvPr>
            <p:ph type="body" sz="half" idx="2"/>
          </p:nvPr>
        </p:nvSpPr>
        <p:spPr>
          <a:xfrm>
            <a:off x="7997952" y="2428875"/>
            <a:ext cx="3127248" cy="2828925"/>
          </a:xfrm>
        </p:spPr>
        <p:txBody>
          <a:bodyPr>
            <a:normAutofit lnSpcReduction="1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They are ignored by the interpreter.</a:t>
            </a:r>
            <a:endParaRPr lang="en-US" dirty="0">
              <a:cs typeface="Courier New" panose="02070309020205020404" pitchFamily="49" charset="0"/>
            </a:endParaRPr>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 . . if you do not yet have a copy of this presentation</a:t>
            </a:r>
            <a:r>
              <a:rPr lang="en-US" dirty="0"/>
              <a:t> </a:t>
            </a:r>
            <a:r>
              <a:rPr lang="en-US" dirty="0" smtClean="0"/>
              <a:t>. . .</a:t>
            </a:r>
            <a:endParaRPr lang="en-US" dirty="0"/>
          </a:p>
        </p:txBody>
      </p:sp>
      <p:sp>
        <p:nvSpPr>
          <p:cNvPr id="3" name="Content Placeholder 2"/>
          <p:cNvSpPr>
            <a:spLocks noGrp="1"/>
          </p:cNvSpPr>
          <p:nvPr>
            <p:ph idx="1"/>
          </p:nvPr>
        </p:nvSpPr>
        <p:spPr>
          <a:xfrm>
            <a:off x="1109663" y="1628775"/>
            <a:ext cx="9144000" cy="4643438"/>
          </a:xfrm>
        </p:spPr>
        <p:txBody>
          <a:bodyPr>
            <a:normAutofit lnSpcReduction="10000"/>
          </a:bodyPr>
          <a:lstStyle/>
          <a:p>
            <a:r>
              <a:rPr lang="en-US" sz="2400" dirty="0"/>
              <a:t>I</a:t>
            </a:r>
            <a:r>
              <a:rPr lang="en-US" sz="2400" dirty="0" smtClean="0"/>
              <a:t>t is yours for the copying from GitHub.  Please </a:t>
            </a:r>
            <a:r>
              <a:rPr lang="en-US" sz="2400" dirty="0"/>
              <a:t>use the URL</a:t>
            </a:r>
            <a:r>
              <a:rPr lang="en-US" sz="2400" dirty="0" smtClean="0"/>
              <a:t>:</a:t>
            </a:r>
            <a:br>
              <a:rPr lang="en-US" sz="2400" dirty="0" smtClean="0"/>
            </a:br>
            <a:r>
              <a:rPr lang="en-US" sz="2400" dirty="0"/>
              <a:t/>
            </a:r>
            <a:br>
              <a:rPr lang="en-US" sz="2400" dirty="0"/>
            </a:br>
            <a:r>
              <a:rPr lang="en-US" sz="2400" dirty="0" smtClean="0"/>
              <a:t>                  </a:t>
            </a:r>
            <a:r>
              <a:rPr lang="en-US" sz="3200" dirty="0" smtClean="0">
                <a:hlinkClick r:id="rId2"/>
              </a:rPr>
              <a:t>https</a:t>
            </a:r>
            <a:r>
              <a:rPr lang="en-US" sz="3200" dirty="0">
                <a:hlinkClick r:id="rId2"/>
              </a:rPr>
              <a:t>://</a:t>
            </a:r>
            <a:r>
              <a:rPr lang="en-US" sz="3200" dirty="0" smtClean="0">
                <a:hlinkClick r:id="rId2"/>
              </a:rPr>
              <a:t>github.com/HHaiduk/thunder</a:t>
            </a:r>
            <a:endParaRPr lang="en-US" sz="3200" dirty="0" smtClean="0"/>
          </a:p>
          <a:p>
            <a:r>
              <a:rPr lang="en-US" sz="2400" dirty="0" smtClean="0"/>
              <a:t>Use the https download to download the file </a:t>
            </a:r>
            <a:br>
              <a:rPr lang="en-US" sz="2400" dirty="0" smtClean="0"/>
            </a:br>
            <a:r>
              <a:rPr lang="en-US" sz="2400" dirty="0" smtClean="0"/>
              <a:t/>
            </a:r>
            <a:br>
              <a:rPr lang="en-US" sz="2400" dirty="0" smtClean="0"/>
            </a:br>
            <a:r>
              <a:rPr lang="en-US" sz="2400" dirty="0" smtClean="0"/>
              <a:t>			</a:t>
            </a:r>
            <a:r>
              <a:rPr lang="en-US" sz="2400" b="1" dirty="0" smtClean="0">
                <a:latin typeface="Courier New" panose="02070309020205020404" pitchFamily="49" charset="0"/>
                <a:cs typeface="Courier New" panose="02070309020205020404" pitchFamily="49" charset="0"/>
              </a:rPr>
              <a:t>thunder-master.zip</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smtClean="0"/>
              <a:t/>
            </a:r>
            <a:br>
              <a:rPr lang="en-US" sz="2400" dirty="0" smtClean="0"/>
            </a:br>
            <a:r>
              <a:rPr lang="en-US" sz="2400" dirty="0" smtClean="0"/>
              <a:t>You should extract contents of the zip file which creates the directory/folder </a:t>
            </a:r>
            <a:r>
              <a:rPr lang="en-US" sz="2400" b="1" dirty="0" smtClean="0">
                <a:latin typeface="Courier New" panose="02070309020205020404" pitchFamily="49" charset="0"/>
                <a:cs typeface="Courier New" panose="02070309020205020404" pitchFamily="49" charset="0"/>
              </a:rPr>
              <a:t>thunder-master</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Navigate to that directory/folder and click on the file </a:t>
            </a:r>
            <a:r>
              <a:rPr lang="en-US" sz="2400" b="1" dirty="0" smtClean="0">
                <a:latin typeface="Courier New" panose="02070309020205020404" pitchFamily="49" charset="0"/>
                <a:cs typeface="Courier New" panose="02070309020205020404" pitchFamily="49" charset="0"/>
              </a:rPr>
              <a:t>thunder-setup.exe</a:t>
            </a:r>
            <a:r>
              <a:rPr lang="en-US" sz="2400" dirty="0" smtClean="0">
                <a:cs typeface="Courier New" panose="02070309020205020404" pitchFamily="49" charset="0"/>
              </a:rPr>
              <a:t> </a:t>
            </a:r>
            <a:r>
              <a:rPr lang="en-US" sz="2400" dirty="0" smtClean="0">
                <a:cs typeface="Courier New" panose="02070309020205020404" pitchFamily="49" charset="0"/>
              </a:rPr>
              <a:t>(assuming that you are running MS Windows</a:t>
            </a:r>
            <a:r>
              <a:rPr lang="en-US" sz="2400" dirty="0" smtClean="0">
                <a:cs typeface="Courier New" panose="02070309020205020404" pitchFamily="49" charset="0"/>
              </a:rPr>
              <a:t>) to install the application.  </a:t>
            </a:r>
            <a:r>
              <a:rPr lang="en-US" sz="2400" dirty="0" smtClean="0">
                <a:cs typeface="Courier New" panose="02070309020205020404" pitchFamily="49" charset="0"/>
              </a:rPr>
              <a:t>The file is </a:t>
            </a:r>
            <a:r>
              <a:rPr lang="en-US" sz="2400" b="1" dirty="0" err="1" smtClean="0">
                <a:latin typeface="Courier New" panose="02070309020205020404" pitchFamily="49" charset="0"/>
                <a:cs typeface="Courier New" panose="02070309020205020404" pitchFamily="49" charset="0"/>
              </a:rPr>
              <a:t>thunderLINUX</a:t>
            </a:r>
            <a:r>
              <a:rPr lang="en-US" sz="2400" b="1" dirty="0" smtClean="0">
                <a:latin typeface="Courier New" panose="02070309020205020404" pitchFamily="49" charset="0"/>
                <a:cs typeface="Courier New" panose="02070309020205020404" pitchFamily="49" charset="0"/>
              </a:rPr>
              <a:t>-setup</a:t>
            </a:r>
            <a:r>
              <a:rPr lang="en-US" sz="2400" dirty="0" smtClean="0">
                <a:cs typeface="Courier New" panose="02070309020205020404" pitchFamily="49" charset="0"/>
              </a:rPr>
              <a:t>  if </a:t>
            </a:r>
            <a:r>
              <a:rPr lang="en-US" sz="2400" dirty="0" smtClean="0">
                <a:cs typeface="Courier New" panose="02070309020205020404" pitchFamily="49" charset="0"/>
              </a:rPr>
              <a:t>you are running Linux.  Sorry, no version for the MAC yet.</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endParaRPr lang="en-US" dirty="0">
              <a:latin typeface="Courier New" panose="02070309020205020404" pitchFamily="49" charset="0"/>
              <a:cs typeface="Courier New" panose="02070309020205020404" pitchFamily="49" charset="0"/>
            </a:endParaRPr>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However, we want Thunder to navigate any rectangular enclosure and return to starting </a:t>
            </a:r>
            <a:r>
              <a:rPr lang="en-US" dirty="0" smtClean="0"/>
              <a:t>point.</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223" r="422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Note, however, this is a problem similar to the previous problem.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endParaRPr lang="en-US" dirty="0">
              <a:latin typeface="Courier New" panose="02070309020205020404" pitchFamily="49" charset="0"/>
              <a:cs typeface="Courier New" panose="02070309020205020404" pitchFamily="49" charset="0"/>
            </a:endParaRPr>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sp>
        <p:nvSpPr>
          <p:cNvPr id="4" name="Text Placeholder 3"/>
          <p:cNvSpPr>
            <a:spLocks noGrp="1"/>
          </p:cNvSpPr>
          <p:nvPr>
            <p:ph type="body" sz="half" idx="2"/>
          </p:nvPr>
        </p:nvSpPr>
        <p:spPr>
          <a:xfrm>
            <a:off x="7629525" y="2628899"/>
            <a:ext cx="4271963" cy="3457575"/>
          </a:xfrm>
        </p:spPr>
        <p:txBody>
          <a:bodyPr>
            <a:normAutofit lnSpcReduction="1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clockwise.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3627" y="2200275"/>
            <a:ext cx="3960686" cy="4243388"/>
          </a:xfrm>
        </p:spPr>
        <p:txBody>
          <a:bodyPr>
            <a:normAutofit/>
          </a:bodyPr>
          <a:lstStyle/>
          <a:p>
            <a:r>
              <a:rPr lang="en-US" sz="2000" dirty="0" smtClean="0"/>
              <a:t>Navigate an enclosure that has irregular shape.  </a:t>
            </a:r>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beeper</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10286"/>
            <a:ext cx="6264325" cy="524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4" name="Text Placeholder 3"/>
          <p:cNvSpPr>
            <a:spLocks noGrp="1"/>
          </p:cNvSpPr>
          <p:nvPr>
            <p:ph type="body" sz="half" idx="2"/>
          </p:nvPr>
        </p:nvSpPr>
        <p:spPr>
          <a:xfrm>
            <a:off x="7997951"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10243"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0" b="2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Follow_right_wall</a:t>
            </a:r>
            <a:r>
              <a:rPr lang="en-US" dirty="0" smtClean="0"/>
              <a:t> good for navigating a maze</a:t>
            </a:r>
            <a:endParaRPr lang="en-US" dirty="0"/>
          </a:p>
        </p:txBody>
      </p:sp>
      <p:sp>
        <p:nvSpPr>
          <p:cNvPr id="6" name="Content Placeholder 5"/>
          <p:cNvSpPr>
            <a:spLocks noGrp="1"/>
          </p:cNvSpPr>
          <p:nvPr>
            <p:ph idx="1"/>
          </p:nvPr>
        </p:nvSpPr>
        <p:spPr/>
        <p:txBody>
          <a:bodyPr/>
          <a:lstStyle/>
          <a:p>
            <a:r>
              <a:rPr lang="en-US" dirty="0" smtClean="0"/>
              <a:t>Assume that there are NO islands in the maze</a:t>
            </a:r>
          </a:p>
          <a:p>
            <a:r>
              <a:rPr lang="en-US" dirty="0" smtClean="0"/>
              <a:t>Assume that we place a beeper to the right of the single exit from the maze</a:t>
            </a:r>
          </a:p>
          <a:p>
            <a:r>
              <a:rPr lang="en-US" dirty="0" smtClean="0"/>
              <a:t>Assume that we position Thunder so that it is at the entrance</a:t>
            </a:r>
          </a:p>
          <a:p>
            <a:pPr marL="0" indent="0">
              <a:buNone/>
            </a:pPr>
            <a:r>
              <a:rPr lang="en-US" dirty="0" smtClean="0"/>
              <a:t>See </a:t>
            </a:r>
            <a:r>
              <a:rPr lang="en-US" b="1" dirty="0" smtClean="0">
                <a:latin typeface="Courier New" panose="02070309020205020404" pitchFamily="49" charset="0"/>
                <a:cs typeface="Courier New" panose="02070309020205020404" pitchFamily="49" charset="0"/>
              </a:rPr>
              <a:t>followWall.thunder</a:t>
            </a:r>
            <a:r>
              <a:rPr lang="en-US" dirty="0" smtClean="0"/>
              <a:t> and </a:t>
            </a:r>
            <a:r>
              <a:rPr lang="en-US" b="1" dirty="0" smtClean="0">
                <a:latin typeface="Courier New" panose="02070309020205020404" pitchFamily="49" charset="0"/>
                <a:cs typeface="Courier New" panose="02070309020205020404" pitchFamily="49" charset="0"/>
              </a:rPr>
              <a:t>followWall.world</a:t>
            </a:r>
          </a:p>
          <a:p>
            <a:pPr marL="0" indent="0">
              <a:buNone/>
            </a:pPr>
            <a:r>
              <a:rPr lang="en-US" dirty="0" smtClean="0">
                <a:cs typeface="Courier New" panose="02070309020205020404" pitchFamily="49" charset="0"/>
              </a:rPr>
              <a:t>See also </a:t>
            </a:r>
            <a:r>
              <a:rPr lang="en-US" b="1" dirty="0" smtClean="0">
                <a:latin typeface="Courier New" panose="02070309020205020404" pitchFamily="49" charset="0"/>
                <a:cs typeface="Courier New" panose="02070309020205020404" pitchFamily="49" charset="0"/>
              </a:rPr>
              <a:t>mazeBig.world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0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“stacks” are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developed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0" y="442912"/>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476376"/>
            <a:ext cx="4995862"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8"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0"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my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the Robot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Chrome OS, Linux, Mac and Windows – any platform that supports the Java Virtual Machine</a:t>
            </a:r>
          </a:p>
          <a:p>
            <a:r>
              <a:rPr lang="en-US" sz="2400" dirty="0" smtClean="0"/>
              <a:t>Subsequent work planned to render software completely platform independent by use of JavaScript and HTML 5.</a:t>
            </a:r>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8"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triangle is the robot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(yes . . . Intentionally very simple representation) is facing east.</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86" r="138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4" name="Text Placeholder 3"/>
          <p:cNvSpPr>
            <a:spLocks noGrp="1"/>
          </p:cNvSpPr>
          <p:nvPr>
            <p:ph type="body" sz="half" idx="2"/>
          </p:nvPr>
        </p:nvSpPr>
        <p:spPr>
          <a:xfrm>
            <a:off x="7686675"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0" b="202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lnSpcReduction="10000"/>
          </a:bodyPr>
          <a:lstStyle/>
          <a:p>
            <a:r>
              <a:rPr lang="en-US" b="1" dirty="0" smtClean="0"/>
              <a:t>move </a:t>
            </a:r>
            <a:r>
              <a:rPr lang="en-US" dirty="0" smtClean="0"/>
              <a:t>--  exactly one block in direction Thunder is facing– this can cause Thunder to break apart if it strikes a wall</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must be executed when Thunder has completed any given task</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2677</TotalTime>
  <Words>1474</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 Computer 16x9</vt:lpstr>
      <vt:lpstr>Thunder the Robot</vt:lpstr>
      <vt:lpstr>So . . . if you do not yet have a copy of this presentation . . .</vt:lpstr>
      <vt:lpstr>Presented by  H. Paul Haiduk      hhaiduk@wtamu.edu </vt:lpstr>
      <vt:lpstr>Attribution to Richard Pattis </vt:lpstr>
      <vt:lpstr>Thunder the Robot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Follow wall to the right </vt:lpstr>
      <vt:lpstr>Follow_right_wall good for navigating a maze</vt:lpstr>
      <vt:lpstr>How about cleaning trash from an enclosed park?</vt:lpstr>
      <vt:lpstr>How about “sorting” into ascending order the heights of columns of beepers</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57</cp:revision>
  <dcterms:created xsi:type="dcterms:W3CDTF">2017-05-23T22:13:27Z</dcterms:created>
  <dcterms:modified xsi:type="dcterms:W3CDTF">2017-06-04T18:25:33Z</dcterms:modified>
</cp:coreProperties>
</file>