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3"/>
  </p:notesMasterIdLst>
  <p:sldIdLst>
    <p:sldId id="256" r:id="rId2"/>
    <p:sldId id="271" r:id="rId3"/>
    <p:sldId id="272" r:id="rId4"/>
    <p:sldId id="273" r:id="rId5"/>
    <p:sldId id="274" r:id="rId6"/>
    <p:sldId id="275" r:id="rId7"/>
    <p:sldId id="276" r:id="rId8"/>
    <p:sldId id="277" r:id="rId9"/>
    <p:sldId id="278" r:id="rId10"/>
    <p:sldId id="257" r:id="rId11"/>
    <p:sldId id="258" r:id="rId12"/>
    <p:sldId id="259" r:id="rId13"/>
    <p:sldId id="269" r:id="rId14"/>
    <p:sldId id="270" r:id="rId15"/>
    <p:sldId id="264" r:id="rId16"/>
    <p:sldId id="279" r:id="rId17"/>
    <p:sldId id="281" r:id="rId18"/>
    <p:sldId id="283" r:id="rId19"/>
    <p:sldId id="284" r:id="rId20"/>
    <p:sldId id="280"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autoAdjust="0"/>
  </p:normalViewPr>
  <p:slideViewPr>
    <p:cSldViewPr snapToGrid="0">
      <p:cViewPr varScale="1">
        <p:scale>
          <a:sx n="81" d="100"/>
          <a:sy n="81" d="100"/>
        </p:scale>
        <p:origin x="-90" y="-318"/>
      </p:cViewPr>
      <p:guideLst>
        <p:guide orient="horz" pos="2160"/>
        <p:guide pos="3840"/>
      </p:guideLst>
    </p:cSldViewPr>
  </p:slideViewPr>
  <p:outlineViewPr>
    <p:cViewPr>
      <p:scale>
        <a:sx n="33" d="100"/>
        <a:sy n="33" d="100"/>
      </p:scale>
      <p:origin x="48" y="3228"/>
    </p:cViewPr>
  </p:outlineViewPr>
  <p:notesTextViewPr>
    <p:cViewPr>
      <p:scale>
        <a:sx n="1" d="1"/>
        <a:sy n="1" d="1"/>
      </p:scale>
      <p:origin x="0" y="0"/>
    </p:cViewPr>
  </p:notesTextViewPr>
  <p:sorterViewPr>
    <p:cViewPr>
      <p:scale>
        <a:sx n="100" d="100"/>
        <a:sy n="100"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A47E1-DE78-494E-85B8-F5D50F026B0A}" type="datetimeFigureOut">
              <a:rPr lang="en-US" smtClean="0"/>
              <a:t>7/25/2018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29BF9-A250-42D1-B3B5-5063D7B74DB0}" type="slidenum">
              <a:rPr lang="en-US" smtClean="0"/>
              <a:t>‹#›</a:t>
            </a:fld>
            <a:endParaRPr lang="en-US"/>
          </a:p>
        </p:txBody>
      </p:sp>
    </p:spTree>
    <p:extLst>
      <p:ext uri="{BB962C8B-B14F-4D97-AF65-F5344CB8AC3E}">
        <p14:creationId xmlns:p14="http://schemas.microsoft.com/office/powerpoint/2010/main" val="349439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cwit.org/resourc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baseline="0" dirty="0" smtClean="0">
                <a:solidFill>
                  <a:schemeClr val="tx1"/>
                </a:solidFill>
                <a:effectLst/>
                <a:latin typeface="+mn-lt"/>
                <a:ea typeface="+mn-ea"/>
                <a:cs typeface="+mn-cs"/>
              </a:rPr>
              <a:t>The National Center for Women &amp; IT, or NCWIT, is the only national </a:t>
            </a:r>
            <a:r>
              <a:rPr lang="en-US" sz="1200" b="0" i="0" u="none" strike="noStrike" kern="1200" dirty="0" smtClean="0">
                <a:solidFill>
                  <a:schemeClr val="tx1"/>
                </a:solidFill>
                <a:effectLst/>
                <a:latin typeface="+mn-lt"/>
                <a:ea typeface="+mn-ea"/>
                <a:cs typeface="+mn-cs"/>
              </a:rPr>
              <a:t>non-profit focused on women’s participation in computing across the entire ecosystem. </a:t>
            </a:r>
          </a:p>
          <a:p>
            <a:pPr marL="171450" indent="-171450">
              <a:buFontTx/>
              <a:buChar char="-"/>
            </a:pPr>
            <a:r>
              <a:rPr lang="en-US" sz="1200" b="0" i="0" u="none" strike="noStrike" kern="1200" dirty="0" smtClean="0">
                <a:solidFill>
                  <a:schemeClr val="tx1"/>
                </a:solidFill>
                <a:effectLst/>
                <a:latin typeface="+mn-lt"/>
                <a:ea typeface="+mn-ea"/>
                <a:cs typeface="+mn-cs"/>
              </a:rPr>
              <a:t>a community of over</a:t>
            </a:r>
            <a:r>
              <a:rPr lang="en-US" sz="1200" b="0" i="0" u="none" strike="noStrike" kern="1200" baseline="0" dirty="0" smtClean="0">
                <a:solidFill>
                  <a:schemeClr val="tx1"/>
                </a:solidFill>
                <a:effectLst/>
                <a:latin typeface="+mn-lt"/>
                <a:ea typeface="+mn-ea"/>
                <a:cs typeface="+mn-cs"/>
              </a:rPr>
              <a:t> 1100</a:t>
            </a:r>
            <a:r>
              <a:rPr lang="en-US" sz="1200" b="0" i="0" u="none" strike="noStrike" kern="1200" dirty="0" smtClean="0">
                <a:solidFill>
                  <a:schemeClr val="tx1"/>
                </a:solidFill>
                <a:effectLst/>
                <a:latin typeface="+mn-lt"/>
                <a:ea typeface="+mn-ea"/>
                <a:cs typeface="+mn-cs"/>
              </a:rPr>
              <a:t> universities, companies, non-profits, and government organizations nationwide working to increase girls’ and women’s meaningful participation in computing. </a:t>
            </a:r>
          </a:p>
          <a:p>
            <a:pPr marL="171450" indent="-171450">
              <a:buFontTx/>
              <a:buChar char="-"/>
            </a:pPr>
            <a:r>
              <a:rPr lang="en-US" sz="1200" b="0" i="0" u="none" strike="noStrike" kern="1200" dirty="0" smtClean="0">
                <a:solidFill>
                  <a:schemeClr val="tx1"/>
                </a:solidFill>
                <a:effectLst/>
                <a:latin typeface="+mn-lt"/>
                <a:ea typeface="+mn-ea"/>
                <a:cs typeface="+mn-cs"/>
              </a:rPr>
              <a:t>NCWIT equips change leaders with resources (promising</a:t>
            </a:r>
            <a:r>
              <a:rPr lang="en-US" sz="1200" b="0" i="0" u="none" strike="noStrike" kern="1200" baseline="0" dirty="0" smtClean="0">
                <a:solidFill>
                  <a:schemeClr val="tx1"/>
                </a:solidFill>
                <a:effectLst/>
                <a:latin typeface="+mn-lt"/>
                <a:ea typeface="+mn-ea"/>
                <a:cs typeface="+mn-cs"/>
              </a:rPr>
              <a:t> practices, statistics) </a:t>
            </a:r>
            <a:r>
              <a:rPr lang="en-US" sz="1200" b="0" i="0" u="none" strike="noStrike" kern="1200" dirty="0" smtClean="0">
                <a:solidFill>
                  <a:schemeClr val="tx1"/>
                </a:solidFill>
                <a:effectLst/>
                <a:latin typeface="+mn-lt"/>
                <a:ea typeface="+mn-ea"/>
                <a:cs typeface="+mn-cs"/>
              </a:rPr>
              <a:t>to help them take action in recruiting, retaining, and advancing women in tech</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from K–12 and higher education through industry and entrepreneurial careers.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37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r>
              <a:rPr lang="en-US" dirty="0" smtClean="0"/>
              <a:t>Established in 2004 with help from the National Science Foundation</a:t>
            </a:r>
          </a:p>
          <a:p>
            <a:pPr marL="171450" indent="-171450">
              <a:buFontTx/>
              <a:buChar char="-"/>
            </a:pPr>
            <a:r>
              <a:rPr lang="en-US" dirty="0" smtClean="0"/>
              <a:t>Mission</a:t>
            </a:r>
            <a:r>
              <a:rPr lang="en-US" baseline="0" dirty="0" smtClean="0"/>
              <a:t> to significantly increase girls’ and </a:t>
            </a:r>
            <a:r>
              <a:rPr lang="en-US" baseline="0" dirty="0" err="1" smtClean="0"/>
              <a:t>womens</a:t>
            </a:r>
            <a:r>
              <a:rPr lang="en-US" baseline="0" dirty="0" smtClean="0"/>
              <a:t>’ participation </a:t>
            </a:r>
          </a:p>
          <a:p>
            <a:pPr marL="171450" indent="-171450">
              <a:buFontTx/>
              <a:buChar char="-"/>
            </a:pPr>
            <a:r>
              <a:rPr lang="en-US" baseline="0" dirty="0" smtClean="0"/>
              <a:t>At it’s core, NCWIT convenes, equips, and unites change leaders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15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7"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NCWIT provides </a:t>
            </a:r>
            <a:r>
              <a:rPr lang="en-US" sz="1200" b="0" i="0" kern="1200" dirty="0" smtClean="0">
                <a:solidFill>
                  <a:schemeClr val="tx1"/>
                </a:solidFill>
                <a:effectLst/>
                <a:latin typeface="+mn-lt"/>
                <a:ea typeface="+mn-ea"/>
                <a:cs typeface="+mn-cs"/>
                <a:hlinkClick r:id="rId3"/>
              </a:rPr>
              <a:t>free, online research-based resources</a:t>
            </a:r>
            <a:r>
              <a:rPr lang="en-US" sz="1200" b="0" i="0" kern="1200" dirty="0" smtClean="0">
                <a:solidFill>
                  <a:schemeClr val="tx1"/>
                </a:solidFill>
                <a:effectLst/>
                <a:latin typeface="+mn-lt"/>
                <a:ea typeface="+mn-ea"/>
                <a:cs typeface="+mn-cs"/>
              </a:rPr>
              <a:t> for reform at every level to help individuals implement change, raise awareness, and reach out to critical populations. </a:t>
            </a:r>
          </a:p>
          <a:p>
            <a:pPr marL="0" marR="0" lvl="7"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7"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These resources are frequently cited by national media outlets and widely distributed through outreach events and members’ networks.</a:t>
            </a:r>
            <a:endParaRPr lang="en-US" dirty="0" smtClean="0"/>
          </a:p>
          <a:p>
            <a:pPr marL="0" lvl="7" indent="0" algn="l">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4ECB07-21A1-46F1-93CB-28EC65B2C1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08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Shape 59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592" name="Shape 59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9299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Shape 59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600" name="Shape 600"/>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32564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07873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3"/>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7"/>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457203"/>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2" y="457203"/>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95535C-7882-4197-B202-7AFB9434B5B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95535C-7882-4197-B202-7AFB9434B5B9}" type="datetimeFigureOut">
              <a:rPr lang="en-US" smtClean="0"/>
              <a:t>7/25/2018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7"/>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7"/>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7"/>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95535C-7882-4197-B202-7AFB9434B5B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4"/>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4"/>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95535C-7882-4197-B202-7AFB9434B5B9}" type="datetimeFigureOut">
              <a:rPr lang="en-US" smtClean="0"/>
              <a:t>7/25/2018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95535C-7882-4197-B202-7AFB9434B5B9}" type="datetimeFigureOut">
              <a:rPr lang="en-US" smtClean="0"/>
              <a:t>7/25/2018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5535C-7882-4197-B202-7AFB9434B5B9}" type="datetimeFigureOut">
              <a:rPr lang="en-US" smtClean="0"/>
              <a:t>7/25/2018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2"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5535C-7882-4197-B202-7AFB9434B5B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95535C-7882-4197-B202-7AFB9434B5B9}" type="datetimeFigureOut">
              <a:rPr lang="en-US" smtClean="0"/>
              <a:t>7/25/2018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30A5E-9EEF-4771-9C9B-55C5EBE36A50}"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F995535C-7882-4197-B202-7AFB9434B5B9}" type="datetimeFigureOut">
              <a:rPr lang="en-US" smtClean="0"/>
              <a:t>7/25/2018</a:t>
            </a:fld>
            <a:endParaRPr lang="en-US"/>
          </a:p>
        </p:txBody>
      </p:sp>
      <p:sp>
        <p:nvSpPr>
          <p:cNvPr id="5" name="Footer Placeholder 4"/>
          <p:cNvSpPr>
            <a:spLocks noGrp="1"/>
          </p:cNvSpPr>
          <p:nvPr>
            <p:ph type="ftr" sz="quarter" idx="3"/>
          </p:nvPr>
        </p:nvSpPr>
        <p:spPr>
          <a:xfrm>
            <a:off x="1524002"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AF530A5E-9EEF-4771-9C9B-55C5EBE36A50}" type="slidenum">
              <a:rPr lang="en-US" smtClean="0"/>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ncwit.org/resourc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mailto:hhaiduk@wta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21348" y="1477108"/>
            <a:ext cx="10925175" cy="2387600"/>
          </a:xfrm>
        </p:spPr>
        <p:txBody>
          <a:bodyPr/>
          <a:lstStyle/>
          <a:p>
            <a:r>
              <a:rPr lang="en-US" dirty="0" smtClean="0"/>
              <a:t>Aspirations in Computing	</a:t>
            </a:r>
            <a:endParaRPr lang="en-US" dirty="0"/>
          </a:p>
        </p:txBody>
      </p:sp>
      <p:sp>
        <p:nvSpPr>
          <p:cNvPr id="5" name="Text Placeholder 4"/>
          <p:cNvSpPr>
            <a:spLocks noGrp="1"/>
          </p:cNvSpPr>
          <p:nvPr>
            <p:ph type="subTitle" idx="1"/>
          </p:nvPr>
        </p:nvSpPr>
        <p:spPr>
          <a:xfrm>
            <a:off x="833073" y="4047516"/>
            <a:ext cx="11042403" cy="1579562"/>
          </a:xfrm>
        </p:spPr>
        <p:txBody>
          <a:bodyPr>
            <a:normAutofit lnSpcReduction="10000"/>
          </a:bodyPr>
          <a:lstStyle/>
          <a:p>
            <a:r>
              <a:rPr lang="en-US" dirty="0" smtClean="0"/>
              <a:t>Panhandle STEM Conference, July 23-24, 2018</a:t>
            </a:r>
          </a:p>
          <a:p>
            <a:r>
              <a:rPr lang="en-US" dirty="0" smtClean="0"/>
              <a:t>Presented by:</a:t>
            </a:r>
            <a:br>
              <a:rPr lang="en-US" dirty="0" smtClean="0"/>
            </a:br>
            <a:r>
              <a:rPr lang="en-US" dirty="0" smtClean="0"/>
              <a:t>	 H. Paul Haiduk</a:t>
            </a:r>
            <a:br>
              <a:rPr lang="en-US" dirty="0" smtClean="0"/>
            </a:br>
            <a:r>
              <a:rPr lang="en-US" dirty="0" smtClean="0"/>
              <a:t>	 Computer Science </a:t>
            </a:r>
            <a:r>
              <a:rPr lang="en-US" dirty="0" smtClean="0"/>
              <a:t>Coordinator	Regional Coordinator</a:t>
            </a:r>
            <a:r>
              <a:rPr lang="en-US" dirty="0" smtClean="0"/>
              <a:t/>
            </a:r>
            <a:br>
              <a:rPr lang="en-US" dirty="0" smtClean="0"/>
            </a:br>
            <a:r>
              <a:rPr lang="en-US" dirty="0"/>
              <a:t>	</a:t>
            </a:r>
            <a:r>
              <a:rPr lang="en-US" dirty="0" smtClean="0"/>
              <a:t> West Texas A&amp;M University	</a:t>
            </a:r>
            <a:r>
              <a:rPr lang="en-US" dirty="0" smtClean="0"/>
              <a:t>	Panhandle Plains Community</a:t>
            </a:r>
            <a:endParaRPr lang="en-US" dirty="0" smtClean="0"/>
          </a:p>
          <a:p>
            <a:r>
              <a:rPr lang="en-US" dirty="0" smtClean="0"/>
              <a:t>	 hhaiduk@wtamu.edu 			</a:t>
            </a:r>
            <a:r>
              <a:rPr lang="en-US" dirty="0" smtClean="0"/>
              <a:t>Aspirations in Computing</a:t>
            </a:r>
            <a:endParaRPr lang="en-US" dirty="0" smtClean="0"/>
          </a:p>
        </p:txBody>
      </p:sp>
    </p:spTree>
    <p:extLst>
      <p:ext uri="{BB962C8B-B14F-4D97-AF65-F5344CB8AC3E}">
        <p14:creationId xmlns:p14="http://schemas.microsoft.com/office/powerpoint/2010/main" val="99689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a:t>
            </a:r>
          </a:p>
        </p:txBody>
      </p:sp>
      <p:pic>
        <p:nvPicPr>
          <p:cNvPr id="3" name="Picture 2" descr="Image result for NCWIT"/>
          <p:cNvPicPr/>
          <p:nvPr/>
        </p:nvPicPr>
        <p:blipFill>
          <a:blip r:embed="rId3">
            <a:extLst>
              <a:ext uri="{28A0092B-C50C-407E-A947-70E740481C1C}">
                <a14:useLocalDpi xmlns:a14="http://schemas.microsoft.com/office/drawing/2010/main" val="0"/>
              </a:ext>
            </a:extLst>
          </a:blip>
          <a:srcRect/>
          <a:stretch>
            <a:fillRect/>
          </a:stretch>
        </p:blipFill>
        <p:spPr bwMode="auto">
          <a:xfrm>
            <a:off x="4323471" y="356606"/>
            <a:ext cx="3545059" cy="3151162"/>
          </a:xfrm>
          <a:prstGeom prst="rect">
            <a:avLst/>
          </a:prstGeom>
          <a:noFill/>
          <a:extLst/>
        </p:spPr>
      </p:pic>
      <p:sp>
        <p:nvSpPr>
          <p:cNvPr id="5" name="TextBox 4"/>
          <p:cNvSpPr txBox="1"/>
          <p:nvPr/>
        </p:nvSpPr>
        <p:spPr>
          <a:xfrm>
            <a:off x="1698172" y="3738602"/>
            <a:ext cx="8795659"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prstClr val="black"/>
                </a:solidFill>
                <a:latin typeface="Calibri" panose="020F0502020204030204"/>
              </a:rPr>
              <a:t>Only non-profit focused on women’s participation in computing</a:t>
            </a:r>
          </a:p>
          <a:p>
            <a:pPr marL="285750" indent="-285750">
              <a:buFont typeface="Arial" panose="020B0604020202020204" pitchFamily="34" charset="0"/>
              <a:buChar char="•"/>
            </a:pPr>
            <a:endParaRPr lang="en-US" sz="3200" dirty="0">
              <a:solidFill>
                <a:prstClr val="black"/>
              </a:solidFill>
              <a:latin typeface="Calibri" panose="020F0502020204030204"/>
            </a:endParaRPr>
          </a:p>
          <a:p>
            <a:pPr marL="285750" indent="-285750">
              <a:buFont typeface="Arial" panose="020B0604020202020204" pitchFamily="34" charset="0"/>
              <a:buChar char="•"/>
            </a:pPr>
            <a:r>
              <a:rPr lang="en-US" sz="3200" dirty="0">
                <a:solidFill>
                  <a:prstClr val="black"/>
                </a:solidFill>
                <a:latin typeface="Calibri" panose="020F0502020204030204"/>
              </a:rPr>
              <a:t>Community of over 1100 universities, companies, non-profits, and government organizations</a:t>
            </a:r>
          </a:p>
        </p:txBody>
      </p:sp>
    </p:spTree>
    <p:extLst>
      <p:ext uri="{BB962C8B-B14F-4D97-AF65-F5344CB8AC3E}">
        <p14:creationId xmlns:p14="http://schemas.microsoft.com/office/powerpoint/2010/main" val="76047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 – Change Leaders</a:t>
            </a:r>
          </a:p>
        </p:txBody>
      </p:sp>
      <p:pic>
        <p:nvPicPr>
          <p:cNvPr id="4" name="Shape 311"/>
          <p:cNvPicPr preferRelativeResize="0"/>
          <p:nvPr/>
        </p:nvPicPr>
        <p:blipFill rotWithShape="1">
          <a:blip r:embed="rId3">
            <a:alphaModFix/>
          </a:blip>
          <a:srcRect/>
          <a:stretch/>
        </p:blipFill>
        <p:spPr>
          <a:xfrm>
            <a:off x="2017488" y="1965128"/>
            <a:ext cx="3788371" cy="4276017"/>
          </a:xfrm>
          <a:prstGeom prst="rect">
            <a:avLst/>
          </a:prstGeom>
          <a:noFill/>
          <a:ln>
            <a:noFill/>
          </a:ln>
        </p:spPr>
      </p:pic>
      <p:sp>
        <p:nvSpPr>
          <p:cNvPr id="5" name="Shape 312"/>
          <p:cNvSpPr txBox="1"/>
          <p:nvPr/>
        </p:nvSpPr>
        <p:spPr>
          <a:xfrm>
            <a:off x="5805858" y="1560846"/>
            <a:ext cx="4100142" cy="4593769"/>
          </a:xfrm>
          <a:prstGeom prst="rect">
            <a:avLst/>
          </a:prstGeom>
          <a:noFill/>
          <a:ln>
            <a:noFill/>
          </a:ln>
        </p:spPr>
        <p:txBody>
          <a:bodyPr spcFirstLastPara="1" wrap="square" lIns="91425" tIns="91425" rIns="91425" bIns="91425" anchor="t" anchorCtr="0">
            <a:noAutofit/>
          </a:bodyPr>
          <a:lstStyle/>
          <a:p>
            <a:pPr algn="ctr">
              <a:lnSpc>
                <a:spcPct val="115000"/>
              </a:lnSpc>
              <a:buClr>
                <a:srgbClr val="000000"/>
              </a:buClr>
              <a:buSzPts val="1100"/>
            </a:pPr>
            <a:r>
              <a:rPr lang="en" sz="2800" kern="0" dirty="0">
                <a:solidFill>
                  <a:srgbClr val="595959"/>
                </a:solidFill>
                <a:latin typeface="Calibri" panose="020F0502020204030204"/>
                <a:cs typeface="Arial"/>
                <a:sym typeface="Arial"/>
              </a:rPr>
              <a:t>NCWIT was established in 2004, with support from the National Science Foundation, with a mission to </a:t>
            </a:r>
            <a:r>
              <a:rPr lang="en" sz="2800" b="1" kern="0" dirty="0">
                <a:solidFill>
                  <a:srgbClr val="595959"/>
                </a:solidFill>
                <a:latin typeface="Calibri" panose="020F0502020204030204"/>
                <a:cs typeface="Arial"/>
                <a:sym typeface="Arial"/>
              </a:rPr>
              <a:t>significantly increase </a:t>
            </a:r>
            <a:r>
              <a:rPr lang="en" sz="2800" kern="0" dirty="0">
                <a:solidFill>
                  <a:srgbClr val="595959"/>
                </a:solidFill>
                <a:latin typeface="Calibri" panose="020F0502020204030204"/>
                <a:cs typeface="Arial"/>
                <a:sym typeface="Arial"/>
              </a:rPr>
              <a:t>girls’ and women’s </a:t>
            </a:r>
            <a:r>
              <a:rPr lang="en" sz="2800" b="1" kern="0" dirty="0">
                <a:solidFill>
                  <a:srgbClr val="595959"/>
                </a:solidFill>
                <a:latin typeface="Calibri" panose="020F0502020204030204"/>
                <a:cs typeface="Arial"/>
                <a:sym typeface="Arial"/>
              </a:rPr>
              <a:t>meaningful participation </a:t>
            </a:r>
            <a:r>
              <a:rPr lang="en" sz="2800" kern="0" dirty="0">
                <a:solidFill>
                  <a:srgbClr val="595959"/>
                </a:solidFill>
                <a:latin typeface="Calibri" panose="020F0502020204030204"/>
                <a:cs typeface="Arial"/>
                <a:sym typeface="Arial"/>
              </a:rPr>
              <a:t>in computing.</a:t>
            </a:r>
            <a:endParaRPr sz="2800" kern="0" dirty="0">
              <a:solidFill>
                <a:srgbClr val="595959"/>
              </a:solidFill>
              <a:latin typeface="Calibri" panose="020F0502020204030204"/>
              <a:cs typeface="Arial"/>
              <a:sym typeface="Arial"/>
            </a:endParaRPr>
          </a:p>
          <a:p>
            <a:pPr>
              <a:buClr>
                <a:srgbClr val="000000"/>
              </a:buClr>
            </a:pPr>
            <a:endParaRPr sz="2800" kern="0" dirty="0">
              <a:solidFill>
                <a:srgbClr val="000000"/>
              </a:solidFill>
              <a:latin typeface="Calibri" panose="020F0502020204030204"/>
              <a:cs typeface="Arial"/>
              <a:sym typeface="Arial"/>
            </a:endParaRPr>
          </a:p>
        </p:txBody>
      </p:sp>
    </p:spTree>
    <p:extLst>
      <p:ext uri="{BB962C8B-B14F-4D97-AF65-F5344CB8AC3E}">
        <p14:creationId xmlns:p14="http://schemas.microsoft.com/office/powerpoint/2010/main" val="106436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
            <a:ext cx="9144000" cy="931653"/>
          </a:xfrm>
          <a:prstGeom prst="rect">
            <a:avLst/>
          </a:prstGeom>
          <a:solidFill>
            <a:srgbClr val="569B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prstClr val="black"/>
                </a:solidFill>
                <a:latin typeface="Calibri" panose="020F0502020204030204"/>
              </a:rPr>
              <a:t>NCWIT - Equips</a:t>
            </a:r>
          </a:p>
        </p:txBody>
      </p:sp>
      <p:pic>
        <p:nvPicPr>
          <p:cNvPr id="3" name="Picture 2"/>
          <p:cNvPicPr>
            <a:picLocks noChangeAspect="1"/>
          </p:cNvPicPr>
          <p:nvPr/>
        </p:nvPicPr>
        <p:blipFill>
          <a:blip r:embed="rId3"/>
          <a:stretch>
            <a:fillRect/>
          </a:stretch>
        </p:blipFill>
        <p:spPr>
          <a:xfrm rot="939274">
            <a:off x="6526232" y="487585"/>
            <a:ext cx="2051109" cy="2717720"/>
          </a:xfrm>
          <a:prstGeom prst="rect">
            <a:avLst/>
          </a:prstGeom>
        </p:spPr>
      </p:pic>
      <p:pic>
        <p:nvPicPr>
          <p:cNvPr id="6" name="Picture 5"/>
          <p:cNvPicPr>
            <a:picLocks noChangeAspect="1"/>
          </p:cNvPicPr>
          <p:nvPr/>
        </p:nvPicPr>
        <p:blipFill>
          <a:blip r:embed="rId4"/>
          <a:stretch>
            <a:fillRect/>
          </a:stretch>
        </p:blipFill>
        <p:spPr>
          <a:xfrm rot="359556">
            <a:off x="8154761" y="1785449"/>
            <a:ext cx="1755867" cy="2267995"/>
          </a:xfrm>
          <a:prstGeom prst="rect">
            <a:avLst/>
          </a:prstGeom>
        </p:spPr>
      </p:pic>
      <p:pic>
        <p:nvPicPr>
          <p:cNvPr id="7" name="Picture 6"/>
          <p:cNvPicPr>
            <a:picLocks noChangeAspect="1"/>
          </p:cNvPicPr>
          <p:nvPr/>
        </p:nvPicPr>
        <p:blipFill>
          <a:blip r:embed="rId5"/>
          <a:stretch>
            <a:fillRect/>
          </a:stretch>
        </p:blipFill>
        <p:spPr>
          <a:xfrm>
            <a:off x="7044218" y="3321780"/>
            <a:ext cx="1993900" cy="2226522"/>
          </a:xfrm>
          <a:prstGeom prst="rect">
            <a:avLst/>
          </a:prstGeom>
        </p:spPr>
      </p:pic>
      <p:sp>
        <p:nvSpPr>
          <p:cNvPr id="8" name="TextBox 7"/>
          <p:cNvSpPr txBox="1"/>
          <p:nvPr/>
        </p:nvSpPr>
        <p:spPr>
          <a:xfrm>
            <a:off x="1712687" y="1422402"/>
            <a:ext cx="4601028"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prstClr val="black"/>
                </a:solidFill>
                <a:latin typeface="Calibri" panose="020F0502020204030204"/>
              </a:rPr>
              <a:t>NCWIT provides </a:t>
            </a:r>
            <a:r>
              <a:rPr lang="en-US" sz="2800" dirty="0">
                <a:solidFill>
                  <a:prstClr val="black"/>
                </a:solidFill>
                <a:latin typeface="Calibri" panose="020F0502020204030204"/>
                <a:hlinkClick r:id="rId6"/>
              </a:rPr>
              <a:t>free, online research-based resources</a:t>
            </a:r>
            <a:r>
              <a:rPr lang="en-US" sz="2800" dirty="0">
                <a:solidFill>
                  <a:prstClr val="black"/>
                </a:solidFill>
                <a:latin typeface="Calibri" panose="020F0502020204030204"/>
              </a:rPr>
              <a:t> </a:t>
            </a:r>
          </a:p>
          <a:p>
            <a:endParaRPr lang="en-US" sz="2800" dirty="0">
              <a:solidFill>
                <a:prstClr val="black"/>
              </a:solidFill>
              <a:latin typeface="Calibri" panose="020F0502020204030204"/>
            </a:endParaRPr>
          </a:p>
          <a:p>
            <a:pPr marL="457200" indent="-457200">
              <a:buFont typeface="Arial" panose="020B0604020202020204" pitchFamily="34" charset="0"/>
              <a:buChar char="•"/>
            </a:pPr>
            <a:r>
              <a:rPr lang="en-US" sz="2800" dirty="0">
                <a:solidFill>
                  <a:prstClr val="black"/>
                </a:solidFill>
                <a:latin typeface="Calibri" panose="020F0502020204030204"/>
              </a:rPr>
              <a:t>Reform at every level and every audience</a:t>
            </a:r>
          </a:p>
          <a:p>
            <a:pPr marL="457200" indent="-457200">
              <a:buFont typeface="Arial" panose="020B0604020202020204" pitchFamily="34" charset="0"/>
              <a:buChar char="•"/>
            </a:pPr>
            <a:endParaRPr lang="en-US" sz="2800" dirty="0">
              <a:solidFill>
                <a:prstClr val="black"/>
              </a:solidFill>
              <a:latin typeface="Calibri" panose="020F0502020204030204"/>
            </a:endParaRPr>
          </a:p>
          <a:p>
            <a:pPr marL="457200" indent="-457200">
              <a:buFont typeface="Arial" panose="020B0604020202020204" pitchFamily="34" charset="0"/>
              <a:buChar char="•"/>
            </a:pPr>
            <a:r>
              <a:rPr lang="en-US" sz="2800" dirty="0">
                <a:solidFill>
                  <a:prstClr val="black"/>
                </a:solidFill>
                <a:latin typeface="Calibri" panose="020F0502020204030204"/>
              </a:rPr>
              <a:t>Helps implement change, raise awareness, and reach out to critical populations. </a:t>
            </a:r>
          </a:p>
        </p:txBody>
      </p:sp>
      <p:sp>
        <p:nvSpPr>
          <p:cNvPr id="9" name="Rectangle 8"/>
          <p:cNvSpPr/>
          <p:nvPr/>
        </p:nvSpPr>
        <p:spPr>
          <a:xfrm>
            <a:off x="3164115" y="6005689"/>
            <a:ext cx="6299200" cy="584775"/>
          </a:xfrm>
          <a:prstGeom prst="rect">
            <a:avLst/>
          </a:prstGeom>
        </p:spPr>
        <p:txBody>
          <a:bodyPr wrap="square">
            <a:spAutoFit/>
          </a:bodyPr>
          <a:lstStyle/>
          <a:p>
            <a:r>
              <a:rPr lang="en-US" sz="3200" dirty="0">
                <a:solidFill>
                  <a:prstClr val="black"/>
                </a:solidFill>
                <a:latin typeface="Calibri" panose="020F0502020204030204"/>
                <a:hlinkClick r:id="rId6"/>
              </a:rPr>
              <a:t>https://www.ncwit.org/resources</a:t>
            </a:r>
            <a:endParaRPr lang="en-US" sz="3200" dirty="0">
              <a:solidFill>
                <a:prstClr val="black"/>
              </a:solidFill>
              <a:latin typeface="Calibri" panose="020F0502020204030204"/>
            </a:endParaRPr>
          </a:p>
        </p:txBody>
      </p:sp>
    </p:spTree>
    <p:extLst>
      <p:ext uri="{BB962C8B-B14F-4D97-AF65-F5344CB8AC3E}">
        <p14:creationId xmlns:p14="http://schemas.microsoft.com/office/powerpoint/2010/main" val="108169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5" name="Shape 595"/>
          <p:cNvSpPr txBox="1">
            <a:spLocks noGrp="1"/>
          </p:cNvSpPr>
          <p:nvPr>
            <p:ph type="title"/>
          </p:nvPr>
        </p:nvSpPr>
        <p:spPr>
          <a:xfrm>
            <a:off x="3531660" y="0"/>
            <a:ext cx="7609600" cy="1313600"/>
          </a:xfrm>
          <a:prstGeom prst="rect">
            <a:avLst/>
          </a:prstGeom>
          <a:noFill/>
          <a:ln>
            <a:noFill/>
          </a:ln>
        </p:spPr>
        <p:txBody>
          <a:bodyPr spcFirstLastPara="1" wrap="square" lIns="121900" tIns="60933" rIns="121900" bIns="60933" anchor="ctr" anchorCtr="0">
            <a:noAutofit/>
          </a:bodyPr>
          <a:lstStyle/>
          <a:p>
            <a:pPr algn="l">
              <a:lnSpc>
                <a:spcPct val="90000"/>
              </a:lnSpc>
              <a:buClr>
                <a:srgbClr val="F2F2F2"/>
              </a:buClr>
              <a:buSzPts val="3600"/>
            </a:pPr>
            <a:r>
              <a:rPr lang="en" sz="4800" b="1">
                <a:solidFill>
                  <a:srgbClr val="F2F2F2"/>
                </a:solidFill>
                <a:latin typeface="Arial"/>
                <a:ea typeface="Arial"/>
                <a:cs typeface="Arial"/>
                <a:sym typeface="Arial"/>
              </a:rPr>
              <a:t>A Community of Support</a:t>
            </a:r>
            <a:endParaRPr sz="4800" b="1">
              <a:solidFill>
                <a:srgbClr val="F2F2F2"/>
              </a:solidFill>
              <a:latin typeface="Arial"/>
              <a:ea typeface="Arial"/>
              <a:cs typeface="Arial"/>
              <a:sym typeface="Arial"/>
            </a:endParaRPr>
          </a:p>
        </p:txBody>
      </p:sp>
      <p:pic>
        <p:nvPicPr>
          <p:cNvPr id="594" name="Shape 594"/>
          <p:cNvPicPr preferRelativeResize="0">
            <a:picLocks noGrp="1"/>
          </p:cNvPicPr>
          <p:nvPr>
            <p:ph idx="1"/>
          </p:nvPr>
        </p:nvPicPr>
        <p:blipFill rotWithShape="1">
          <a:blip r:embed="rId3">
            <a:alphaModFix/>
          </a:blip>
          <a:srcRect/>
          <a:stretch/>
        </p:blipFill>
        <p:spPr>
          <a:xfrm>
            <a:off x="1318833" y="0"/>
            <a:ext cx="9822400" cy="6858000"/>
          </a:xfrm>
          <a:prstGeom prst="rect">
            <a:avLst/>
          </a:prstGeom>
          <a:noFill/>
          <a:ln>
            <a:noFill/>
          </a:ln>
        </p:spPr>
      </p:pic>
      <p:pic>
        <p:nvPicPr>
          <p:cNvPr id="596" name="Shape 596"/>
          <p:cNvPicPr preferRelativeResize="0"/>
          <p:nvPr/>
        </p:nvPicPr>
        <p:blipFill rotWithShape="1">
          <a:blip r:embed="rId4">
            <a:alphaModFix/>
          </a:blip>
          <a:srcRect/>
          <a:stretch/>
        </p:blipFill>
        <p:spPr>
          <a:xfrm>
            <a:off x="1318835" y="1332896"/>
            <a:ext cx="9841534" cy="5302365"/>
          </a:xfrm>
          <a:prstGeom prst="rect">
            <a:avLst/>
          </a:prstGeom>
          <a:noFill/>
          <a:ln>
            <a:noFill/>
          </a:ln>
        </p:spPr>
      </p:pic>
    </p:spTree>
    <p:extLst>
      <p:ext uri="{BB962C8B-B14F-4D97-AF65-F5344CB8AC3E}">
        <p14:creationId xmlns:p14="http://schemas.microsoft.com/office/powerpoint/2010/main" val="174171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Shape 603"/>
          <p:cNvSpPr txBox="1">
            <a:spLocks noGrp="1"/>
          </p:cNvSpPr>
          <p:nvPr>
            <p:ph type="title"/>
          </p:nvPr>
        </p:nvSpPr>
        <p:spPr>
          <a:xfrm>
            <a:off x="3223331" y="0"/>
            <a:ext cx="7628800" cy="1313600"/>
          </a:xfrm>
          <a:prstGeom prst="rect">
            <a:avLst/>
          </a:prstGeom>
          <a:noFill/>
          <a:ln>
            <a:noFill/>
          </a:ln>
        </p:spPr>
        <p:txBody>
          <a:bodyPr spcFirstLastPara="1" wrap="square" lIns="121900" tIns="60933" rIns="121900" bIns="60933" anchor="ctr" anchorCtr="0">
            <a:noAutofit/>
          </a:bodyPr>
          <a:lstStyle/>
          <a:p>
            <a:pPr algn="l">
              <a:lnSpc>
                <a:spcPct val="90000"/>
              </a:lnSpc>
              <a:buClr>
                <a:srgbClr val="F2F2F2"/>
              </a:buClr>
              <a:buSzPts val="3600"/>
            </a:pPr>
            <a:r>
              <a:rPr lang="en" sz="4800" b="1">
                <a:solidFill>
                  <a:srgbClr val="F2F2F2"/>
                </a:solidFill>
                <a:latin typeface="Arial"/>
                <a:ea typeface="Arial"/>
                <a:cs typeface="Arial"/>
                <a:sym typeface="Arial"/>
              </a:rPr>
              <a:t>The AiC Journey</a:t>
            </a:r>
            <a:endParaRPr sz="4800" b="1">
              <a:solidFill>
                <a:srgbClr val="F2F2F2"/>
              </a:solidFill>
              <a:latin typeface="Arial"/>
              <a:ea typeface="Arial"/>
              <a:cs typeface="Arial"/>
              <a:sym typeface="Arial"/>
            </a:endParaRPr>
          </a:p>
        </p:txBody>
      </p:sp>
      <p:pic>
        <p:nvPicPr>
          <p:cNvPr id="602" name="Shape 602"/>
          <p:cNvPicPr preferRelativeResize="0">
            <a:picLocks noGrp="1"/>
          </p:cNvPicPr>
          <p:nvPr>
            <p:ph idx="1"/>
          </p:nvPr>
        </p:nvPicPr>
        <p:blipFill rotWithShape="1">
          <a:blip r:embed="rId3">
            <a:alphaModFix/>
          </a:blip>
          <a:srcRect/>
          <a:stretch/>
        </p:blipFill>
        <p:spPr>
          <a:xfrm>
            <a:off x="1004833" y="0"/>
            <a:ext cx="9847600" cy="6858000"/>
          </a:xfrm>
          <a:prstGeom prst="rect">
            <a:avLst/>
          </a:prstGeom>
          <a:noFill/>
          <a:ln>
            <a:noFill/>
          </a:ln>
        </p:spPr>
      </p:pic>
      <p:pic>
        <p:nvPicPr>
          <p:cNvPr id="604" name="Shape 604"/>
          <p:cNvPicPr preferRelativeResize="0"/>
          <p:nvPr/>
        </p:nvPicPr>
        <p:blipFill rotWithShape="1">
          <a:blip r:embed="rId4">
            <a:alphaModFix/>
          </a:blip>
          <a:srcRect/>
          <a:stretch/>
        </p:blipFill>
        <p:spPr>
          <a:xfrm>
            <a:off x="1501099" y="1414401"/>
            <a:ext cx="8693500" cy="5189467"/>
          </a:xfrm>
          <a:prstGeom prst="rect">
            <a:avLst/>
          </a:prstGeom>
          <a:noFill/>
          <a:ln>
            <a:noFill/>
          </a:ln>
        </p:spPr>
      </p:pic>
    </p:spTree>
    <p:extLst>
      <p:ext uri="{BB962C8B-B14F-4D97-AF65-F5344CB8AC3E}">
        <p14:creationId xmlns:p14="http://schemas.microsoft.com/office/powerpoint/2010/main" val="50030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pic>
        <p:nvPicPr>
          <p:cNvPr id="551" name="Shape 551"/>
          <p:cNvPicPr preferRelativeResize="0"/>
          <p:nvPr/>
        </p:nvPicPr>
        <p:blipFill>
          <a:blip r:embed="rId3">
            <a:alphaModFix/>
          </a:blip>
          <a:stretch>
            <a:fillRect/>
          </a:stretch>
        </p:blipFill>
        <p:spPr>
          <a:xfrm>
            <a:off x="1069969" y="1097604"/>
            <a:ext cx="9838433" cy="5534133"/>
          </a:xfrm>
          <a:prstGeom prst="rect">
            <a:avLst/>
          </a:prstGeom>
          <a:noFill/>
          <a:ln>
            <a:noFill/>
          </a:ln>
        </p:spPr>
      </p:pic>
    </p:spTree>
    <p:extLst>
      <p:ext uri="{BB962C8B-B14F-4D97-AF65-F5344CB8AC3E}">
        <p14:creationId xmlns:p14="http://schemas.microsoft.com/office/powerpoint/2010/main" val="40541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29"/>
            <a:ext cx="12182822" cy="6400800"/>
          </a:xfrm>
          <a:prstGeom prst="rect">
            <a:avLst/>
          </a:prstGeom>
        </p:spPr>
      </p:pic>
    </p:spTree>
    <p:extLst>
      <p:ext uri="{BB962C8B-B14F-4D97-AF65-F5344CB8AC3E}">
        <p14:creationId xmlns:p14="http://schemas.microsoft.com/office/powerpoint/2010/main" val="239831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2" y="231265"/>
            <a:ext cx="12123507" cy="6359540"/>
          </a:xfrm>
          <a:prstGeom prst="rect">
            <a:avLst/>
          </a:prstGeom>
        </p:spPr>
      </p:pic>
    </p:spTree>
    <p:extLst>
      <p:ext uri="{BB962C8B-B14F-4D97-AF65-F5344CB8AC3E}">
        <p14:creationId xmlns:p14="http://schemas.microsoft.com/office/powerpoint/2010/main" val="24936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where you can make a difference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Starting Sept. 1, applications open for high school girls ages 15 up.  Please note that this initiative is for “aspirations” – meaning  some demonstrated desire to be in computing.  We know that many girls have financial challenges, little family support, etc.  Do they demonstrate  real aspirations to , perhaps, be the first family member to go to university?</a:t>
            </a:r>
          </a:p>
          <a:p>
            <a:r>
              <a:rPr lang="en-US" sz="2400" dirty="0" smtClean="0"/>
              <a:t>Your help in guiding them through the process can make the difference.  And your willingness to give them a recommendation.</a:t>
            </a:r>
          </a:p>
          <a:p>
            <a:r>
              <a:rPr lang="en-US" sz="2400" dirty="0" smtClean="0"/>
              <a:t>Applications close in October or November.  Then applications are reviewed with winners and runners up selected</a:t>
            </a:r>
          </a:p>
          <a:p>
            <a:r>
              <a:rPr lang="en-US" sz="2400" dirty="0" smtClean="0"/>
              <a:t>Similar process for teachers, counselors, etc.</a:t>
            </a:r>
          </a:p>
        </p:txBody>
      </p:sp>
    </p:spTree>
    <p:extLst>
      <p:ext uri="{BB962C8B-B14F-4D97-AF65-F5344CB8AC3E}">
        <p14:creationId xmlns:p14="http://schemas.microsoft.com/office/powerpoint/2010/main" val="249336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then in spring – Awards Ceremony</a:t>
            </a:r>
            <a:br>
              <a:rPr lang="en-US" dirty="0" smtClean="0"/>
            </a:br>
            <a:endParaRPr lang="en-US" dirty="0"/>
          </a:p>
        </p:txBody>
      </p:sp>
      <p:sp>
        <p:nvSpPr>
          <p:cNvPr id="3" name="Content Placeholder 2"/>
          <p:cNvSpPr>
            <a:spLocks noGrp="1"/>
          </p:cNvSpPr>
          <p:nvPr>
            <p:ph idx="1"/>
          </p:nvPr>
        </p:nvSpPr>
        <p:spPr/>
        <p:txBody>
          <a:bodyPr/>
          <a:lstStyle/>
          <a:p>
            <a:r>
              <a:rPr lang="en-US" sz="2800" dirty="0" smtClean="0"/>
              <a:t>In past held on WTAMU campus in conjunction with a technology outreach event – sometime February </a:t>
            </a:r>
            <a:r>
              <a:rPr lang="en-US" sz="2800" smtClean="0"/>
              <a:t>through early April</a:t>
            </a:r>
            <a:endParaRPr lang="en-US" sz="2800" dirty="0" smtClean="0"/>
          </a:p>
          <a:p>
            <a:r>
              <a:rPr lang="en-US" sz="2800" dirty="0" smtClean="0"/>
              <a:t>YOU can make a profound difference in the lives of these girls!</a:t>
            </a:r>
          </a:p>
          <a:p>
            <a:r>
              <a:rPr lang="en-US" sz="2800" dirty="0" smtClean="0"/>
              <a:t>Resources</a:t>
            </a:r>
          </a:p>
          <a:p>
            <a:endParaRPr lang="en-US" dirty="0"/>
          </a:p>
        </p:txBody>
      </p:sp>
    </p:spTree>
    <p:extLst>
      <p:ext uri="{BB962C8B-B14F-4D97-AF65-F5344CB8AC3E}">
        <p14:creationId xmlns:p14="http://schemas.microsoft.com/office/powerpoint/2010/main" val="134498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Facts</a:t>
            </a:r>
            <a:endParaRPr lang="en-US" dirty="0"/>
          </a:p>
        </p:txBody>
      </p:sp>
      <p:sp>
        <p:nvSpPr>
          <p:cNvPr id="3" name="Text Placeholder 2"/>
          <p:cNvSpPr>
            <a:spLocks noGrp="1"/>
          </p:cNvSpPr>
          <p:nvPr>
            <p:ph type="body" sz="half" idx="2"/>
          </p:nvPr>
        </p:nvSpPr>
        <p:spPr/>
        <p:txBody>
          <a:bodyPr/>
          <a:lstStyle/>
          <a:p>
            <a:r>
              <a:rPr lang="en-US" dirty="0"/>
              <a:t>Source:  NCWIT -- https://www.ncwit.org/resources/numbers</a:t>
            </a:r>
          </a:p>
        </p:txBody>
      </p:sp>
    </p:spTree>
    <p:extLst>
      <p:ext uri="{BB962C8B-B14F-4D97-AF65-F5344CB8AC3E}">
        <p14:creationId xmlns:p14="http://schemas.microsoft.com/office/powerpoint/2010/main" val="1861067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4829" y="-639060"/>
            <a:ext cx="12007171" cy="1981200"/>
          </a:xfrm>
        </p:spPr>
        <p:txBody>
          <a:bodyPr>
            <a:normAutofit/>
          </a:bodyPr>
          <a:lstStyle/>
          <a:p>
            <a:r>
              <a:rPr lang="en-US" sz="4000" dirty="0"/>
              <a:t>https://www.aspirations.org/aspirations-community/texas-panhandle-plains</a:t>
            </a:r>
          </a:p>
        </p:txBody>
      </p:sp>
      <p:sp>
        <p:nvSpPr>
          <p:cNvPr id="6" name="Text Placeholder 5"/>
          <p:cNvSpPr>
            <a:spLocks noGrp="1"/>
          </p:cNvSpPr>
          <p:nvPr>
            <p:ph type="body" sz="half" idx="2"/>
          </p:nvPr>
        </p:nvSpPr>
        <p:spPr>
          <a:xfrm>
            <a:off x="1607435" y="890649"/>
            <a:ext cx="9448491" cy="4881955"/>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287" y="1526782"/>
            <a:ext cx="6330458" cy="3860036"/>
          </a:xfrm>
          <a:prstGeom prst="rect">
            <a:avLst/>
          </a:prstGeom>
        </p:spPr>
      </p:pic>
      <p:sp>
        <p:nvSpPr>
          <p:cNvPr id="8" name="TextBox 7"/>
          <p:cNvSpPr txBox="1"/>
          <p:nvPr/>
        </p:nvSpPr>
        <p:spPr>
          <a:xfrm>
            <a:off x="855024" y="6068291"/>
            <a:ext cx="10367158" cy="369332"/>
          </a:xfrm>
          <a:prstGeom prst="rect">
            <a:avLst/>
          </a:prstGeom>
          <a:noFill/>
        </p:spPr>
        <p:txBody>
          <a:bodyPr wrap="square" rtlCol="0">
            <a:spAutoFit/>
          </a:bodyPr>
          <a:lstStyle/>
          <a:p>
            <a:pPr algn="ctr"/>
            <a:r>
              <a:rPr lang="en-US" dirty="0" smtClean="0"/>
              <a:t>Named after TPWD region designation </a:t>
            </a:r>
            <a:r>
              <a:rPr lang="en-US" dirty="0" smtClean="0"/>
              <a:t>– </a:t>
            </a:r>
            <a:r>
              <a:rPr lang="en-US" dirty="0" smtClean="0"/>
              <a:t>includes all of Regions 16 and 17</a:t>
            </a:r>
            <a:endParaRPr lang="en-US" dirty="0"/>
          </a:p>
        </p:txBody>
      </p:sp>
    </p:spTree>
    <p:extLst>
      <p:ext uri="{BB962C8B-B14F-4D97-AF65-F5344CB8AC3E}">
        <p14:creationId xmlns:p14="http://schemas.microsoft.com/office/powerpoint/2010/main" val="364294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 . . . .</a:t>
            </a:r>
            <a:endParaRPr lang="en-US" dirty="0"/>
          </a:p>
        </p:txBody>
      </p:sp>
      <p:sp>
        <p:nvSpPr>
          <p:cNvPr id="3" name="Content Placeholder 2"/>
          <p:cNvSpPr>
            <a:spLocks noGrp="1"/>
          </p:cNvSpPr>
          <p:nvPr>
            <p:ph idx="1"/>
          </p:nvPr>
        </p:nvSpPr>
        <p:spPr/>
        <p:txBody>
          <a:bodyPr/>
          <a:lstStyle/>
          <a:p>
            <a:pPr marL="0" indent="0">
              <a:buNone/>
            </a:pPr>
            <a:r>
              <a:rPr lang="en-US" dirty="0" smtClean="0"/>
              <a:t>Questions?</a:t>
            </a:r>
          </a:p>
          <a:p>
            <a:pPr marL="0" indent="0">
              <a:buNone/>
            </a:pPr>
            <a:r>
              <a:rPr lang="en-US" dirty="0" smtClean="0"/>
              <a:t>Comments?</a:t>
            </a:r>
          </a:p>
          <a:p>
            <a:pPr marL="0" indent="0">
              <a:buNone/>
            </a:pPr>
            <a:r>
              <a:rPr lang="en-US" dirty="0" smtClean="0"/>
              <a:t>Observations?</a:t>
            </a:r>
          </a:p>
          <a:p>
            <a:pPr marL="0" indent="0">
              <a:buNone/>
            </a:pPr>
            <a:r>
              <a:rPr lang="en-US" dirty="0"/>
              <a:t>Presented by:</a:t>
            </a:r>
          </a:p>
          <a:p>
            <a:pPr marL="0" indent="0">
              <a:buNone/>
            </a:pPr>
            <a:r>
              <a:rPr lang="en-US" dirty="0"/>
              <a:t>	H. Paul Haiduk</a:t>
            </a:r>
            <a:br>
              <a:rPr lang="en-US" dirty="0"/>
            </a:br>
            <a:r>
              <a:rPr lang="en-US" dirty="0"/>
              <a:t>	Computer Science Coordinator</a:t>
            </a:r>
            <a:br>
              <a:rPr lang="en-US" dirty="0"/>
            </a:br>
            <a:r>
              <a:rPr lang="en-US" dirty="0"/>
              <a:t>	West Texas A&amp;M University</a:t>
            </a:r>
            <a:br>
              <a:rPr lang="en-US" dirty="0"/>
            </a:br>
            <a:r>
              <a:rPr lang="en-US" dirty="0"/>
              <a:t>	</a:t>
            </a:r>
            <a:r>
              <a:rPr lang="en-US" dirty="0" smtClean="0">
                <a:hlinkClick r:id="rId2"/>
              </a:rPr>
              <a:t>hhaiduk@wtamu.edu</a:t>
            </a:r>
            <a:endParaRPr lang="en-US" dirty="0" smtClean="0"/>
          </a:p>
          <a:p>
            <a:pPr marL="0" indent="0">
              <a:buNone/>
            </a:pPr>
            <a:r>
              <a:rPr lang="en-US" dirty="0"/>
              <a:t>Presentation available on </a:t>
            </a:r>
            <a:r>
              <a:rPr lang="en-US" dirty="0" err="1"/>
              <a:t>github</a:t>
            </a:r>
            <a:r>
              <a:rPr lang="en-US" dirty="0"/>
              <a:t> </a:t>
            </a:r>
            <a:r>
              <a:rPr lang="en-US" dirty="0" smtClean="0"/>
              <a:t>-- </a:t>
            </a:r>
            <a:r>
              <a:rPr lang="en-US" dirty="0"/>
              <a:t>https://github.com/HHaiduk/thunder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6482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Crisis in Talent . . . </a:t>
            </a:r>
            <a:endParaRPr lang="en-US" dirty="0"/>
          </a:p>
        </p:txBody>
      </p:sp>
      <p:sp>
        <p:nvSpPr>
          <p:cNvPr id="15" name="Content Placeholder 14"/>
          <p:cNvSpPr>
            <a:spLocks noGrp="1"/>
          </p:cNvSpPr>
          <p:nvPr>
            <p:ph idx="1"/>
          </p:nvPr>
        </p:nvSpPr>
        <p:spPr/>
        <p:txBody>
          <a:bodyPr/>
          <a:lstStyle/>
          <a:p>
            <a:endParaRPr lang="en-US" dirty="0"/>
          </a:p>
          <a:p>
            <a:r>
              <a:rPr lang="en-US" dirty="0" smtClean="0"/>
              <a:t>Number </a:t>
            </a:r>
            <a:r>
              <a:rPr lang="en-US" dirty="0"/>
              <a:t>of U.S. computing-related job openings expected by 2026 </a:t>
            </a:r>
            <a:r>
              <a:rPr lang="en-US" dirty="0" smtClean="0"/>
              <a:t>– 3.5 million or 3,500,000</a:t>
            </a:r>
            <a:endParaRPr lang="en-US" dirty="0"/>
          </a:p>
          <a:p>
            <a:r>
              <a:rPr lang="en-US" dirty="0" smtClean="0"/>
              <a:t>Percent </a:t>
            </a:r>
            <a:r>
              <a:rPr lang="en-US" dirty="0"/>
              <a:t>of these jobs that could be filled by U.S. computing bachelor’s degree recipients by 2026 </a:t>
            </a:r>
            <a:r>
              <a:rPr lang="en-US" dirty="0" smtClean="0"/>
              <a:t>– 17%</a:t>
            </a:r>
          </a:p>
          <a:p>
            <a:r>
              <a:rPr lang="en-US" dirty="0" smtClean="0"/>
              <a:t>Simple arithmetic yields nearly 3 million computing jobs will go begging for bachelor’s degree holders</a:t>
            </a:r>
          </a:p>
          <a:p>
            <a:r>
              <a:rPr lang="en-US" dirty="0" smtClean="0"/>
              <a:t>Market place opportunities in computing at an all-time high – simple micro-economics in action means very high salaries for a very limited supply of properly trained talent irrespective of gender, race, etc.</a:t>
            </a:r>
          </a:p>
          <a:p>
            <a:endParaRPr lang="en-US" dirty="0"/>
          </a:p>
        </p:txBody>
      </p:sp>
    </p:spTree>
    <p:extLst>
      <p:ext uri="{BB962C8B-B14F-4D97-AF65-F5344CB8AC3E}">
        <p14:creationId xmlns:p14="http://schemas.microsoft.com/office/powerpoint/2010/main" val="399260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in the workforce</a:t>
            </a:r>
          </a:p>
          <a:p>
            <a:r>
              <a:rPr lang="en-US" dirty="0" smtClean="0"/>
              <a:t>57% of </a:t>
            </a:r>
            <a:r>
              <a:rPr lang="en-US" dirty="0"/>
              <a:t>professional occupations </a:t>
            </a:r>
            <a:r>
              <a:rPr lang="en-US" dirty="0" smtClean="0"/>
              <a:t> </a:t>
            </a:r>
            <a:r>
              <a:rPr lang="en-US" dirty="0"/>
              <a:t>held by </a:t>
            </a:r>
            <a:r>
              <a:rPr lang="en-US" dirty="0" smtClean="0"/>
              <a:t>women</a:t>
            </a:r>
          </a:p>
          <a:p>
            <a:r>
              <a:rPr lang="en-US" dirty="0" smtClean="0"/>
              <a:t>26% of </a:t>
            </a:r>
            <a:r>
              <a:rPr lang="en-US" dirty="0"/>
              <a:t>professional computing occupations </a:t>
            </a:r>
            <a:r>
              <a:rPr lang="en-US" dirty="0" smtClean="0"/>
              <a:t>held </a:t>
            </a:r>
            <a:r>
              <a:rPr lang="en-US" dirty="0"/>
              <a:t>by women </a:t>
            </a:r>
            <a:endParaRPr lang="en-US" dirty="0" smtClean="0"/>
          </a:p>
          <a:p>
            <a:r>
              <a:rPr lang="en-US" dirty="0" smtClean="0"/>
              <a:t>17% of </a:t>
            </a:r>
            <a:r>
              <a:rPr lang="en-US" dirty="0"/>
              <a:t>Fortune 500 Chief Information Officer (CIO) positions held by </a:t>
            </a:r>
            <a:r>
              <a:rPr lang="en-US" dirty="0" smtClean="0"/>
              <a:t>women</a:t>
            </a:r>
            <a:endParaRPr lang="en-US" dirty="0"/>
          </a:p>
        </p:txBody>
      </p:sp>
    </p:spTree>
    <p:extLst>
      <p:ext uri="{BB962C8B-B14F-4D97-AF65-F5344CB8AC3E}">
        <p14:creationId xmlns:p14="http://schemas.microsoft.com/office/powerpoint/2010/main" val="356171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taking AP exams</a:t>
            </a:r>
          </a:p>
          <a:p>
            <a:r>
              <a:rPr lang="en-US" dirty="0" smtClean="0"/>
              <a:t>56% of AP test takers were female</a:t>
            </a:r>
          </a:p>
          <a:p>
            <a:r>
              <a:rPr lang="en-US" dirty="0" smtClean="0"/>
              <a:t>47% of math AP test takers were female</a:t>
            </a:r>
          </a:p>
          <a:p>
            <a:r>
              <a:rPr lang="en-US" dirty="0" smtClean="0"/>
              <a:t>23% of Computer Science AP test takers were female</a:t>
            </a:r>
            <a:endParaRPr lang="en-US" dirty="0"/>
          </a:p>
        </p:txBody>
      </p:sp>
    </p:spTree>
    <p:extLst>
      <p:ext uri="{BB962C8B-B14F-4D97-AF65-F5344CB8AC3E}">
        <p14:creationId xmlns:p14="http://schemas.microsoft.com/office/powerpoint/2010/main" val="14479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2016 demographics for bachelor’s degrees earned</a:t>
            </a:r>
          </a:p>
          <a:p>
            <a:r>
              <a:rPr lang="en-US" dirty="0" smtClean="0"/>
              <a:t>57% of the all recipients were female </a:t>
            </a:r>
          </a:p>
          <a:p>
            <a:r>
              <a:rPr lang="en-US" dirty="0" smtClean="0"/>
              <a:t>19% of Computer and Information Sciences recipients were female</a:t>
            </a:r>
          </a:p>
          <a:p>
            <a:r>
              <a:rPr lang="en-US" dirty="0" smtClean="0"/>
              <a:t>18% of Computer Science recipients were female </a:t>
            </a:r>
            <a:r>
              <a:rPr lang="en-US" i="1" dirty="0" smtClean="0"/>
              <a:t>contrasted  </a:t>
            </a:r>
            <a:r>
              <a:rPr lang="en-US" dirty="0" smtClean="0"/>
              <a:t>with 37% in 1985</a:t>
            </a:r>
          </a:p>
        </p:txBody>
      </p:sp>
    </p:spTree>
    <p:extLst>
      <p:ext uri="{BB962C8B-B14F-4D97-AF65-F5344CB8AC3E}">
        <p14:creationId xmlns:p14="http://schemas.microsoft.com/office/powerpoint/2010/main" val="39191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in gender/ethnicity . . . </a:t>
            </a:r>
            <a:endParaRPr lang="en-US" dirty="0"/>
          </a:p>
        </p:txBody>
      </p:sp>
      <p:sp>
        <p:nvSpPr>
          <p:cNvPr id="3" name="Content Placeholder 2"/>
          <p:cNvSpPr>
            <a:spLocks noGrp="1"/>
          </p:cNvSpPr>
          <p:nvPr>
            <p:ph idx="1"/>
          </p:nvPr>
        </p:nvSpPr>
        <p:spPr/>
        <p:txBody>
          <a:bodyPr/>
          <a:lstStyle/>
          <a:p>
            <a:pPr marL="0" indent="0" algn="ctr">
              <a:buNone/>
            </a:pPr>
            <a:r>
              <a:rPr lang="en-US" sz="3200" dirty="0" smtClean="0"/>
              <a:t>2017 demographics for women in computing workforce – remember 26% total</a:t>
            </a:r>
          </a:p>
          <a:p>
            <a:r>
              <a:rPr lang="en-US" dirty="0" smtClean="0"/>
              <a:t>3% were African-American vs. 12.7% of entire workforce</a:t>
            </a:r>
          </a:p>
          <a:p>
            <a:r>
              <a:rPr lang="en-US" dirty="0"/>
              <a:t>5</a:t>
            </a:r>
            <a:r>
              <a:rPr lang="en-US" dirty="0" smtClean="0"/>
              <a:t>% were Asian</a:t>
            </a:r>
          </a:p>
          <a:p>
            <a:r>
              <a:rPr lang="en-US" dirty="0"/>
              <a:t>1</a:t>
            </a:r>
            <a:r>
              <a:rPr lang="en-US" dirty="0" smtClean="0"/>
              <a:t>% were Hispanic vs. 17.1% of entire workforce</a:t>
            </a:r>
            <a:endParaRPr lang="en-US" dirty="0"/>
          </a:p>
        </p:txBody>
      </p:sp>
    </p:spTree>
    <p:extLst>
      <p:ext uri="{BB962C8B-B14F-4D97-AF65-F5344CB8AC3E}">
        <p14:creationId xmlns:p14="http://schemas.microsoft.com/office/powerpoint/2010/main" val="39191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2018 reality check . . .</a:t>
            </a:r>
            <a:endParaRPr lang="en-US" dirty="0"/>
          </a:p>
        </p:txBody>
      </p:sp>
      <p:sp>
        <p:nvSpPr>
          <p:cNvPr id="3" name="Content Placeholder 2"/>
          <p:cNvSpPr>
            <a:spLocks noGrp="1"/>
          </p:cNvSpPr>
          <p:nvPr>
            <p:ph idx="1"/>
          </p:nvPr>
        </p:nvSpPr>
        <p:spPr/>
        <p:txBody>
          <a:bodyPr>
            <a:normAutofit lnSpcReduction="10000"/>
          </a:bodyPr>
          <a:lstStyle/>
          <a:p>
            <a:r>
              <a:rPr lang="en-US" dirty="0" smtClean="0"/>
              <a:t>At WTAMU percentage of female students remains overall below 10%</a:t>
            </a:r>
          </a:p>
          <a:p>
            <a:r>
              <a:rPr lang="en-US" dirty="0" smtClean="0"/>
              <a:t>At WTAMU most CS students have contract in hand by summer between junior and senior year AND 99% of all graduates have job immediately upon graduation</a:t>
            </a:r>
          </a:p>
          <a:p>
            <a:r>
              <a:rPr lang="en-US" dirty="0" smtClean="0"/>
              <a:t>All CS students are aggressively recruited beginning in their freshman year by the likes of Bank of America, BMC Software, CA Technologies, CGI, Experian, Fidelity Investments, Google, IBM, Texas Instruments, Visa, etc.   Female students are super-aggressively recruited.</a:t>
            </a:r>
          </a:p>
          <a:p>
            <a:r>
              <a:rPr lang="en-US" dirty="0" smtClean="0"/>
              <a:t>Summer internships offering $25 to $35 an hour for 10 to 12 weeks including housing for the duration and transportation to/from, especially for more distant locations.</a:t>
            </a:r>
          </a:p>
          <a:p>
            <a:r>
              <a:rPr lang="en-US" dirty="0" smtClean="0"/>
              <a:t>Starting salaries for 2018 graduates appear to be ranging $75K to $90K and </a:t>
            </a:r>
            <a:r>
              <a:rPr lang="en-US" dirty="0" smtClean="0"/>
              <a:t>better with signing bonuses of $5K to $10K</a:t>
            </a:r>
            <a:endParaRPr lang="en-US" dirty="0" smtClean="0"/>
          </a:p>
        </p:txBody>
      </p:sp>
    </p:spTree>
    <p:extLst>
      <p:ext uri="{BB962C8B-B14F-4D97-AF65-F5344CB8AC3E}">
        <p14:creationId xmlns:p14="http://schemas.microsoft.com/office/powerpoint/2010/main" val="387994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can you do and what resources are available?</a:t>
            </a:r>
            <a:endParaRPr lang="en-US" dirty="0"/>
          </a:p>
        </p:txBody>
      </p:sp>
      <p:sp>
        <p:nvSpPr>
          <p:cNvPr id="7" name="Text Placeholder 6"/>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368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15_4109default" id="{E728D685-11FC-4812-BA85-57AC6F9C9F40}" vid="{BC4E008B-95FF-4815-904E-143A8EDFC1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CircuitBoardMagnified</Template>
  <TotalTime>2787</TotalTime>
  <Words>847</Words>
  <Application>Microsoft Office PowerPoint</Application>
  <PresentationFormat>Custom</PresentationFormat>
  <Paragraphs>93</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 Computer 16x9</vt:lpstr>
      <vt:lpstr>Aspirations in Computing </vt:lpstr>
      <vt:lpstr>Let’s Look at Some Facts</vt:lpstr>
      <vt:lpstr>Crisis in Talent . . . </vt:lpstr>
      <vt:lpstr>Crisis in gender . . . </vt:lpstr>
      <vt:lpstr>Crisis in gender . . . </vt:lpstr>
      <vt:lpstr>Crisis in gender . . . </vt:lpstr>
      <vt:lpstr>Crisis in gender/ethnicity . . . </vt:lpstr>
      <vt:lpstr>2018 reality check . . .</vt:lpstr>
      <vt:lpstr>What can you do and what resources are available?</vt:lpstr>
      <vt:lpstr>PowerPoint Presentation</vt:lpstr>
      <vt:lpstr>PowerPoint Presentation</vt:lpstr>
      <vt:lpstr>PowerPoint Presentation</vt:lpstr>
      <vt:lpstr>A Community of Support</vt:lpstr>
      <vt:lpstr>The AiC Journey</vt:lpstr>
      <vt:lpstr>PowerPoint Presentation</vt:lpstr>
      <vt:lpstr>PowerPoint Presentation</vt:lpstr>
      <vt:lpstr>PowerPoint Presentation</vt:lpstr>
      <vt:lpstr>Process and where you can make a difference</vt:lpstr>
      <vt:lpstr>And then in spring – Awards Ceremony </vt:lpstr>
      <vt:lpstr>https://www.aspirations.org/aspirations-community/texas-panhandle-plains</vt:lpstr>
      <vt:lpstr>That’s all . . . . .</vt:lpstr>
    </vt:vector>
  </TitlesOfParts>
  <Company>University of Colorado at Boulder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Bridget</dc:creator>
  <cp:lastModifiedBy>hpaul</cp:lastModifiedBy>
  <cp:revision>25</cp:revision>
  <dcterms:created xsi:type="dcterms:W3CDTF">2018-07-05T15:31:17Z</dcterms:created>
  <dcterms:modified xsi:type="dcterms:W3CDTF">2018-07-25T12:34:11Z</dcterms:modified>
</cp:coreProperties>
</file>