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0"/>
  </p:notesMasterIdLst>
  <p:sldIdLst>
    <p:sldId id="256" r:id="rId2"/>
    <p:sldId id="258" r:id="rId3"/>
    <p:sldId id="263" r:id="rId4"/>
    <p:sldId id="262" r:id="rId5"/>
    <p:sldId id="287" r:id="rId6"/>
    <p:sldId id="272" r:id="rId7"/>
    <p:sldId id="288" r:id="rId8"/>
    <p:sldId id="279" r:id="rId9"/>
    <p:sldId id="281" r:id="rId10"/>
    <p:sldId id="282" r:id="rId11"/>
    <p:sldId id="348" r:id="rId12"/>
    <p:sldId id="347" r:id="rId13"/>
    <p:sldId id="285" r:id="rId14"/>
    <p:sldId id="290" r:id="rId15"/>
    <p:sldId id="291" r:id="rId16"/>
    <p:sldId id="292" r:id="rId17"/>
    <p:sldId id="294" r:id="rId18"/>
    <p:sldId id="295" r:id="rId19"/>
    <p:sldId id="296" r:id="rId20"/>
    <p:sldId id="297" r:id="rId21"/>
    <p:sldId id="362" r:id="rId22"/>
    <p:sldId id="298" r:id="rId23"/>
    <p:sldId id="299" r:id="rId24"/>
    <p:sldId id="363" r:id="rId25"/>
    <p:sldId id="301" r:id="rId26"/>
    <p:sldId id="302" r:id="rId27"/>
    <p:sldId id="303" r:id="rId28"/>
    <p:sldId id="304" r:id="rId29"/>
    <p:sldId id="305" r:id="rId30"/>
    <p:sldId id="306" r:id="rId31"/>
    <p:sldId id="314" r:id="rId32"/>
    <p:sldId id="307" r:id="rId33"/>
    <p:sldId id="308" r:id="rId34"/>
    <p:sldId id="309" r:id="rId35"/>
    <p:sldId id="310" r:id="rId36"/>
    <p:sldId id="311" r:id="rId37"/>
    <p:sldId id="312" r:id="rId38"/>
    <p:sldId id="315" r:id="rId39"/>
    <p:sldId id="316" r:id="rId40"/>
    <p:sldId id="317" r:id="rId41"/>
    <p:sldId id="319" r:id="rId42"/>
    <p:sldId id="321" r:id="rId43"/>
    <p:sldId id="322" r:id="rId44"/>
    <p:sldId id="323" r:id="rId45"/>
    <p:sldId id="324" r:id="rId46"/>
    <p:sldId id="325" r:id="rId47"/>
    <p:sldId id="328" r:id="rId48"/>
    <p:sldId id="331" r:id="rId49"/>
    <p:sldId id="332" r:id="rId50"/>
    <p:sldId id="333" r:id="rId51"/>
    <p:sldId id="335" r:id="rId52"/>
    <p:sldId id="336" r:id="rId53"/>
    <p:sldId id="337" r:id="rId54"/>
    <p:sldId id="338" r:id="rId55"/>
    <p:sldId id="341" r:id="rId56"/>
    <p:sldId id="346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1" r:id="rId68"/>
    <p:sldId id="3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00 -- Computational Thinking" id="{6919F2BD-8A7F-4808-856F-CF183A18441A}">
          <p14:sldIdLst>
            <p14:sldId id="256"/>
            <p14:sldId id="258"/>
            <p14:sldId id="263"/>
            <p14:sldId id="262"/>
            <p14:sldId id="287"/>
            <p14:sldId id="272"/>
            <p14:sldId id="288"/>
            <p14:sldId id="279"/>
            <p14:sldId id="281"/>
            <p14:sldId id="282"/>
            <p14:sldId id="348"/>
            <p14:sldId id="347"/>
            <p14:sldId id="285"/>
          </p14:sldIdLst>
        </p14:section>
        <p14:section name="Section 01 -- Variables" id="{A8B178F6-C62A-4409-B65A-CEE4B570D09B}">
          <p14:sldIdLst>
            <p14:sldId id="290"/>
            <p14:sldId id="291"/>
            <p14:sldId id="292"/>
            <p14:sldId id="294"/>
            <p14:sldId id="295"/>
            <p14:sldId id="296"/>
            <p14:sldId id="297"/>
            <p14:sldId id="362"/>
            <p14:sldId id="298"/>
            <p14:sldId id="299"/>
            <p14:sldId id="363"/>
          </p14:sldIdLst>
        </p14:section>
        <p14:section name="Section 02 -- Operators" id="{7FC23EE3-7F2B-4639-B3E8-2FE655E19DE9}">
          <p14:sldIdLst>
            <p14:sldId id="301"/>
            <p14:sldId id="302"/>
            <p14:sldId id="303"/>
            <p14:sldId id="304"/>
            <p14:sldId id="305"/>
            <p14:sldId id="306"/>
            <p14:sldId id="314"/>
          </p14:sldIdLst>
        </p14:section>
        <p14:section name="Section 03 -- Truth Values and If Statements" id="{4F3F9F15-E6E1-4FA4-8840-6113F08B61EF}">
          <p14:sldIdLst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ection 04 -- Looping/Iteration/Repetition" id="{1C5A6D96-0E28-42C2-8CB3-AC81599EADFB}">
          <p14:sldIdLst>
            <p14:sldId id="315"/>
            <p14:sldId id="316"/>
            <p14:sldId id="317"/>
            <p14:sldId id="319"/>
            <p14:sldId id="321"/>
            <p14:sldId id="322"/>
            <p14:sldId id="323"/>
            <p14:sldId id="324"/>
            <p14:sldId id="325"/>
            <p14:sldId id="328"/>
            <p14:sldId id="331"/>
          </p14:sldIdLst>
        </p14:section>
        <p14:section name="Section 05 -- Lists" id="{DD80B2EB-A8F7-43C4-B79D-CC1A023E6ACB}">
          <p14:sldIdLst>
            <p14:sldId id="332"/>
            <p14:sldId id="333"/>
            <p14:sldId id="335"/>
            <p14:sldId id="336"/>
            <p14:sldId id="337"/>
            <p14:sldId id="338"/>
            <p14:sldId id="341"/>
            <p14:sldId id="346"/>
          </p14:sldIdLst>
        </p14:section>
        <p14:section name="Section 06 -- Procedural Abstraction" id="{E81CA851-4A4C-42D1-BA7D-16B2B0EFA9B8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1"/>
            <p14:sldId id="36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90"/>
  </p:normalViewPr>
  <p:slideViewPr>
    <p:cSldViewPr snapToGrid="0">
      <p:cViewPr varScale="1">
        <p:scale>
          <a:sx n="77" d="100"/>
          <a:sy n="77" d="100"/>
        </p:scale>
        <p:origin x="-10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A317-6785-4E6D-9F9E-5534567B346A}" type="datetimeFigureOut">
              <a:rPr lang="en-US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6A6E-B664-4EC5-B3B1-02B1579797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8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2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7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naming</a:t>
            </a:r>
            <a:r>
              <a:rPr lang="en-US" baseline="0" dirty="0"/>
              <a:t> conventions are language specific (snake vs camel, </a:t>
            </a:r>
            <a:r>
              <a:rPr lang="en-US" baseline="0" dirty="0" err="1"/>
              <a:t>etc</a:t>
            </a:r>
            <a:r>
              <a:rPr lang="en-US" baseline="0" dirty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1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8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7149A-781B-654B-B47A-BFD23107C6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62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5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of the operators listed are directly available in 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3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0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64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http://www.clipartbest.com/clipart-RcAKk57cL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1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http://www.clipartbest.com/clipart-4T9LKEBXc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1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99F10-DAD4-4CE4-B7F1-C20EFD2F83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2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Stored in F_to_C.sb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52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190F47-5CEA-403D-B232-96C2420DFDC0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938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important to emphasize that the comparison operator ‘==‘ is different than the assignment operator ‘=‘, as this is a common source of confusion for beginning programmers, and in python getting the </a:t>
            </a:r>
            <a:r>
              <a:rPr lang="en-US"/>
              <a:t>two flipped will often </a:t>
            </a:r>
            <a:r>
              <a:rPr lang="en-US" dirty="0"/>
              <a:t>result in strange behavior rather than an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BD185-C5A1-4B50-BF04-DECE94045A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0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2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3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6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11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we do not have to add one each time to increase count. If participants don’t notice, point to the need for</a:t>
            </a:r>
          </a:p>
          <a:p>
            <a:r>
              <a:rPr lang="en-US" dirty="0"/>
              <a:t>colon and to indent when working with text based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64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6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1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</a:t>
            </a:r>
            <a:r>
              <a:rPr lang="en-US" baseline="0" dirty="0"/>
              <a:t>example output often clears up confusion about the problem statement!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 will print 1 forever since </a:t>
            </a:r>
            <a:r>
              <a:rPr lang="en-US" dirty="0" err="1"/>
              <a:t>i</a:t>
            </a:r>
            <a:r>
              <a:rPr lang="en-US" baseline="0" dirty="0"/>
              <a:t> is not changing (being incremented) within the loop</a:t>
            </a:r>
            <a:r>
              <a:rPr lang="en-US" dirty="0"/>
              <a:t>. The second example won’t print anything at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2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few minutes to help participants feel comfortable with the blocks within turtle. Blocks such as, shape, move, turn, pen, and fill.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91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participants verbalize what each block is doing. 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FA499-97B9-4195-8A23-5150A0AFC481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315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 are</a:t>
            </a:r>
            <a:r>
              <a:rPr lang="en-US" baseline="0" dirty="0" smtClean="0"/>
              <a:t> only one data type. Lists in python can have any datatype in the same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0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 want to add more items when using trinket, click on the tool icon and drag additional items within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047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26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participants</a:t>
            </a:r>
            <a:r>
              <a:rPr lang="en-US" baseline="0" dirty="0"/>
              <a:t> that text based starts the index at 0 and block starts at 1. Also, -1 will give you the last element of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07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third position in the list is index 2 in the text-based example since the indexing starts at 0.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2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case and whitespace matter! ‘Swiss’ or ‘</a:t>
            </a:r>
            <a:r>
              <a:rPr lang="en-US" dirty="0" err="1" smtClean="0"/>
              <a:t>swiss</a:t>
            </a:r>
            <a:r>
              <a:rPr lang="en-US" dirty="0" smtClean="0"/>
              <a:t>  ‘ would not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To find the last value in the list, use -1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Print(list name[-1]) will print the last element in the </a:t>
            </a:r>
            <a:r>
              <a:rPr lang="en-US" dirty="0" err="1"/>
              <a:t>lsit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9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Extension: modify the program to take two parameters,</a:t>
            </a:r>
            <a:r>
              <a:rPr lang="en-US" baseline="0" dirty="0" smtClean="0"/>
              <a:t> the first would be number up to and the second would be the desired multiples (2, 3, 4, </a:t>
            </a:r>
            <a:r>
              <a:rPr lang="en-US" baseline="0" dirty="0" err="1" smtClean="0"/>
              <a:t>etc</a:t>
            </a:r>
            <a:r>
              <a:rPr lang="en-US" baseline="0" smtClean="0"/>
              <a:t>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21EA-946C-4998-A5A3-27A18892B3A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22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Each trainer will introduce themselves. Name, CS connections/background, and any k-12 experience/outreach 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EB73E7-410A-4690-BE8C-9DAF26908CC7}" type="slidenum">
              <a:rPr lang="en-US" altLang="en-US" sz="1200" smtClean="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90800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26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15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8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4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5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524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83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6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71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16A6E-B664-4EC5-B3B1-02B157979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5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7201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457201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5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6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2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986A55C-383D-4E58-8B83-3E04AAA5FB99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1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DCE65F1-213F-4908-B0C1-EC520D7F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vid.kossey@pspcisd.n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ed.gse.harvard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y.scratch.mit.edu/" TargetMode="External"/><Relationship Id="rId4" Type="http://schemas.openxmlformats.org/officeDocument/2006/relationships/hyperlink" Target="https://creative-computing.appspot.com/previe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hhaiduk@wtamu.edu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vid.kossey@pspcisd.ne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729" y="3165765"/>
            <a:ext cx="10058400" cy="1406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SCRATCH </a:t>
            </a:r>
            <a:r>
              <a:rPr lang="en-US" sz="5300" dirty="0" smtClean="0"/>
              <a:t>with a dash of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28303"/>
            <a:ext cx="10058400" cy="16104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Panhandle STEM Conference – July 23-24, 2018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</a:t>
            </a:r>
          </a:p>
          <a:p>
            <a:r>
              <a:rPr lang="en-US" dirty="0"/>
              <a:t>	</a:t>
            </a:r>
            <a:r>
              <a:rPr lang="en-US" dirty="0" smtClean="0"/>
              <a:t>H. Paul Haiduk			David </a:t>
            </a:r>
            <a:r>
              <a:rPr lang="en-US" dirty="0" err="1" smtClean="0"/>
              <a:t>Kossey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Computer Science Coordinator	Computer Science/Robotics/Math	West Texas A&amp;M University		West Texas </a:t>
            </a:r>
            <a:r>
              <a:rPr lang="en-US" smtClean="0"/>
              <a:t>High School</a:t>
            </a: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hhaiduk@wtamu.edu</a:t>
            </a:r>
            <a:r>
              <a:rPr lang="en-US" dirty="0"/>
              <a:t>	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5468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US" sz="2000" dirty="0"/>
              <a:t>Home: </a:t>
            </a:r>
            <a:r>
              <a:rPr lang="en-US" sz="2000" dirty="0">
                <a:hlinkClick r:id="rId3"/>
              </a:rPr>
              <a:t>http://scratch.mit.edu/</a:t>
            </a:r>
            <a:endParaRPr lang="en-US" sz="2000" dirty="0"/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Each object in Scratch is called a sprite.  </a:t>
            </a:r>
            <a:r>
              <a:rPr lang="en-US" sz="2000" dirty="0" smtClean="0"/>
              <a:t>Default </a:t>
            </a:r>
            <a:r>
              <a:rPr lang="en-US" sz="2000" dirty="0"/>
              <a:t>sprite is a cat.</a:t>
            </a:r>
          </a:p>
          <a:p>
            <a:pPr marL="45720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The background for the sprite is called Stage OR backdrop.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Scripts can be dragged and placed/appended on to the grey workspace (towards right). </a:t>
            </a:r>
            <a:r>
              <a:rPr lang="en-US" sz="2000" dirty="0" smtClean="0"/>
              <a:t>  Each </a:t>
            </a:r>
            <a:r>
              <a:rPr lang="en-US" sz="2000" dirty="0"/>
              <a:t>group of scripts is run </a:t>
            </a:r>
            <a:r>
              <a:rPr lang="en-US" sz="2000" dirty="0" smtClean="0"/>
              <a:t>by double-clicking </a:t>
            </a:r>
            <a:r>
              <a:rPr lang="en-US" sz="2000" dirty="0"/>
              <a:t>the first block of script OR by triggering the event.</a:t>
            </a:r>
          </a:p>
          <a:p>
            <a:pPr marL="400050" lvl="1" indent="0">
              <a:buNone/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New sprites and backdrops can be added. </a:t>
            </a:r>
            <a:r>
              <a:rPr lang="en-US" sz="2000" dirty="0" smtClean="0"/>
              <a:t>  Each </a:t>
            </a:r>
            <a:r>
              <a:rPr lang="en-US" sz="2000" dirty="0"/>
              <a:t>sprite and backdrop is associated with respective sequence of scripts.</a:t>
            </a:r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09800" y="9906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/>
              <a:t>Getting Started!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other Scratch educator resources:</a:t>
            </a:r>
          </a:p>
          <a:p>
            <a:r>
              <a:rPr lang="en-US" dirty="0"/>
              <a:t>Visit the </a:t>
            </a:r>
            <a:r>
              <a:rPr lang="en-US" dirty="0" err="1">
                <a:hlinkClick r:id="rId3"/>
              </a:rPr>
              <a:t>ScratchEd</a:t>
            </a:r>
            <a:r>
              <a:rPr lang="en-US" dirty="0"/>
              <a:t> website, a community of educators that help each other learn and use Scratch. You can find lessons, activities, project ideas, or simply have your questions answered by a friendly fellow educator.</a:t>
            </a:r>
          </a:p>
          <a:p>
            <a:r>
              <a:rPr lang="en-US" dirty="0">
                <a:hlinkClick r:id="rId4"/>
              </a:rPr>
              <a:t>Creative Computing Workshop</a:t>
            </a:r>
            <a:r>
              <a:rPr lang="en-US" dirty="0"/>
              <a:t> is a free online workshop where you can learn more about using Scratch and supporting computational thinking.</a:t>
            </a:r>
          </a:p>
          <a:p>
            <a:r>
              <a:rPr lang="en-US" dirty="0">
                <a:hlinkClick r:id="rId5"/>
              </a:rPr>
              <a:t>Scratch Day</a:t>
            </a:r>
            <a:r>
              <a:rPr lang="en-US" dirty="0"/>
              <a:t> is a worldwide network of gatherings, where Scratchers meet up, share projects and experiences, and learn more about Scratch. Great for kids and adults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book  </a:t>
            </a:r>
            <a:r>
              <a:rPr lang="en-US" b="1" i="1" dirty="0" smtClean="0"/>
              <a:t>Learn to Program With Scratch:  A Visual Introduction to programming with Games, Art, Science, and Math</a:t>
            </a:r>
            <a:r>
              <a:rPr lang="en-US" i="1" dirty="0"/>
              <a:t> </a:t>
            </a:r>
            <a:r>
              <a:rPr lang="en-US" i="1" dirty="0" smtClean="0"/>
              <a:t> © 2014 by No Starch Press – in 7</a:t>
            </a:r>
            <a:r>
              <a:rPr lang="en-US" i="1" baseline="30000" dirty="0" smtClean="0"/>
              <a:t>th</a:t>
            </a:r>
            <a:r>
              <a:rPr lang="en-US" i="1" dirty="0" smtClean="0"/>
              <a:t> printing</a:t>
            </a:r>
            <a:endParaRPr lang="en-US" dirty="0"/>
          </a:p>
          <a:p>
            <a:pPr lvl="1"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31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35100" y="234779"/>
            <a:ext cx="9144000" cy="4695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SCRATCH INTERFACE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 bwMode="auto">
          <a:xfrm>
            <a:off x="2057400" y="20574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62" y="766119"/>
            <a:ext cx="9290206" cy="59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08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A program </a:t>
            </a:r>
            <a:r>
              <a:rPr lang="en-US" noProof="1" smtClean="0"/>
              <a:t>can work </a:t>
            </a:r>
            <a:r>
              <a:rPr lang="en-US" noProof="1"/>
              <a:t>with a value, e.g. 1, 3.14, “Hello World!” </a:t>
            </a:r>
          </a:p>
          <a:p>
            <a:pPr eaLnBrk="1" fontAlgn="base" hangingPunct="1"/>
            <a:endParaRPr lang="en-US" noProof="1"/>
          </a:p>
          <a:p>
            <a:pPr eaLnBrk="1" fontAlgn="base" hangingPunct="1"/>
            <a:r>
              <a:rPr lang="en-US" noProof="1"/>
              <a:t>Variables - instead of working with a specific value, we give a </a:t>
            </a:r>
            <a:r>
              <a:rPr lang="en-US" b="1" i="1" noProof="1"/>
              <a:t>name</a:t>
            </a:r>
            <a:r>
              <a:rPr lang="en-US" noProof="1"/>
              <a:t> to the value and manipulate the value by referencing the </a:t>
            </a:r>
            <a:r>
              <a:rPr lang="en-US" b="1" i="1" noProof="1"/>
              <a:t>name.</a:t>
            </a:r>
          </a:p>
          <a:p>
            <a:pPr eaLnBrk="1" fontAlgn="base" hangingPunct="1"/>
            <a:endParaRPr lang="en-US" b="1" i="1" noProof="1"/>
          </a:p>
          <a:p>
            <a:pPr eaLnBrk="1" fontAlgn="base" hangingPunct="1"/>
            <a:r>
              <a:rPr lang="en-US" noProof="1"/>
              <a:t>Variables are one of the most powerful features of programming languages. Allowing us to store and manipulate information.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6680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/>
              <a:t>Types of Variable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Every variable has a data type: a classification identifying what kind of information it contains–such as floats, integers, or strings.</a:t>
            </a:r>
          </a:p>
          <a:p>
            <a:endParaRPr lang="en-US" altLang="en-US" dirty="0"/>
          </a:p>
          <a:p>
            <a:r>
              <a:rPr lang="en-US" altLang="en-US" dirty="0"/>
              <a:t>Common Data Types:</a:t>
            </a:r>
          </a:p>
          <a:p>
            <a:pPr lvl="1"/>
            <a:r>
              <a:rPr lang="en-US" altLang="en-US" sz="2800" dirty="0" err="1"/>
              <a:t>int</a:t>
            </a:r>
            <a:r>
              <a:rPr lang="en-US" altLang="en-US" sz="2800" dirty="0"/>
              <a:t>: integer</a:t>
            </a:r>
          </a:p>
          <a:p>
            <a:pPr lvl="1"/>
            <a:r>
              <a:rPr lang="en-US" altLang="en-US" sz="2800" dirty="0"/>
              <a:t>float: floating point number (numbers with decimals) </a:t>
            </a:r>
          </a:p>
          <a:p>
            <a:pPr lvl="1"/>
            <a:r>
              <a:rPr lang="en-US" altLang="en-US" sz="2800" dirty="0" err="1"/>
              <a:t>str</a:t>
            </a:r>
            <a:r>
              <a:rPr lang="en-US" altLang="en-US" sz="2800" dirty="0"/>
              <a:t>: string (text)</a:t>
            </a:r>
          </a:p>
        </p:txBody>
      </p:sp>
    </p:spTree>
    <p:extLst>
      <p:ext uri="{BB962C8B-B14F-4D97-AF65-F5344CB8AC3E}">
        <p14:creationId xmlns:p14="http://schemas.microsoft.com/office/powerpoint/2010/main" val="1700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Variables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noProof="1"/>
              <a:t>Examples:</a:t>
            </a:r>
          </a:p>
          <a:p>
            <a:pPr eaLnBrk="1" fontAlgn="base" hangingPunct="1"/>
            <a:endParaRPr lang="en-US" noProof="1"/>
          </a:p>
          <a:p>
            <a:pPr lvl="1" eaLnBrk="1" fontAlgn="base" hangingPunct="1"/>
            <a:r>
              <a:rPr lang="en-US" sz="2800" noProof="1"/>
              <a:t>message = “Hello World!”</a:t>
            </a:r>
          </a:p>
          <a:p>
            <a:pPr lvl="1" eaLnBrk="1" fontAlgn="base" hangingPunct="1"/>
            <a:r>
              <a:rPr lang="en-US" sz="2800" noProof="1"/>
              <a:t>n = 17</a:t>
            </a:r>
          </a:p>
          <a:p>
            <a:pPr lvl="1" eaLnBrk="1" fontAlgn="base" hangingPunct="1"/>
            <a:r>
              <a:rPr lang="en-US" sz="2800" noProof="1"/>
              <a:t>pi = 3.1415926535</a:t>
            </a:r>
          </a:p>
          <a:p>
            <a:pPr lvl="1" eaLnBrk="1" fontAlgn="base" hangingPunct="1"/>
            <a:endParaRPr lang="en-US" sz="2800" noProof="1"/>
          </a:p>
          <a:p>
            <a:pPr marL="0" indent="0" fontAlgn="base">
              <a:buNone/>
            </a:pPr>
            <a:endParaRPr lang="en-US" b="1" i="1" noProof="1"/>
          </a:p>
        </p:txBody>
      </p:sp>
    </p:spTree>
    <p:extLst>
      <p:ext uri="{BB962C8B-B14F-4D97-AF65-F5344CB8AC3E}">
        <p14:creationId xmlns:p14="http://schemas.microsoft.com/office/powerpoint/2010/main" val="35973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4200"/>
              <a:t>Variable Names &amp; Keywords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  <a:noFill/>
          <a:ln w="9525">
            <a:miter/>
          </a:ln>
        </p:spPr>
        <p:txBody>
          <a:bodyPr anchor="t">
            <a:normAutofit/>
          </a:bodyPr>
          <a:lstStyle/>
          <a:p>
            <a:r>
              <a:rPr lang="en-US" altLang="en-US" dirty="0"/>
              <a:t>Conventions for naming your variable: 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Descriptive</a:t>
            </a:r>
            <a:r>
              <a:rPr lang="en-US" altLang="en-US" sz="2800" dirty="0"/>
              <a:t>: document what the variable is used for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Begins with a letter: </a:t>
            </a:r>
            <a:r>
              <a:rPr lang="en-US" altLang="en-US" sz="2800" dirty="0"/>
              <a:t>preferred to use lower case letter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Use </a:t>
            </a:r>
            <a:r>
              <a:rPr lang="en-US" altLang="en-US" sz="2800" b="1" dirty="0"/>
              <a:t>underscore</a:t>
            </a:r>
            <a:r>
              <a:rPr lang="en-US" altLang="en-US" sz="2800" dirty="0"/>
              <a:t> to separate multiple words - e.g. </a:t>
            </a:r>
            <a:r>
              <a:rPr lang="en-US" altLang="en-US" sz="2800" dirty="0" err="1"/>
              <a:t>first_name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heart_rate</a:t>
            </a:r>
            <a:r>
              <a:rPr lang="en-US" altLang="en-US" sz="2800" dirty="0"/>
              <a:t> (called snake case)</a:t>
            </a:r>
          </a:p>
          <a:p>
            <a:pPr lvl="1">
              <a:spcAft>
                <a:spcPts val="1200"/>
              </a:spcAft>
            </a:pPr>
            <a:r>
              <a:rPr lang="en-US" altLang="en-US" sz="2800" b="1" dirty="0"/>
              <a:t>Try to be concise:</a:t>
            </a:r>
            <a:r>
              <a:rPr lang="en-US" altLang="en-US" sz="2800" dirty="0"/>
              <a:t> variable names can be arbitrary long though it harms the readability of the program</a:t>
            </a:r>
          </a:p>
          <a:p>
            <a:pPr lvl="1">
              <a:spcAft>
                <a:spcPts val="1200"/>
              </a:spcAft>
            </a:pPr>
            <a:r>
              <a:rPr lang="en-US" altLang="en-US" sz="2800" dirty="0"/>
              <a:t>Do not use </a:t>
            </a:r>
            <a:r>
              <a:rPr lang="en-US" altLang="en-US" sz="2800" b="1" dirty="0"/>
              <a:t>reserved words </a:t>
            </a:r>
            <a:r>
              <a:rPr lang="en-US" altLang="en-US" sz="2800" dirty="0"/>
              <a:t>(Keywords), e.g. </a:t>
            </a:r>
            <a:r>
              <a:rPr lang="en-US" altLang="en-US" sz="2800" i="1" dirty="0"/>
              <a:t>and, break, else, if</a:t>
            </a:r>
            <a:r>
              <a:rPr lang="en-US" altLang="en-US" sz="2800" dirty="0"/>
              <a:t>.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on Scratch </a:t>
            </a:r>
            <a:endParaRPr lang="en-US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5884" y="3036581"/>
            <a:ext cx="3286125" cy="12763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305" y="1885950"/>
            <a:ext cx="2743200" cy="2778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92" y="1885950"/>
            <a:ext cx="2980115" cy="46499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52236" y="1895184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13915" y="2204184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81537" y="3326152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13915" y="3455468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367157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048230" y="3542095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506" y="1885950"/>
            <a:ext cx="3381375" cy="3057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172090" y="2322822"/>
            <a:ext cx="1557496" cy="33688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172090" y="3826042"/>
            <a:ext cx="2337142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14" y="1092367"/>
            <a:ext cx="3151199" cy="5467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478" y="-160638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94" y="1885950"/>
            <a:ext cx="2743200" cy="277864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97478" y="2195192"/>
            <a:ext cx="1315153" cy="3368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3512" y="3412779"/>
            <a:ext cx="1834918" cy="69720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42081" y="5079912"/>
            <a:ext cx="3022331" cy="56789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>
            <a:off x="3056557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>
            <a:off x="7166798" y="3020076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participants to use of a “block-based” approach to implementing algorithms</a:t>
            </a:r>
            <a:endParaRPr lang="en-US" dirty="0"/>
          </a:p>
          <a:p>
            <a:r>
              <a:rPr lang="en-US" dirty="0"/>
              <a:t>Participants will be able to use Computational Thinking to solve problems</a:t>
            </a:r>
          </a:p>
          <a:p>
            <a:r>
              <a:rPr lang="en-US" dirty="0"/>
              <a:t>Participants will be able to apply Computer Science Principals to write simple/complex </a:t>
            </a:r>
            <a:r>
              <a:rPr lang="en-US" dirty="0" smtClean="0"/>
              <a:t>programs</a:t>
            </a:r>
          </a:p>
          <a:p>
            <a:r>
              <a:rPr lang="en-US" dirty="0" smtClean="0"/>
              <a:t>But . . . First things first.  Navigate your browser to </a:t>
            </a:r>
            <a:r>
              <a:rPr lang="en-US" dirty="0" smtClean="0">
                <a:hlinkClick r:id="rId3"/>
              </a:rPr>
              <a:t>https://scratch.mit.edu</a:t>
            </a:r>
            <a:r>
              <a:rPr lang="en-US" dirty="0" smtClean="0"/>
              <a:t>  and join if you have not already done so.  Otherwise, login so that we can begin our </a:t>
            </a:r>
            <a:r>
              <a:rPr lang="en-US" smtClean="0"/>
              <a:t>work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43" y="1104789"/>
            <a:ext cx="2837286" cy="535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37" y="0"/>
            <a:ext cx="9144000" cy="1143000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Name </a:t>
            </a:r>
            <a:r>
              <a:rPr lang="en-US" dirty="0"/>
              <a:t>on Scratch </a:t>
            </a:r>
            <a:endParaRPr lang="en-US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245880" y="268228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01" y="1556401"/>
            <a:ext cx="2727719" cy="1574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" y="3501339"/>
            <a:ext cx="2734628" cy="172099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523586" y="1826840"/>
            <a:ext cx="1557496" cy="42871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1012" y="3870947"/>
            <a:ext cx="1624287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20225" y="2377855"/>
            <a:ext cx="1327295" cy="49206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04943" y="4976888"/>
            <a:ext cx="2837286" cy="490888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85" y="2284658"/>
            <a:ext cx="3579897" cy="1499273"/>
          </a:xfrm>
          <a:prstGeom prst="rect">
            <a:avLst/>
          </a:prstGeom>
        </p:spPr>
      </p:pic>
      <p:sp>
        <p:nvSpPr>
          <p:cNvPr id="20" name="Notched Right Arrow 19"/>
          <p:cNvSpPr/>
          <p:nvPr/>
        </p:nvSpPr>
        <p:spPr>
          <a:xfrm>
            <a:off x="6984731" y="2743943"/>
            <a:ext cx="885524" cy="3946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to you in Scratch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22" y="1988538"/>
            <a:ext cx="6291674" cy="3275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825625"/>
            <a:ext cx="382555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32" y="1825625"/>
            <a:ext cx="5494867" cy="4351338"/>
          </a:xfrm>
        </p:spPr>
        <p:txBody>
          <a:bodyPr/>
          <a:lstStyle/>
          <a:p>
            <a:r>
              <a:rPr lang="en-US" dirty="0"/>
              <a:t>To make a variable, go to the “Data” menu and select “Make a Variable”</a:t>
            </a:r>
          </a:p>
          <a:p>
            <a:endParaRPr lang="en-US" dirty="0"/>
          </a:p>
          <a:p>
            <a:r>
              <a:rPr lang="en-US" dirty="0"/>
              <a:t>Enter the name of your variable in the pop up window.</a:t>
            </a:r>
          </a:p>
          <a:p>
            <a:endParaRPr lang="en-US" dirty="0"/>
          </a:p>
          <a:p>
            <a:r>
              <a:rPr lang="en-US" dirty="0"/>
              <a:t>Press Enter!</a:t>
            </a:r>
          </a:p>
        </p:txBody>
      </p:sp>
      <p:sp>
        <p:nvSpPr>
          <p:cNvPr id="6" name="Oval 5"/>
          <p:cNvSpPr/>
          <p:nvPr/>
        </p:nvSpPr>
        <p:spPr>
          <a:xfrm>
            <a:off x="1651000" y="4385733"/>
            <a:ext cx="2108200" cy="4572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143000" y="3066750"/>
            <a:ext cx="812800" cy="824386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3654969" y="4686864"/>
            <a:ext cx="486612" cy="9439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71135" cy="4351338"/>
          </a:xfrm>
        </p:spPr>
        <p:txBody>
          <a:bodyPr/>
          <a:lstStyle/>
          <a:p>
            <a:r>
              <a:rPr lang="en-US" dirty="0"/>
              <a:t>To use a variable in a program</a:t>
            </a:r>
          </a:p>
          <a:p>
            <a:endParaRPr lang="en-US" dirty="0"/>
          </a:p>
          <a:p>
            <a:pPr lvl="1"/>
            <a:r>
              <a:rPr lang="en-US" dirty="0"/>
              <a:t>Navigate to the “Data” tab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Grab the orange block with your variable’s name on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Place the orange block anywhere in your program that you would normally use a value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81" y="811166"/>
            <a:ext cx="5129719" cy="2644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3896190"/>
            <a:ext cx="4386708" cy="9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 to </a:t>
            </a:r>
            <a:r>
              <a:rPr lang="en-US" dirty="0" err="1" smtClean="0"/>
              <a:t>your_name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854" y="2064413"/>
            <a:ext cx="6452299" cy="342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7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20" y="3052286"/>
            <a:ext cx="1426365" cy="358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695" y="4220301"/>
            <a:ext cx="1728006" cy="1146995"/>
          </a:xfrm>
          <a:prstGeom prst="rect">
            <a:avLst/>
          </a:prstGeom>
        </p:spPr>
      </p:pic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875270" y="1638399"/>
            <a:ext cx="10515600" cy="4351338"/>
          </a:xfrm>
          <a:noFill/>
          <a:ln w="9525">
            <a:miter/>
          </a:ln>
        </p:spPr>
        <p:txBody>
          <a:bodyPr anchor="t"/>
          <a:lstStyle/>
          <a:p>
            <a:r>
              <a:rPr lang="en-US" altLang="en-US" sz="2400" dirty="0"/>
              <a:t>Operators are the constructs which can manipulate </a:t>
            </a:r>
            <a:r>
              <a:rPr lang="en-US" altLang="en-US" sz="2400" dirty="0" smtClean="0"/>
              <a:t>values or values of variables or expressions (operands</a:t>
            </a:r>
            <a:r>
              <a:rPr lang="en-US" altLang="en-US" sz="2400" dirty="0"/>
              <a:t>). </a:t>
            </a:r>
          </a:p>
          <a:p>
            <a:endParaRPr lang="en-US" altLang="en-US" sz="2400" dirty="0"/>
          </a:p>
          <a:p>
            <a:r>
              <a:rPr lang="en-US" altLang="en-US" sz="2400" dirty="0"/>
              <a:t>Types of Operators</a:t>
            </a:r>
          </a:p>
          <a:p>
            <a:pPr lvl="1"/>
            <a:r>
              <a:rPr lang="en-US" altLang="en-US" dirty="0"/>
              <a:t>Arithmetic Operators</a:t>
            </a:r>
          </a:p>
          <a:p>
            <a:pPr lvl="1"/>
            <a:r>
              <a:rPr lang="en-US" altLang="en-US" dirty="0"/>
              <a:t>Relational (Comparison) Operators</a:t>
            </a:r>
          </a:p>
          <a:p>
            <a:pPr lvl="1"/>
            <a:r>
              <a:rPr lang="en-US" altLang="en-US" dirty="0"/>
              <a:t>Assignment Operators</a:t>
            </a:r>
          </a:p>
          <a:p>
            <a:pPr lvl="1"/>
            <a:r>
              <a:rPr lang="en-US" altLang="en-US" dirty="0"/>
              <a:t>Logical Operators</a:t>
            </a:r>
          </a:p>
          <a:p>
            <a:pPr lvl="1"/>
            <a:r>
              <a:rPr lang="en-US" altLang="en-US" dirty="0"/>
              <a:t>Membership Operators</a:t>
            </a:r>
          </a:p>
          <a:p>
            <a:pPr lvl="1"/>
            <a:r>
              <a:rPr lang="en-US" altLang="en-US" dirty="0"/>
              <a:t>Identity Operators</a:t>
            </a:r>
          </a:p>
          <a:p>
            <a:pPr lvl="1"/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51" y="2583780"/>
            <a:ext cx="1078087" cy="1230288"/>
          </a:xfrm>
          <a:prstGeom prst="rect">
            <a:avLst/>
          </a:prstGeom>
        </p:spPr>
      </p:pic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dirty="0"/>
              <a:t>Operators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449" y="2217604"/>
            <a:ext cx="1175713" cy="2143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029" y="4673057"/>
            <a:ext cx="1825989" cy="13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fontAlgn="base"/>
            <a:r>
              <a:rPr lang="en-US" sz="2400" noProof="1"/>
              <a:t>Now let's try to combine variables and operators: </a:t>
            </a:r>
          </a:p>
          <a:p>
            <a:pPr fontAlgn="base"/>
            <a:endParaRPr lang="en-US" sz="24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endParaRPr lang="en-US" sz="2200" noProof="1"/>
          </a:p>
          <a:p>
            <a:pPr marL="457200" lvl="1" indent="0" fontAlgn="base">
              <a:buNone/>
            </a:pPr>
            <a:r>
              <a:rPr lang="en-US" sz="2200" noProof="1"/>
              <a:t>An</a:t>
            </a:r>
            <a:r>
              <a:rPr lang="en-US" sz="2200" b="1" i="1" noProof="1"/>
              <a:t> expression</a:t>
            </a:r>
            <a:r>
              <a:rPr lang="en-US" sz="2200" noProof="1"/>
              <a:t> is a combination of values, operators, </a:t>
            </a:r>
            <a:r>
              <a:rPr lang="en-US" sz="2200" noProof="1" smtClean="0"/>
              <a:t>variables, and expressions  that </a:t>
            </a:r>
            <a:r>
              <a:rPr lang="en-US" sz="2200" noProof="1"/>
              <a:t>evaluates to a single value.</a:t>
            </a:r>
          </a:p>
          <a:p>
            <a:pPr lvl="1" fontAlgn="base"/>
            <a:endParaRPr lang="en-US" noProof="1"/>
          </a:p>
          <a:p>
            <a:pPr fontAlgn="base"/>
            <a:r>
              <a:rPr lang="en-US" sz="2400" noProof="1"/>
              <a:t>For example: If speed is 50, what does ((speed / 2) + 10) evaluate to?</a:t>
            </a:r>
            <a:endParaRPr lang="en-US" sz="2200" noProof="1"/>
          </a:p>
          <a:p>
            <a:pPr marL="0" indent="0" fontAlgn="base">
              <a:buNone/>
            </a:pPr>
            <a:endParaRPr lang="en-US" sz="2200" noProof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0" y="2281154"/>
            <a:ext cx="4089192" cy="675575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6271" y="2281154"/>
            <a:ext cx="2434221" cy="621449"/>
          </a:xfrm>
          <a:prstGeom prst="rect">
            <a:avLst/>
          </a:prstGeom>
          <a:noFill/>
          <a:ln w="857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8195" name="Oval Callout 3"/>
          <p:cNvSpPr/>
          <p:nvPr/>
        </p:nvSpPr>
        <p:spPr>
          <a:xfrm>
            <a:off x="5993292" y="2357649"/>
            <a:ext cx="2503487" cy="639097"/>
          </a:xfrm>
          <a:prstGeom prst="wedgeEllipseCallout">
            <a:avLst>
              <a:gd name="adj1" fmla="val -58030"/>
              <a:gd name="adj2" fmla="val -20863"/>
            </a:avLst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lstStyle/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This is an </a:t>
            </a:r>
          </a:p>
          <a:p>
            <a:pPr algn="ctr" eaLnBrk="0" hangingPunct="0"/>
            <a:r>
              <a:rPr lang="en-US" altLang="en-US" sz="1600" dirty="0">
                <a:latin typeface="Arial" pitchFamily="-97" charset="0"/>
                <a:ea typeface="MS PGothic" pitchFamily="-97" charset="-128"/>
              </a:rPr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23210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45" y="4225942"/>
            <a:ext cx="8429625" cy="120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vs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operator: </a:t>
            </a:r>
            <a:r>
              <a:rPr lang="en-US" altLang="en-US" sz="2400" dirty="0" smtClean="0"/>
              <a:t>  special </a:t>
            </a:r>
            <a:r>
              <a:rPr lang="en-US" altLang="en-US" sz="2400" dirty="0"/>
              <a:t>symbol represents computation</a:t>
            </a:r>
          </a:p>
          <a:p>
            <a:pPr marL="0" indent="0">
              <a:buNone/>
            </a:pPr>
            <a:r>
              <a:rPr lang="en-US" altLang="en-US" sz="2400" dirty="0"/>
              <a:t>operand: </a:t>
            </a:r>
            <a:r>
              <a:rPr lang="en-US" altLang="en-US" sz="2400" dirty="0" smtClean="0"/>
              <a:t>  values/variables/expressions  </a:t>
            </a:r>
            <a:r>
              <a:rPr lang="en-US" altLang="en-US" sz="2400" dirty="0"/>
              <a:t>the operator is applied to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sz="2400" i="1" dirty="0"/>
              <a:t>Operands can be fixed values, variables or even expressions!</a:t>
            </a:r>
          </a:p>
          <a:p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5791200" y="4470434"/>
            <a:ext cx="577516" cy="711166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4908883" y="5791200"/>
            <a:ext cx="2374232" cy="520700"/>
          </a:xfrm>
          <a:prstGeom prst="wedgeRoundRectCallout">
            <a:avLst>
              <a:gd name="adj1" fmla="val -4955"/>
              <a:gd name="adj2" fmla="val -1624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31009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093" y="2825262"/>
            <a:ext cx="1568201" cy="285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52" y="5683902"/>
            <a:ext cx="2094481" cy="652671"/>
          </a:xfrm>
          <a:prstGeom prst="rect">
            <a:avLst/>
          </a:prstGeom>
        </p:spPr>
      </p:pic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Arithmetic Operators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43092" cy="4351338"/>
          </a:xfrm>
          <a:noFill/>
          <a:ln w="9525">
            <a:miter/>
          </a:ln>
        </p:spPr>
        <p:txBody>
          <a:bodyPr anchor="t"/>
          <a:lstStyle/>
          <a:p>
            <a:pPr marL="0" indent="0">
              <a:buNone/>
            </a:pPr>
            <a:r>
              <a:rPr lang="en-US" altLang="en-US" sz="2400" dirty="0"/>
              <a:t>Arithmetic Operators work like normal arithmetic.</a:t>
            </a:r>
          </a:p>
          <a:p>
            <a:pPr marL="0" indent="0">
              <a:buNone/>
            </a:pPr>
            <a:r>
              <a:rPr lang="en-US" altLang="en-US" sz="2400" dirty="0"/>
              <a:t>When evaluated, they return values.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50" y="2664623"/>
            <a:ext cx="3714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9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Comparison Operators are either true or false, depending on the operands.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21" y="2266500"/>
            <a:ext cx="4446679" cy="230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13" y="3108435"/>
            <a:ext cx="2446980" cy="2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Thinking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046" y="1828800"/>
            <a:ext cx="6035908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29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" lvl="1" indent="0">
                  <a:buNone/>
                </a:pPr>
                <a:r>
                  <a:rPr lang="en-US" sz="2000" dirty="0" smtClean="0"/>
                  <a:t>Make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Scratch </a:t>
                </a:r>
                <a:r>
                  <a:rPr lang="en-US" sz="2000" dirty="0"/>
                  <a:t>program that converts temperatures from Fahrenheit to Celsius.</a:t>
                </a:r>
              </a:p>
              <a:p>
                <a:pPr marL="914400" lvl="2" indent="0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−32) ∗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29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4" y="470675"/>
            <a:ext cx="8327088" cy="580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5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Decisions 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We often must write our programs to behave differently depending upon conditions</a:t>
            </a:r>
          </a:p>
          <a:p>
            <a:pPr eaLnBrk="1" hangingPunct="1"/>
            <a:endParaRPr lang="en-US" altLang="en-US" dirty="0"/>
          </a:p>
          <a:p>
            <a:pPr marL="365760" lvl="1" indent="0" eaLnBrk="1" hangingPunct="1">
              <a:buNone/>
            </a:pPr>
            <a:r>
              <a:rPr lang="en-US" altLang="en-US" dirty="0"/>
              <a:t>If the number is zero print ‘zero’, otherwise, print ‘not zero’</a:t>
            </a:r>
          </a:p>
        </p:txBody>
      </p:sp>
      <p:sp>
        <p:nvSpPr>
          <p:cNvPr id="4099" name="Diamond 2"/>
          <p:cNvSpPr>
            <a:spLocks noChangeArrowheads="1"/>
          </p:cNvSpPr>
          <p:nvPr/>
        </p:nvSpPr>
        <p:spPr bwMode="auto">
          <a:xfrm>
            <a:off x="7086600" y="1905000"/>
            <a:ext cx="1828800" cy="18288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Is number equal to zero?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1722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‘zero’</a:t>
            </a: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8229600" y="4114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</a:rPr>
              <a:t>print ‘not zero’</a:t>
            </a:r>
          </a:p>
        </p:txBody>
      </p:sp>
      <p:cxnSp>
        <p:nvCxnSpPr>
          <p:cNvPr id="4102" name="Elbow Connector 9"/>
          <p:cNvCxnSpPr>
            <a:cxnSpLocks noChangeShapeType="1"/>
            <a:stCxn id="4099" idx="1"/>
            <a:endCxn id="4100" idx="0"/>
          </p:cNvCxnSpPr>
          <p:nvPr/>
        </p:nvCxnSpPr>
        <p:spPr bwMode="auto">
          <a:xfrm rot="10800000" flipV="1">
            <a:off x="69723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Elbow Connector 13"/>
          <p:cNvCxnSpPr>
            <a:cxnSpLocks noChangeShapeType="1"/>
            <a:stCxn id="4099" idx="3"/>
            <a:endCxn id="4101" idx="0"/>
          </p:cNvCxnSpPr>
          <p:nvPr/>
        </p:nvCxnSpPr>
        <p:spPr bwMode="auto">
          <a:xfrm>
            <a:off x="8915400" y="2819400"/>
            <a:ext cx="1143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6477001" y="3276600"/>
            <a:ext cx="519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Yes</a:t>
            </a:r>
          </a:p>
        </p:txBody>
      </p:sp>
      <p:sp>
        <p:nvSpPr>
          <p:cNvPr id="4105" name="TextBox 17"/>
          <p:cNvSpPr txBox="1">
            <a:spLocks noChangeArrowheads="1"/>
          </p:cNvSpPr>
          <p:nvPr/>
        </p:nvSpPr>
        <p:spPr bwMode="auto">
          <a:xfrm>
            <a:off x="9144001" y="32766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12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Conditionals</a:t>
            </a: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Common conditionals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&lt; 		less than</a:t>
            </a:r>
          </a:p>
          <a:p>
            <a:pPr marL="457200" lvl="1" indent="0">
              <a:buNone/>
            </a:pPr>
            <a:r>
              <a:rPr lang="en-US" altLang="en-US" dirty="0"/>
              <a:t>&lt;= 		less than or equal</a:t>
            </a:r>
          </a:p>
          <a:p>
            <a:pPr marL="457200" lvl="1" indent="0">
              <a:buNone/>
            </a:pPr>
            <a:r>
              <a:rPr lang="en-US" altLang="en-US" dirty="0"/>
              <a:t>&gt; 		greater than</a:t>
            </a:r>
          </a:p>
          <a:p>
            <a:pPr marL="457200" lvl="1" indent="0">
              <a:buNone/>
            </a:pPr>
            <a:r>
              <a:rPr lang="en-US" altLang="en-US" dirty="0"/>
              <a:t>&gt;=		greater than or equal to</a:t>
            </a:r>
          </a:p>
          <a:p>
            <a:pPr marL="457200" lvl="1" indent="0">
              <a:buNone/>
            </a:pPr>
            <a:r>
              <a:rPr lang="en-US" altLang="en-US" dirty="0"/>
              <a:t>==		equal</a:t>
            </a:r>
          </a:p>
          <a:p>
            <a:pPr marL="457200" lvl="1" indent="0">
              <a:buNone/>
            </a:pPr>
            <a:r>
              <a:rPr lang="en-US" altLang="en-US" dirty="0"/>
              <a:t>!= 		not equal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07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/>
              <a:t>If n is assigned a value of 10</a:t>
            </a:r>
            <a:r>
              <a:rPr lang="is-IS" altLang="en-US"/>
              <a:t>…</a:t>
            </a:r>
          </a:p>
          <a:p>
            <a:pPr marL="457200" lvl="1" indent="0">
              <a:buNone/>
            </a:pPr>
            <a:r>
              <a:rPr lang="is-IS" altLang="en-US"/>
              <a:t>n &lt; 10 is False</a:t>
            </a:r>
          </a:p>
          <a:p>
            <a:pPr marL="457200" lvl="1" indent="0">
              <a:buNone/>
            </a:pPr>
            <a:r>
              <a:rPr lang="is-IS" altLang="en-US"/>
              <a:t>n &lt;= 10 is True</a:t>
            </a:r>
          </a:p>
          <a:p>
            <a:pPr marL="457200" lvl="1" indent="0">
              <a:buNone/>
            </a:pPr>
            <a:r>
              <a:rPr lang="is-IS" altLang="en-US"/>
              <a:t>n &gt; 5 is True</a:t>
            </a:r>
          </a:p>
          <a:p>
            <a:pPr marL="457200" lvl="1" indent="0">
              <a:buNone/>
            </a:pPr>
            <a:r>
              <a:rPr lang="is-IS" altLang="en-US"/>
              <a:t>n &gt;= 5 is True</a:t>
            </a:r>
          </a:p>
          <a:p>
            <a:pPr marL="457200" lvl="1" indent="0">
              <a:buNone/>
            </a:pPr>
            <a:r>
              <a:rPr lang="is-IS" altLang="en-US"/>
              <a:t>n == 10 is True</a:t>
            </a:r>
          </a:p>
          <a:p>
            <a:pPr marL="457200" lvl="1" indent="0">
              <a:buNone/>
            </a:pPr>
            <a:r>
              <a:rPr lang="is-IS" altLang="en-US"/>
              <a:t>n != 10 is False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2775611"/>
            <a:ext cx="4591050" cy="1866900"/>
          </a:xfrm>
          <a:prstGeom prst="rect">
            <a:avLst/>
          </a:prstGeom>
        </p:spPr>
      </p:pic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If Statement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947611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If the conditional is true, the program will execute the statements in the “DO STUFF” section.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Otherwise, nothing will happen.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6884" y="2954915"/>
            <a:ext cx="2358190" cy="50048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/>
          <p:cNvSpPr/>
          <p:nvPr/>
        </p:nvSpPr>
        <p:spPr>
          <a:xfrm>
            <a:off x="7455877" y="1690690"/>
            <a:ext cx="3681045" cy="757047"/>
          </a:xfrm>
          <a:prstGeom prst="wedgeRectCallout">
            <a:avLst>
              <a:gd name="adj1" fmla="val -27376"/>
              <a:gd name="adj2" fmla="val 13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CONDITIONAL EXPRESSION</a:t>
            </a:r>
          </a:p>
        </p:txBody>
      </p:sp>
      <p:sp>
        <p:nvSpPr>
          <p:cNvPr id="5" name="Speech Bubble: Rectangle 4"/>
          <p:cNvSpPr/>
          <p:nvPr/>
        </p:nvSpPr>
        <p:spPr>
          <a:xfrm>
            <a:off x="7956883" y="4642511"/>
            <a:ext cx="3180039" cy="918102"/>
          </a:xfrm>
          <a:prstGeom prst="wedgeRectCallout">
            <a:avLst>
              <a:gd name="adj1" fmla="val -32697"/>
              <a:gd name="adj2" fmla="val -12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Executable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77822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If/Else Statement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6406662" cy="43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Much like the if statement, except now if the condition is false, the “DO OTHER STUFF” block is executed.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Under all circumstances, exactly one of the code blocks will execute, either “DO STUFF”, or “DO OTHER STUFF”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862" y="2650392"/>
            <a:ext cx="4457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Nested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01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cs typeface="Courier"/>
              </a:rPr>
              <a:t>If statements and if/else statements can be nested, to give more complex behavior.</a:t>
            </a:r>
          </a:p>
          <a:p>
            <a:pPr marL="0" indent="0">
              <a:buNone/>
              <a:defRPr/>
            </a:pPr>
            <a:endParaRPr lang="en-US" dirty="0">
              <a:cs typeface="Courier"/>
            </a:endParaRPr>
          </a:p>
          <a:p>
            <a:pPr marL="0" indent="0">
              <a:buNone/>
              <a:defRPr/>
            </a:pPr>
            <a:r>
              <a:rPr lang="en-US" dirty="0">
                <a:cs typeface="Courier"/>
              </a:rPr>
              <a:t>What does the program on the right say if variable is: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-7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15</a:t>
            </a:r>
          </a:p>
          <a:p>
            <a:pPr lvl="1">
              <a:defRPr/>
            </a:pPr>
            <a:r>
              <a:rPr lang="en-US" dirty="0">
                <a:cs typeface="Courier"/>
              </a:rPr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10" y="806767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Looping</a:t>
            </a:r>
          </a:p>
        </p:txBody>
      </p:sp>
      <p:sp>
        <p:nvSpPr>
          <p:cNvPr id="13314" name="Content Placeholder 3"/>
          <p:cNvSpPr>
            <a:spLocks noGrp="1"/>
          </p:cNvSpPr>
          <p:nvPr>
            <p:ph sz="half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often want to repeat an action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</a:t>
            </a:r>
          </a:p>
          <a:p>
            <a:pPr marL="0" indent="0">
              <a:buNone/>
            </a:pPr>
            <a:endParaRPr lang="en-US" altLang="en-US" dirty="0"/>
          </a:p>
          <a:p>
            <a:pPr marL="365760" lvl="1" indent="0">
              <a:buNone/>
            </a:pPr>
            <a:r>
              <a:rPr lang="en-US" altLang="en-US" dirty="0"/>
              <a:t>print an asterisk 10 times</a:t>
            </a:r>
          </a:p>
        </p:txBody>
      </p:sp>
      <p:sp>
        <p:nvSpPr>
          <p:cNvPr id="13315" name="Process 5"/>
          <p:cNvSpPr>
            <a:spLocks noChangeArrowheads="1"/>
          </p:cNvSpPr>
          <p:nvPr/>
        </p:nvSpPr>
        <p:spPr bwMode="auto">
          <a:xfrm>
            <a:off x="6400800" y="1828800"/>
            <a:ext cx="1371600" cy="381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counter = 1</a:t>
            </a:r>
          </a:p>
        </p:txBody>
      </p:sp>
      <p:sp>
        <p:nvSpPr>
          <p:cNvPr id="13316" name="Decision 6"/>
          <p:cNvSpPr>
            <a:spLocks noChangeArrowheads="1"/>
          </p:cNvSpPr>
          <p:nvPr/>
        </p:nvSpPr>
        <p:spPr bwMode="auto">
          <a:xfrm>
            <a:off x="6172200" y="2514600"/>
            <a:ext cx="1828800" cy="1752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while counter &lt;= 10</a:t>
            </a:r>
          </a:p>
        </p:txBody>
      </p:sp>
      <p:sp>
        <p:nvSpPr>
          <p:cNvPr id="13317" name="Process 7"/>
          <p:cNvSpPr>
            <a:spLocks noChangeArrowheads="1"/>
          </p:cNvSpPr>
          <p:nvPr/>
        </p:nvSpPr>
        <p:spPr bwMode="auto">
          <a:xfrm>
            <a:off x="8839200" y="3048000"/>
            <a:ext cx="1371600" cy="685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>
                <a:solidFill>
                  <a:schemeClr val="bg1"/>
                </a:solidFill>
              </a:rPr>
              <a:t>print(‘*’)</a:t>
            </a:r>
          </a:p>
          <a:p>
            <a:r>
              <a:rPr lang="en-US" altLang="en-US" sz="1600" dirty="0">
                <a:solidFill>
                  <a:schemeClr val="bg1"/>
                </a:solidFill>
              </a:rPr>
              <a:t>counter += 1</a:t>
            </a:r>
          </a:p>
        </p:txBody>
      </p:sp>
      <p:cxnSp>
        <p:nvCxnSpPr>
          <p:cNvPr id="13318" name="Straight Arrow Connector 9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7086600" y="220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Arrow Connector 16"/>
          <p:cNvCxnSpPr>
            <a:cxnSpLocks noChangeShapeType="1"/>
            <a:stCxn id="13316" idx="3"/>
            <a:endCxn id="13317" idx="1"/>
          </p:cNvCxnSpPr>
          <p:nvPr/>
        </p:nvCxnSpPr>
        <p:spPr bwMode="auto">
          <a:xfrm>
            <a:off x="8001000" y="33909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TextBox 23"/>
          <p:cNvSpPr txBox="1">
            <a:spLocks noChangeArrowheads="1"/>
          </p:cNvSpPr>
          <p:nvPr/>
        </p:nvSpPr>
        <p:spPr bwMode="auto">
          <a:xfrm>
            <a:off x="8077200" y="3048001"/>
            <a:ext cx="547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True</a:t>
            </a:r>
          </a:p>
        </p:txBody>
      </p:sp>
      <p:sp>
        <p:nvSpPr>
          <p:cNvPr id="13321" name="TextBox 24"/>
          <p:cNvSpPr txBox="1">
            <a:spLocks noChangeArrowheads="1"/>
          </p:cNvSpPr>
          <p:nvPr/>
        </p:nvSpPr>
        <p:spPr bwMode="auto">
          <a:xfrm>
            <a:off x="7162800" y="4267201"/>
            <a:ext cx="623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False</a:t>
            </a:r>
          </a:p>
        </p:txBody>
      </p:sp>
      <p:cxnSp>
        <p:nvCxnSpPr>
          <p:cNvPr id="13322" name="Straight Arrow Connector 25"/>
          <p:cNvCxnSpPr>
            <a:cxnSpLocks noChangeShapeType="1"/>
            <a:stCxn id="13316" idx="2"/>
          </p:cNvCxnSpPr>
          <p:nvPr/>
        </p:nvCxnSpPr>
        <p:spPr bwMode="auto">
          <a:xfrm>
            <a:off x="7086600" y="4267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Process 28"/>
          <p:cNvSpPr>
            <a:spLocks noChangeArrowheads="1"/>
          </p:cNvSpPr>
          <p:nvPr/>
        </p:nvSpPr>
        <p:spPr bwMode="auto">
          <a:xfrm>
            <a:off x="6400800" y="4648200"/>
            <a:ext cx="1185863" cy="42384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s-IS" altLang="en-US" sz="1600" dirty="0">
                <a:solidFill>
                  <a:schemeClr val="bg1"/>
                </a:solidFill>
              </a:rPr>
              <a:t>…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13324" name="Elbow Connector 30"/>
          <p:cNvCxnSpPr>
            <a:cxnSpLocks noChangeShapeType="1"/>
            <a:stCxn id="13317" idx="0"/>
            <a:endCxn id="13316" idx="0"/>
          </p:cNvCxnSpPr>
          <p:nvPr/>
        </p:nvCxnSpPr>
        <p:spPr bwMode="auto">
          <a:xfrm rot="16200000" flipV="1">
            <a:off x="8039100" y="1562100"/>
            <a:ext cx="533400" cy="2438400"/>
          </a:xfrm>
          <a:prstGeom prst="bentConnector3">
            <a:avLst>
              <a:gd name="adj1" fmla="val 142856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767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Looping in a range is so common, there is a “For” loop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One use of a For loop is executing a certain number of times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Thinking is the thought processes involved in formulation </a:t>
            </a:r>
            <a:r>
              <a:rPr lang="en-US" dirty="0" smtClean="0"/>
              <a:t>of problems </a:t>
            </a:r>
            <a:r>
              <a:rPr lang="en-US" dirty="0"/>
              <a:t>and their solutions so that the solutions are represented in a form that can be effectivity carried out by an information-processing agent (</a:t>
            </a:r>
            <a:r>
              <a:rPr lang="en-US" dirty="0" err="1"/>
              <a:t>Cuny</a:t>
            </a:r>
            <a:r>
              <a:rPr lang="en-US" dirty="0"/>
              <a:t>, Snyder, Wing, 2010)</a:t>
            </a:r>
          </a:p>
        </p:txBody>
      </p:sp>
    </p:spTree>
    <p:extLst>
      <p:ext uri="{BB962C8B-B14F-4D97-AF65-F5344CB8AC3E}">
        <p14:creationId xmlns:p14="http://schemas.microsoft.com/office/powerpoint/2010/main" val="180586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Looping with </a:t>
            </a:r>
            <a:r>
              <a:rPr lang="en-US" u="sng" dirty="0" smtClean="0"/>
              <a:t>Scratch</a:t>
            </a:r>
            <a:endParaRPr lang="en-US" u="sng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38200" y="1828800"/>
            <a:ext cx="5181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800" dirty="0"/>
              <a:t>What do you think the following code will do?</a:t>
            </a:r>
          </a:p>
          <a:p>
            <a:pPr lvl="1"/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Compare the block based to text based coding.  </a:t>
            </a:r>
            <a:endParaRPr lang="en-US" altLang="en-US" sz="2800" dirty="0" smtClean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b="1" i="1" dirty="0" smtClean="0"/>
              <a:t>Caution:  Scratch displays “Hello” 10 times in same spot – Python displays “Hello” on 10 lines vertically</a:t>
            </a:r>
            <a:endParaRPr lang="en-US" altLang="en-US" sz="2800" b="1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678" y="3158057"/>
            <a:ext cx="2743200" cy="8370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9750" y="4348163"/>
            <a:ext cx="4429124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*Index for block based starts at 1. However, for text based, it starts at 0. 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78" y="1316901"/>
            <a:ext cx="2261272" cy="168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24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For Loop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for loop below starts with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/>
              <a:t> taking on the values </a:t>
            </a:r>
            <a:r>
              <a:rPr lang="en-US" altLang="en-US" dirty="0">
                <a:solidFill>
                  <a:srgbClr val="15735A"/>
                </a:solidFill>
              </a:rPr>
              <a:t>1</a:t>
            </a:r>
            <a:r>
              <a:rPr lang="en-US" altLang="en-US" dirty="0"/>
              <a:t> up to BUT NOT INCLUDING </a:t>
            </a:r>
            <a:r>
              <a:rPr lang="en-US" altLang="en-US" dirty="0">
                <a:solidFill>
                  <a:srgbClr val="00B0F0"/>
                </a:solidFill>
              </a:rPr>
              <a:t>11</a:t>
            </a:r>
            <a:r>
              <a:rPr lang="en-US" altLang="en-US" dirty="0"/>
              <a:t> with a step size of </a:t>
            </a:r>
            <a:r>
              <a:rPr lang="en-US" altLang="en-US" dirty="0">
                <a:solidFill>
                  <a:srgbClr val="893612"/>
                </a:solidFill>
              </a:rPr>
              <a:t>1</a:t>
            </a:r>
          </a:p>
          <a:p>
            <a:endParaRPr lang="en-US" altLang="en-US" dirty="0">
              <a:solidFill>
                <a:srgbClr val="893612"/>
              </a:solidFill>
            </a:endParaRPr>
          </a:p>
          <a:p>
            <a:endParaRPr lang="en-US" altLang="en-US" dirty="0">
              <a:solidFill>
                <a:srgbClr val="89361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counter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range(</a:t>
            </a:r>
            <a:r>
              <a:rPr lang="en-US" altLang="en-US" dirty="0">
                <a:solidFill>
                  <a:srgbClr val="1D9A78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en-US" dirty="0">
                <a:solidFill>
                  <a:srgbClr val="893612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>
              <a:buFontTx/>
              <a:buNone/>
            </a:pP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altLang="en-US" b="1" dirty="0">
                <a:latin typeface="Courier" charset="0"/>
                <a:ea typeface="Courier" charset="0"/>
                <a:cs typeface="Courier" charset="0"/>
              </a:rPr>
              <a:t>'*'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00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for loops and </a:t>
            </a:r>
            <a:r>
              <a:rPr lang="en-US" dirty="0" smtClean="0"/>
              <a:t>repeat until loops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Repeat until loops </a:t>
            </a:r>
            <a:r>
              <a:rPr lang="en-US" dirty="0"/>
              <a:t>use a condition to determine the number of steps</a:t>
            </a:r>
          </a:p>
          <a:p>
            <a:pPr marL="457200" lvl="1" indent="0">
              <a:buNone/>
            </a:pPr>
            <a:r>
              <a:rPr lang="en-US" dirty="0"/>
              <a:t>-Example, </a:t>
            </a:r>
            <a:r>
              <a:rPr lang="en-US" dirty="0" smtClean="0"/>
              <a:t>repeat until you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tired, do pushups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-NOTE:  The Scratch repeat until tests the condition before entering the block it controls</a:t>
            </a:r>
            <a:br>
              <a:rPr lang="en-US" dirty="0" smtClean="0"/>
            </a:br>
            <a:r>
              <a:rPr lang="en-US" dirty="0" smtClean="0"/>
              <a:t>                 Thus, it is really a while loop </a:t>
            </a:r>
            <a:r>
              <a:rPr lang="en-US" i="1" dirty="0" smtClean="0"/>
              <a:t>BUT </a:t>
            </a:r>
            <a:r>
              <a:rPr lang="en-US" dirty="0" smtClean="0"/>
              <a:t>condition is reversed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77190" indent="-285750"/>
            <a:r>
              <a:rPr lang="en-US" dirty="0" smtClean="0"/>
              <a:t>NOTE:  Python has no repeat until – it does, however, have a while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loops have a set number of steps </a:t>
            </a:r>
          </a:p>
          <a:p>
            <a:pPr marL="457200" lvl="1" indent="0">
              <a:buNone/>
            </a:pPr>
            <a:r>
              <a:rPr lang="en-US" dirty="0"/>
              <a:t>-Example, you must do 10 pushups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 smtClean="0"/>
              <a:t>Repeat Until/While Loop </a:t>
            </a:r>
            <a:r>
              <a:rPr lang="en-US" altLang="en-US" u="sng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1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dirty="0"/>
              <a:t>In a loop, continually request numbers as input and then print them as long as they are even</a:t>
            </a:r>
          </a:p>
          <a:p>
            <a:pPr>
              <a:defRPr/>
            </a:pPr>
            <a:r>
              <a:rPr lang="en-US" dirty="0"/>
              <a:t>Example output: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4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2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What is your number? 3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You entered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27606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 (Blocks)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238" y="1717824"/>
            <a:ext cx="6437870" cy="49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While Loop Application – Solution 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02" y="1773270"/>
            <a:ext cx="10515600" cy="43680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 whole number: '))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% 2 == 0: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print(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,  'is an even number')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user_number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360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(input('Enter another whole number: '))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#end while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print('You entered an odd number!')</a:t>
            </a:r>
          </a:p>
          <a:p>
            <a:pPr marL="0" indent="0">
              <a:buNone/>
              <a:defRPr/>
            </a:pPr>
            <a:endParaRPr lang="en-US" sz="3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216" y="98854"/>
            <a:ext cx="9144000" cy="1143000"/>
          </a:xfrm>
        </p:spPr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846"/>
            <a:ext cx="10515600" cy="5203661"/>
          </a:xfrm>
        </p:spPr>
        <p:txBody>
          <a:bodyPr/>
          <a:lstStyle/>
          <a:p>
            <a:r>
              <a:rPr lang="en-US" dirty="0"/>
              <a:t>An ”infinite loop” occurs when a while loop goes forever and never meets the condition to stop!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ea typeface="Courier" charset="0"/>
                <a:cs typeface="Courier" charset="0"/>
              </a:rPr>
              <a:t>If you accidentally initialize a variable to something that does not pass the condition, it will not enter the loop</a:t>
            </a:r>
            <a:br>
              <a:rPr lang="en-US" dirty="0">
                <a:ea typeface="Courier" charset="0"/>
                <a:cs typeface="Courier" charset="0"/>
              </a:rPr>
            </a:b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1089" y="4284607"/>
            <a:ext cx="500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1089" y="1890316"/>
            <a:ext cx="5005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= 1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&lt; 10:</a:t>
            </a:r>
            <a:b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print(</a:t>
            </a:r>
            <a:r>
              <a:rPr lang="en-US" sz="2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" charset="0"/>
              </a:rPr>
              <a:t>#end 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5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 Light"/>
              </a:rPr>
              <a:t>Trinket – Shapes with Turtle  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520249" cy="1495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use the blocks within </a:t>
            </a:r>
            <a:r>
              <a:rPr lang="en-US" dirty="0" smtClean="0"/>
              <a:t>pen to </a:t>
            </a:r>
            <a:r>
              <a:rPr lang="en-US" dirty="0"/>
              <a:t>create shapes.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76" y="505211"/>
            <a:ext cx="2833559" cy="590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7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96562"/>
            <a:ext cx="9144000" cy="1143000"/>
          </a:xfrm>
        </p:spPr>
        <p:txBody>
          <a:bodyPr/>
          <a:lstStyle/>
          <a:p>
            <a:r>
              <a:rPr lang="en-US" dirty="0" smtClean="0"/>
              <a:t>Scratch – </a:t>
            </a:r>
            <a:r>
              <a:rPr lang="en-US" dirty="0"/>
              <a:t>Regular Polygon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43" y="1050325"/>
            <a:ext cx="3801762" cy="2224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a program that takes in the number of sides (greater or equal to </a:t>
            </a:r>
            <a:r>
              <a:rPr lang="en-US" dirty="0" smtClean="0"/>
              <a:t>3) </a:t>
            </a:r>
            <a:r>
              <a:rPr lang="en-US" dirty="0"/>
              <a:t>in a regular polygon and creates the corresponding regular polygon. </a:t>
            </a:r>
            <a:r>
              <a:rPr lang="en-US" dirty="0" smtClean="0"/>
              <a:t>  For </a:t>
            </a:r>
            <a:r>
              <a:rPr lang="en-US" dirty="0"/>
              <a:t>example, if you input a 4, your </a:t>
            </a:r>
            <a:r>
              <a:rPr lang="en-US" dirty="0" smtClean="0"/>
              <a:t>pen should </a:t>
            </a:r>
            <a:r>
              <a:rPr lang="en-US" dirty="0"/>
              <a:t>draw a square.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3139" y="5984111"/>
            <a:ext cx="497712" cy="636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00" y="780665"/>
            <a:ext cx="6051314" cy="593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1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35" y="-185351"/>
            <a:ext cx="9144000" cy="1143000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982" y="892031"/>
            <a:ext cx="8165465" cy="4526280"/>
          </a:xfrm>
        </p:spPr>
        <p:txBody>
          <a:bodyPr/>
          <a:lstStyle/>
          <a:p>
            <a:r>
              <a:rPr lang="en-US" sz="2400" dirty="0"/>
              <a:t>Arrays in Python are referred as Lists, and are slightly different from other traditional programming languages such as C or Java</a:t>
            </a:r>
          </a:p>
          <a:p>
            <a:r>
              <a:rPr lang="en-US" sz="2400" dirty="0"/>
              <a:t>A </a:t>
            </a:r>
            <a:r>
              <a:rPr lang="en-US" sz="2400" i="1" dirty="0"/>
              <a:t>List</a:t>
            </a:r>
            <a:r>
              <a:rPr lang="en-US" sz="2400" dirty="0"/>
              <a:t> is a sequence of values in Python, where in the sequence the values can be of various data </a:t>
            </a:r>
            <a:r>
              <a:rPr lang="en-US" sz="2400" dirty="0" smtClean="0"/>
              <a:t>types. </a:t>
            </a:r>
            <a:endParaRPr lang="en-US" sz="2400" dirty="0"/>
          </a:p>
          <a:p>
            <a:r>
              <a:rPr lang="en-US" sz="2400" dirty="0"/>
              <a:t>For example: </a:t>
            </a:r>
          </a:p>
          <a:p>
            <a:endParaRPr lang="en-US" sz="2400" dirty="0"/>
          </a:p>
        </p:txBody>
      </p:sp>
      <p:sp>
        <p:nvSpPr>
          <p:cNvPr id="6" name="Text Box 5"/>
          <p:cNvSpPr txBox="1"/>
          <p:nvPr/>
        </p:nvSpPr>
        <p:spPr>
          <a:xfrm>
            <a:off x="2092961" y="3618575"/>
            <a:ext cx="78492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[10, 20, 30, 40]                                     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i="1" dirty="0">
                <a:solidFill>
                  <a:schemeClr val="bg1"/>
                </a:solidFill>
              </a:rPr>
              <a:t>list of integers</a:t>
            </a:r>
          </a:p>
          <a:p>
            <a:r>
              <a:rPr lang="en-US" dirty="0">
                <a:solidFill>
                  <a:schemeClr val="bg1"/>
                </a:solidFill>
              </a:rPr>
              <a:t>['Club', 'Spade', 'Diamond', 'Heart']          </a:t>
            </a: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strings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3999187" y="3704812"/>
            <a:ext cx="1684283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92961" y="4583076"/>
            <a:ext cx="784923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[‘h. </a:t>
            </a:r>
            <a:r>
              <a:rPr lang="en-US" dirty="0" err="1" smtClean="0">
                <a:solidFill>
                  <a:schemeClr val="bg1"/>
                </a:solidFill>
              </a:rPr>
              <a:t>paul</a:t>
            </a:r>
            <a:r>
              <a:rPr lang="en-US" dirty="0" smtClean="0">
                <a:solidFill>
                  <a:schemeClr val="bg1"/>
                </a:solidFill>
              </a:rPr>
              <a:t>’, 12345, 26, ‘WTAMU’]               </a:t>
            </a:r>
            <a:r>
              <a:rPr lang="en-US" i="1" dirty="0" smtClean="0">
                <a:solidFill>
                  <a:schemeClr val="bg1"/>
                </a:solidFill>
              </a:rPr>
              <a:t>list </a:t>
            </a:r>
            <a:r>
              <a:rPr lang="en-US" i="1" dirty="0">
                <a:solidFill>
                  <a:schemeClr val="bg1"/>
                </a:solidFill>
              </a:rPr>
              <a:t>of integers &amp; strings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NOTE</a:t>
            </a:r>
            <a:r>
              <a:rPr lang="en-US" sz="2000" dirty="0">
                <a:solidFill>
                  <a:schemeClr val="bg1"/>
                </a:solidFill>
              </a:rPr>
              <a:t>: Python lists can be of any type, so you can mix e.g. integers, strings,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in lists.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318236" y="4688135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5685104" y="3997031"/>
            <a:ext cx="365234" cy="228600"/>
          </a:xfrm>
          <a:prstGeom prst="rightArrow">
            <a:avLst/>
          </a:prstGeom>
          <a:solidFill>
            <a:srgbClr val="C75B1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  </a:t>
            </a:r>
            <a:endParaRPr lang="en-US" sz="24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9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Control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Sequence of Steps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Selection/decision/IF statement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Repetition/loop/iteration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Lists Block/Text Based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399536" y="1266567"/>
            <a:ext cx="6619102" cy="3849130"/>
          </a:xfrm>
          <a:noFill/>
          <a:ln w="9525">
            <a:miter/>
          </a:ln>
        </p:spPr>
        <p:txBody>
          <a:bodyPr>
            <a:normAutofit/>
          </a:bodyPr>
          <a:lstStyle/>
          <a:p>
            <a:pPr eaLnBrk="1" fontAlgn="base" hangingPunct="1"/>
            <a:r>
              <a:rPr lang="en-US" sz="2400" noProof="1"/>
              <a:t>To create a </a:t>
            </a:r>
            <a:r>
              <a:rPr lang="en-US" sz="2400" noProof="1" smtClean="0"/>
              <a:t>list in Python, </a:t>
            </a:r>
            <a:r>
              <a:rPr lang="en-US" sz="2400" noProof="1"/>
              <a:t>simply enclose the elements (separated by comma) in square brakets</a:t>
            </a:r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 smtClean="0"/>
          </a:p>
          <a:p>
            <a:pPr eaLnBrk="1" fontAlgn="base" hangingPunct="1"/>
            <a:r>
              <a:rPr lang="en-US" sz="2400" noProof="1" smtClean="0"/>
              <a:t>To create a list in Scratch, Make a List and then go to stage and click the + on length to get number  of elements desired and fill in values.</a:t>
            </a: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8" name="Rounded Rectangle 7"/>
          <p:cNvSpPr/>
          <p:nvPr/>
        </p:nvSpPr>
        <p:spPr>
          <a:xfrm>
            <a:off x="1704518" y="2907806"/>
            <a:ext cx="4066695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[1, 2, 3, 4]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779" y="191788"/>
            <a:ext cx="21431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4516138"/>
            <a:ext cx="14382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1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Elements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058917" y="2173574"/>
            <a:ext cx="8249920" cy="4043394"/>
          </a:xfrm>
          <a:noFill/>
          <a:ln w="9525">
            <a:miter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Traversing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a list visits each value in a list in order.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We can also 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visit a specific element(s) within a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list</a:t>
            </a:r>
            <a:r>
              <a:rPr lang="en-US" sz="2400" dirty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 </a:t>
            </a:r>
            <a:r>
              <a:rPr lang="en-US" sz="2400" dirty="0" smtClean="0">
                <a:latin typeface="Calibri" charset="0"/>
                <a:ea typeface="ＭＳ Ｐゴシック" pitchFamily="-97" charset="-128"/>
                <a:cs typeface="ＭＳ Ｐゴシック" pitchFamily="-97" charset="-128"/>
                <a:sym typeface="+mn-ea"/>
              </a:rPr>
              <a:t>in order to use the value or modify the value</a:t>
            </a: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alibri" charset="0"/>
              <a:ea typeface="ＭＳ Ｐゴシック" pitchFamily="-97" charset="-128"/>
              <a:cs typeface="ＭＳ Ｐゴシック" pitchFamily="-97" charset="-128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</p:spTree>
    <p:extLst>
      <p:ext uri="{BB962C8B-B14F-4D97-AF65-F5344CB8AC3E}">
        <p14:creationId xmlns:p14="http://schemas.microsoft.com/office/powerpoint/2010/main" val="295972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Accessing an element in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3354859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 (</a:t>
            </a:r>
            <a:r>
              <a:rPr lang="en-US" sz="2400" noProof="1">
                <a:solidFill>
                  <a:srgbClr val="FF0000"/>
                </a:solidFill>
              </a:rPr>
              <a:t>text based starts at 0 </a:t>
            </a:r>
            <a:r>
              <a:rPr lang="en-US" sz="2400" noProof="1"/>
              <a:t>and </a:t>
            </a:r>
            <a:r>
              <a:rPr lang="en-US" sz="2400" noProof="1">
                <a:solidFill>
                  <a:srgbClr val="FF0000"/>
                </a:solidFill>
              </a:rPr>
              <a:t>block based starts at 1</a:t>
            </a:r>
            <a:r>
              <a:rPr lang="en-US" sz="2400" noProof="1" smtClean="0"/>
              <a:t>):</a:t>
            </a:r>
          </a:p>
          <a:p>
            <a:pPr fontAlgn="base"/>
            <a:endParaRPr lang="en-US" sz="2400" noProof="1"/>
          </a:p>
          <a:p>
            <a:pPr fontAlgn="base"/>
            <a:endParaRPr lang="en-US" sz="2400" noProof="1" smtClean="0"/>
          </a:p>
          <a:p>
            <a:pPr fontAlgn="base"/>
            <a:r>
              <a:rPr lang="en-US" sz="2400" noProof="1" smtClean="0"/>
              <a:t>In Scratch, we create the list example_list, expand its length to four elements manually, enter the values, and then can display the first value in list with:</a:t>
            </a: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2681616" y="2503219"/>
            <a:ext cx="7931420" cy="9369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example: 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['cheddar', '</a:t>
            </a:r>
            <a:r>
              <a:rPr lang="en-US" sz="20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', 'gouda‘, ‘limburger’]</a:t>
            </a:r>
            <a:endParaRPr lang="en-US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  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print(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example_list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[0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  	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-97" charset="0"/>
              <a:ea typeface="ＭＳ Ｐゴシック" pitchFamily="-97" charset="-128"/>
              <a:cs typeface="ＭＳ Ｐゴシック" pitchFamily="-97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0" y="4898938"/>
            <a:ext cx="4689174" cy="100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86930" y="0"/>
            <a:ext cx="9144000" cy="11430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 smtClean="0"/>
              <a:t>Modifying an element of a list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810614" y="994719"/>
            <a:ext cx="8249920" cy="4526280"/>
          </a:xfrm>
          <a:noFill/>
          <a:ln w="9525">
            <a:miter/>
          </a:ln>
        </p:spPr>
        <p:txBody>
          <a:bodyPr/>
          <a:lstStyle/>
          <a:p>
            <a:pPr fontAlgn="base"/>
            <a:r>
              <a:rPr lang="en-US" sz="2400" noProof="1"/>
              <a:t>We can visit/modifty any element in list by specifying index:</a:t>
            </a:r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sp>
        <p:nvSpPr>
          <p:cNvPr id="10" name="Rounded Rectangle 9"/>
          <p:cNvSpPr/>
          <p:nvPr/>
        </p:nvSpPr>
        <p:spPr>
          <a:xfrm>
            <a:off x="355580" y="1634495"/>
            <a:ext cx="4562410" cy="12834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Arial" pitchFamily="-97" charset="0"/>
                <a:ea typeface="ＭＳ Ｐゴシック" pitchFamily="-97" charset="-128"/>
                <a:cs typeface="ＭＳ Ｐゴシック" pitchFamily="-97" charset="-128"/>
              </a:rPr>
              <a:t>For example: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numbers = [1, 2, 3, 4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  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numbers[2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print(numbers</a:t>
            </a: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0" y="1502505"/>
            <a:ext cx="5233086" cy="516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2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title"/>
          </p:nvPr>
        </p:nvSpPr>
        <p:spPr>
          <a:xfrm>
            <a:off x="1499287" y="321275"/>
            <a:ext cx="9144000" cy="81554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en-US" altLang="en-US" dirty="0"/>
              <a:t>Finding an element within a list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8249920" cy="4526280"/>
          </a:xfrm>
          <a:noFill/>
          <a:ln w="9525">
            <a:miter/>
          </a:ln>
        </p:spPr>
        <p:txBody>
          <a:bodyPr/>
          <a:lstStyle/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eaLnBrk="1" fontAlgn="base" hangingPunct="1"/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marL="0" indent="0" eaLnBrk="1" fontAlgn="base" hangingPunct="1">
              <a:buNone/>
            </a:pPr>
            <a:endParaRPr lang="en-US" sz="24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100" noProof="1"/>
          </a:p>
          <a:p>
            <a:pPr eaLnBrk="1" fontAlgn="base" hangingPunct="1"/>
            <a:endParaRPr lang="en-US" sz="2400" noProof="1"/>
          </a:p>
          <a:p>
            <a:pPr lvl="1" eaLnBrk="1" fontAlgn="base" hangingPunct="1"/>
            <a:endParaRPr lang="en-US" noProof="1"/>
          </a:p>
          <a:p>
            <a:pPr lvl="1" eaLnBrk="1" fontAlgn="base" hangingPunct="1"/>
            <a:endParaRPr lang="en-US" noProof="1"/>
          </a:p>
          <a:p>
            <a:pPr marL="0" indent="0" fontAlgn="base">
              <a:buNone/>
            </a:pPr>
            <a:endParaRPr lang="en-US" sz="2400" b="1" i="1" noProof="1"/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4105238"/>
              </p:ext>
            </p:extLst>
          </p:nvPr>
        </p:nvGraphicFramePr>
        <p:xfrm>
          <a:off x="2007235" y="1334675"/>
          <a:ext cx="6675120" cy="1935480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8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dirty="0"/>
                        <a:t>Evaluates to true if it does not finds a </a:t>
                      </a:r>
                      <a:r>
                        <a:rPr lang="en-US" dirty="0" smtClean="0"/>
                        <a:t>value </a:t>
                      </a:r>
                      <a:r>
                        <a:rPr dirty="0" smtClean="0"/>
                        <a:t>in </a:t>
                      </a:r>
                      <a:r>
                        <a:rPr dirty="0"/>
                        <a:t>the specified sequence and false otherwise</a:t>
                      </a:r>
                      <a:r>
                        <a:rPr dirty="0" smtClean="0"/>
                        <a:t>.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9901" y="3863340"/>
            <a:ext cx="556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cheeses = ['cheddar',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'gouda']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print(‘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cheeses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97" y="5750739"/>
            <a:ext cx="563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output of these would be true since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swiss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’ </a:t>
            </a:r>
            <a:r>
              <a:rPr lang="en-US" dirty="0" smtClean="0"/>
              <a:t>is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cheeses</a:t>
            </a:r>
            <a:r>
              <a:rPr lang="en-US" dirty="0" smtClean="0"/>
              <a:t> list.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999" y="3514915"/>
            <a:ext cx="5864955" cy="298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22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working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index of First Element in a list is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 for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en-US" sz="2400" dirty="0"/>
              <a:t>based and </a:t>
            </a:r>
            <a:r>
              <a:rPr lang="en-US" sz="2400" dirty="0">
                <a:solidFill>
                  <a:srgbClr val="00B050"/>
                </a:solidFill>
              </a:rPr>
              <a:t>1 for block </a:t>
            </a:r>
            <a:r>
              <a:rPr lang="en-US" sz="2400" dirty="0"/>
              <a:t>based.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(list name) </a:t>
            </a:r>
            <a:r>
              <a:rPr lang="en-US" sz="2400" dirty="0"/>
              <a:t>returns  the number of elements in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function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range(n) </a:t>
            </a:r>
            <a:r>
              <a:rPr lang="en-US" sz="2400" dirty="0"/>
              <a:t>returns a list of Indices from 0 to n-1, where n is length of the list.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listname.reverse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reverse the elements within the list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Use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listname.sort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/>
              <a:t>to sort the elements in ascending order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text based only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BJN-TechTips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" y="796148"/>
            <a:ext cx="643255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6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33" y="0"/>
            <a:ext cx="9144000" cy="1143000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US" dirty="0" smtClean="0"/>
              <a:t>Lists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35" y="1643449"/>
            <a:ext cx="5148649" cy="4341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Take a number and store </a:t>
            </a:r>
            <a:r>
              <a:rPr lang="en-US" dirty="0" smtClean="0"/>
              <a:t> in a list only </a:t>
            </a:r>
            <a:r>
              <a:rPr lang="en-US" dirty="0"/>
              <a:t>even numbers up to the number provided </a:t>
            </a:r>
            <a:r>
              <a:rPr lang="en-US" dirty="0" smtClean="0"/>
              <a:t> by </a:t>
            </a:r>
            <a:r>
              <a:rPr lang="en-US" dirty="0"/>
              <a:t>the </a:t>
            </a:r>
            <a:r>
              <a:rPr lang="en-US" dirty="0" smtClean="0"/>
              <a:t>user.   NOTE:  Code for Scratch uses variable </a:t>
            </a:r>
            <a:r>
              <a:rPr lang="en-US" dirty="0" err="1" smtClean="0"/>
              <a:t>even_list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7095" y="3106666"/>
            <a:ext cx="4810516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#Python code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usernum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(input('Even number up to ?'))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range(2, usernum+1, 2):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even_list.append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#end for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print('Items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even_list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07" y="719919"/>
            <a:ext cx="4543552" cy="589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1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Procedural Abstraction</a:t>
            </a:r>
            <a:endParaRPr lang="en-US" altLang="en-US" dirty="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One programming skill is “decomposition”.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Break a larger problem down into smaller problems</a:t>
            </a:r>
          </a:p>
          <a:p>
            <a:pPr lvl="1"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Example:</a:t>
            </a:r>
          </a:p>
          <a:p>
            <a:pPr marL="365760" lvl="1" indent="0" eaLnBrk="1" hangingPunct="1">
              <a:buNone/>
            </a:pPr>
            <a:r>
              <a:rPr lang="en-US" altLang="en-US" dirty="0"/>
              <a:t>Write a program that takes a number as input and if the number is an integer 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7577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Sample problem</a:t>
            </a:r>
          </a:p>
        </p:txBody>
      </p:sp>
      <p:sp>
        <p:nvSpPr>
          <p:cNvPr id="6146" name="Content Placeholder 9"/>
          <p:cNvSpPr>
            <a:spLocks noGrp="1"/>
          </p:cNvSpPr>
          <p:nvPr>
            <p:ph sz="half" idx="1"/>
          </p:nvPr>
        </p:nvSpPr>
        <p:spPr bwMode="auto">
          <a:xfrm>
            <a:off x="5181600" y="1600201"/>
            <a:ext cx="50292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 can decompose the example and solve each part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  <a:p>
            <a:pPr marL="365760" lvl="1" indent="0">
              <a:buNone/>
            </a:pPr>
            <a:r>
              <a:rPr lang="en-US" altLang="en-US" dirty="0"/>
              <a:t>Print if the number is ‘zero’, ‘less than zero’, or ‘greater than zero’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740243" y="1981200"/>
            <a:ext cx="28956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68843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-112" charset="0"/>
                <a:ea typeface="ＭＳ Ｐゴシック" pitchFamily="-112" charset="-128"/>
              </a:rPr>
              <a:t>Take a number as input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3557" y="2807043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an integer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68843" y="3377514"/>
            <a:ext cx="2438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1200" dirty="0">
                <a:solidFill>
                  <a:schemeClr val="bg1"/>
                </a:solidFill>
              </a:rPr>
              <a:t>Print if the number is ‘zero’, ‘less than zero’, or ‘greater than zero’</a:t>
            </a:r>
          </a:p>
        </p:txBody>
      </p:sp>
    </p:spTree>
    <p:extLst>
      <p:ext uri="{BB962C8B-B14F-4D97-AF65-F5344CB8AC3E}">
        <p14:creationId xmlns:p14="http://schemas.microsoft.com/office/powerpoint/2010/main" val="20954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Print if the number is ‘zero’</a:t>
            </a:r>
            <a:r>
              <a:rPr lang="is-IS" altLang="ja-JP" dirty="0"/>
              <a:t>…</a:t>
            </a:r>
            <a:endParaRPr lang="en-US" altLang="en-US" dirty="0"/>
          </a:p>
        </p:txBody>
      </p:sp>
      <p:sp>
        <p:nvSpPr>
          <p:cNvPr id="7170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5334000" y="1600201"/>
            <a:ext cx="48768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dirty="0"/>
              <a:t>Can take one part of the problem and further decompose that part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This decomposition now resembles computer pseudocode</a:t>
            </a:r>
          </a:p>
          <a:p>
            <a:pPr>
              <a:spcAft>
                <a:spcPts val="1800"/>
              </a:spcAft>
            </a:pPr>
            <a:r>
              <a:rPr lang="en-US" altLang="en-US" dirty="0"/>
              <a:t>Can write this part of the program as a </a:t>
            </a:r>
            <a:r>
              <a:rPr lang="en-US" altLang="en-US" dirty="0" smtClean="0"/>
              <a:t>“procedure”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209800" y="2084173"/>
            <a:ext cx="2895600" cy="3985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38400" y="2286000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If the number is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819400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zero</a:t>
            </a:r>
            <a:r>
              <a:rPr lang="en-US" altLang="en-US" sz="1400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352800"/>
            <a:ext cx="24384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 if the number is less than zero</a:t>
            </a:r>
            <a:r>
              <a:rPr lang="is-IS" altLang="en-US" sz="1400" dirty="0">
                <a:solidFill>
                  <a:schemeClr val="bg1"/>
                </a:solidFill>
              </a:rPr>
              <a:t>…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4038600"/>
            <a:ext cx="21336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 smtClean="0">
                <a:solidFill>
                  <a:schemeClr val="bg1"/>
                </a:solidFill>
              </a:rPr>
              <a:t>Print number ‘is less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4829432"/>
            <a:ext cx="24384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else</a:t>
            </a:r>
            <a:r>
              <a:rPr lang="is-IS" altLang="en-US" sz="1400" dirty="0"/>
              <a:t>…</a:t>
            </a:r>
            <a:endParaRPr lang="en-US" altLang="en-US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295899"/>
            <a:ext cx="2133600" cy="4994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chemeClr val="bg1"/>
                </a:solidFill>
              </a:rPr>
              <a:t>Print </a:t>
            </a:r>
            <a:r>
              <a:rPr lang="en-US" altLang="en-US" sz="1400" dirty="0" smtClean="0">
                <a:solidFill>
                  <a:schemeClr val="bg1"/>
                </a:solidFill>
              </a:rPr>
              <a:t>number ‘is greater </a:t>
            </a:r>
            <a:r>
              <a:rPr lang="en-US" altLang="en-US" sz="1400" dirty="0">
                <a:solidFill>
                  <a:schemeClr val="bg1"/>
                </a:solidFill>
              </a:rPr>
              <a:t>than zero’</a:t>
            </a:r>
          </a:p>
        </p:txBody>
      </p:sp>
    </p:spTree>
    <p:extLst>
      <p:ext uri="{BB962C8B-B14F-4D97-AF65-F5344CB8AC3E}">
        <p14:creationId xmlns:p14="http://schemas.microsoft.com/office/powerpoint/2010/main" val="6909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707572"/>
            <a:ext cx="11919857" cy="17394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Learning to program: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Difficulties </a:t>
            </a:r>
            <a:r>
              <a:rPr lang="en-US" dirty="0"/>
              <a:t>for beginners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27167" y="3142868"/>
            <a:ext cx="8458200" cy="33038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altLang="en-US" dirty="0"/>
              <a:t>Syntax errors </a:t>
            </a:r>
          </a:p>
          <a:p>
            <a:pPr lvl="1"/>
            <a:r>
              <a:rPr lang="en-US" altLang="en-US" dirty="0"/>
              <a:t>struggle for hours to fix syntax errors</a:t>
            </a:r>
          </a:p>
          <a:p>
            <a:pPr lvl="1"/>
            <a:r>
              <a:rPr lang="en-US" altLang="en-US" dirty="0"/>
              <a:t>Loose confidence </a:t>
            </a:r>
          </a:p>
          <a:p>
            <a:pPr lvl="1"/>
            <a:r>
              <a:rPr lang="en-US" altLang="en-US" dirty="0"/>
              <a:t>Frustrating experience</a:t>
            </a:r>
          </a:p>
          <a:p>
            <a:pPr lvl="1"/>
            <a:r>
              <a:rPr lang="en-US" altLang="en-US" dirty="0"/>
              <a:t>Run away &amp; never come back if possible!</a:t>
            </a:r>
          </a:p>
        </p:txBody>
      </p:sp>
    </p:spTree>
    <p:extLst>
      <p:ext uri="{BB962C8B-B14F-4D97-AF65-F5344CB8AC3E}">
        <p14:creationId xmlns:p14="http://schemas.microsoft.com/office/powerpoint/2010/main" val="32845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procedures?</a:t>
            </a:r>
            <a:endParaRPr lang="en-US" altLang="en-US" dirty="0"/>
          </a:p>
        </p:txBody>
      </p:sp>
      <p:sp>
        <p:nvSpPr>
          <p:cNvPr id="8194" name="Content Placeholder 4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Can write parts of the program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Useful when the whole program is too big to grasp at one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test pieces of the program before building on those pieces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Allows us to reduce redundancy by creating functions that get called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7327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Procedures/Functions </a:t>
            </a:r>
            <a:r>
              <a:rPr lang="en-US" altLang="en-US" dirty="0"/>
              <a:t>in Python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Create a function in Python using the </a:t>
            </a:r>
            <a:r>
              <a:rPr lang="en-US" altLang="ja-JP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ja-JP" dirty="0"/>
              <a:t> keyword</a:t>
            </a:r>
          </a:p>
          <a:p>
            <a:endParaRPr lang="en-US" altLang="ja-JP" dirty="0"/>
          </a:p>
          <a:p>
            <a:r>
              <a:rPr lang="en-US" alt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en-US" dirty="0"/>
              <a:t> is followed by the function name</a:t>
            </a:r>
          </a:p>
          <a:p>
            <a:endParaRPr lang="en-US" altLang="en-US" dirty="0"/>
          </a:p>
          <a:p>
            <a:r>
              <a:rPr lang="en-US" altLang="en-US" dirty="0"/>
              <a:t>Parameters, if any, follow the function name</a:t>
            </a:r>
          </a:p>
          <a:p>
            <a:endParaRPr lang="en-US" altLang="en-US" dirty="0"/>
          </a:p>
          <a:p>
            <a:r>
              <a:rPr lang="en-US" altLang="en-US" dirty="0"/>
              <a:t>The body is indented following the definition</a:t>
            </a:r>
          </a:p>
        </p:txBody>
      </p:sp>
    </p:spTree>
    <p:extLst>
      <p:ext uri="{BB962C8B-B14F-4D97-AF65-F5344CB8AC3E}">
        <p14:creationId xmlns:p14="http://schemas.microsoft.com/office/powerpoint/2010/main" val="21719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/>
              <a:t>Defining a </a:t>
            </a:r>
            <a:r>
              <a:rPr lang="en-US" altLang="en-US" u="sng" dirty="0" smtClean="0"/>
              <a:t>Procedure(Text</a:t>
            </a:r>
            <a:r>
              <a:rPr lang="en-US" altLang="en-US" u="sng" dirty="0"/>
              <a:t>)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def </a:t>
            </a:r>
            <a:r>
              <a:rPr lang="en-US" altLang="en-US" dirty="0" err="1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r>
              <a:rPr lang="en-US" altLang="en-US" dirty="0">
                <a:latin typeface="Courier" pitchFamily="1" charset="0"/>
              </a:rPr>
              <a:t>(</a:t>
            </a:r>
            <a:r>
              <a:rPr lang="en-US" altLang="en-US" dirty="0" err="1">
                <a:latin typeface="Courier" pitchFamily="1" charset="0"/>
              </a:rPr>
              <a:t>num</a:t>
            </a:r>
            <a:r>
              <a:rPr lang="en-US" altLang="en-US" dirty="0">
                <a:latin typeface="Courier" pitchFamily="1" charset="0"/>
              </a:rPr>
              <a:t>):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if</a:t>
            </a:r>
            <a:r>
              <a:rPr lang="en-US" altLang="en-US" dirty="0"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&gt;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greater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 err="1">
                <a:solidFill>
                  <a:srgbClr val="00B0F0"/>
                </a:solidFill>
                <a:latin typeface="Courier" pitchFamily="1" charset="0"/>
              </a:rPr>
              <a:t>elif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 </a:t>
            </a:r>
            <a:r>
              <a:rPr lang="en-US" altLang="en-US" dirty="0" err="1">
                <a:solidFill>
                  <a:srgbClr val="0070C0"/>
                </a:solidFill>
                <a:latin typeface="Courier" pitchFamily="1" charset="0"/>
              </a:rPr>
              <a:t>num</a:t>
            </a:r>
            <a:r>
              <a:rPr lang="en-US" altLang="en-US" dirty="0">
                <a:solidFill>
                  <a:srgbClr val="0070C0"/>
                </a:solidFill>
                <a:latin typeface="Courier" pitchFamily="1" charset="0"/>
              </a:rPr>
              <a:t> </a:t>
            </a:r>
            <a:r>
              <a:rPr lang="en-US" altLang="en-US" dirty="0">
                <a:latin typeface="Courier" pitchFamily="1" charset="0"/>
              </a:rPr>
              <a:t>&lt; 0: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less than zero”)</a:t>
            </a:r>
            <a:endParaRPr lang="en-US" altLang="en-US" dirty="0">
              <a:solidFill>
                <a:srgbClr val="00B050"/>
              </a:solidFill>
              <a:latin typeface="Courier" pitchFamily="1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</a:t>
            </a:r>
            <a:r>
              <a:rPr lang="en-US" altLang="en-US" dirty="0">
                <a:solidFill>
                  <a:srgbClr val="00B0F0"/>
                </a:solidFill>
                <a:latin typeface="Courier" pitchFamily="1" charset="0"/>
              </a:rPr>
              <a:t>else</a:t>
            </a:r>
            <a:r>
              <a:rPr lang="en-US" altLang="en-US" dirty="0">
                <a:latin typeface="Courier" pitchFamily="1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Courier" pitchFamily="1" charset="0"/>
              </a:rPr>
              <a:t>       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print(</a:t>
            </a:r>
            <a:r>
              <a:rPr lang="en-US" altLang="en-US" dirty="0" err="1" smtClean="0">
                <a:solidFill>
                  <a:srgbClr val="FF0000"/>
                </a:solidFill>
                <a:latin typeface="Courier" pitchFamily="1" charset="0"/>
              </a:rPr>
              <a:t>num</a:t>
            </a: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, “is zero”)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urier" pitchFamily="1" charset="0"/>
              </a:rPr>
              <a:t>    </a:t>
            </a: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if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urier" pitchFamily="1" charset="0"/>
              </a:rPr>
              <a:t>#end </a:t>
            </a:r>
            <a:r>
              <a:rPr lang="en-US" altLang="en-US" dirty="0" err="1" smtClean="0">
                <a:solidFill>
                  <a:srgbClr val="7030A0"/>
                </a:solidFill>
                <a:latin typeface="Courier" pitchFamily="1" charset="0"/>
              </a:rPr>
              <a:t>relative_to_zero</a:t>
            </a:r>
            <a:endParaRPr lang="en-US" altLang="en-US" dirty="0">
              <a:solidFill>
                <a:srgbClr val="7030A0"/>
              </a:solidFill>
              <a:latin typeface="Courier" pitchFamily="1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713" y="-160638"/>
            <a:ext cx="9144000" cy="1143000"/>
          </a:xfrm>
        </p:spPr>
        <p:txBody>
          <a:bodyPr/>
          <a:lstStyle/>
          <a:p>
            <a:r>
              <a:rPr lang="en-US" dirty="0" smtClean="0"/>
              <a:t>Defining the procedure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7" y="1065050"/>
            <a:ext cx="7808337" cy="543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79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4" y="-111211"/>
            <a:ext cx="9144000" cy="1143000"/>
          </a:xfrm>
        </p:spPr>
        <p:txBody>
          <a:bodyPr/>
          <a:lstStyle/>
          <a:p>
            <a:r>
              <a:rPr lang="en-US" dirty="0" smtClean="0"/>
              <a:t>The procedure in Scratch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03" y="1101811"/>
            <a:ext cx="6066781" cy="54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6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greater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less than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"is zero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program starts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answer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'Y'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in ['y', 'Y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(input("Please input an integer number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relative_to_zero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input("Do you wish to input another number?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473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83" y="234779"/>
            <a:ext cx="9144000" cy="1143000"/>
          </a:xfrm>
        </p:spPr>
        <p:txBody>
          <a:bodyPr/>
          <a:lstStyle/>
          <a:p>
            <a:r>
              <a:rPr lang="en-US" dirty="0" smtClean="0"/>
              <a:t>The Scratch program testing </a:t>
            </a:r>
            <a:r>
              <a:rPr lang="en-US" dirty="0" err="1" smtClean="0"/>
              <a:t>relative_to_zero</a:t>
            </a:r>
            <a:r>
              <a:rPr lang="en-US" dirty="0" smtClean="0"/>
              <a:t> procedure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3" y="1563585"/>
            <a:ext cx="6870356" cy="50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3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 No functions in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function defining mechanism in Scratch 2.0 – the current version of Scratch</a:t>
            </a:r>
          </a:p>
          <a:p>
            <a:endParaRPr lang="en-US" dirty="0"/>
          </a:p>
          <a:p>
            <a:r>
              <a:rPr lang="en-US" dirty="0" smtClean="0"/>
              <a:t>There appears to be no function defining mechanism in Scratch 3.0 – although there are many voices requesting such.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. .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pPr marL="0" indent="0">
              <a:buNone/>
            </a:pPr>
            <a:r>
              <a:rPr lang="en-US" dirty="0" smtClean="0"/>
              <a:t>Comments?</a:t>
            </a:r>
          </a:p>
          <a:p>
            <a:pPr marL="0" indent="0">
              <a:buNone/>
            </a:pPr>
            <a:r>
              <a:rPr lang="en-US" dirty="0" smtClean="0"/>
              <a:t>Observations?</a:t>
            </a:r>
          </a:p>
          <a:p>
            <a:r>
              <a:rPr lang="en-US" dirty="0"/>
              <a:t>Presented by:</a:t>
            </a:r>
          </a:p>
          <a:p>
            <a:r>
              <a:rPr lang="en-US" dirty="0"/>
              <a:t>	H. Paul Haiduk			David </a:t>
            </a:r>
            <a:r>
              <a:rPr lang="en-US" dirty="0" err="1"/>
              <a:t>Kossey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Computer Science Coordinator	</a:t>
            </a:r>
            <a:r>
              <a:rPr lang="en-US" dirty="0" smtClean="0"/>
              <a:t>Computer </a:t>
            </a:r>
            <a:r>
              <a:rPr lang="en-US" dirty="0"/>
              <a:t>Science/Robotics/Math</a:t>
            </a:r>
            <a:br>
              <a:rPr lang="en-US" dirty="0"/>
            </a:br>
            <a:r>
              <a:rPr lang="en-US" dirty="0"/>
              <a:t>	West Texas A&amp;M </a:t>
            </a:r>
            <a:r>
              <a:rPr lang="en-US" dirty="0" smtClean="0"/>
              <a:t>University	West Texas High School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hhaiduk@wtamu.edu</a:t>
            </a:r>
            <a:r>
              <a:rPr lang="en-US" dirty="0"/>
              <a:t>		</a:t>
            </a:r>
            <a:r>
              <a:rPr lang="en-US" dirty="0" smtClean="0">
                <a:hlinkClick r:id="rId4"/>
              </a:rPr>
              <a:t>david.kossey@pspcisd.net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Presentation available on </a:t>
            </a:r>
            <a:r>
              <a:rPr lang="en-US" dirty="0" err="1" smtClean="0"/>
              <a:t>github</a:t>
            </a:r>
            <a:r>
              <a:rPr lang="en-US" dirty="0"/>
              <a:t> @ https://github.com/HHaiduk/thunder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91978"/>
          </a:xfrm>
        </p:spPr>
        <p:txBody>
          <a:bodyPr/>
          <a:lstStyle/>
          <a:p>
            <a:r>
              <a:rPr lang="en-US" dirty="0">
                <a:latin typeface="Calibri"/>
                <a:cs typeface="Arial"/>
              </a:rPr>
              <a:t>Why start with block-based?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36" y="156436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Visual Programming Tools like Scratch &amp; Trinket use drag-and-drop programming and enable us to master programming concepts.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Programs are always ready to run since there are no syntax errors. In other words, they enable us to focus on the logic first &amp; build confidence.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Following is a meaningful approach: </a:t>
            </a:r>
          </a:p>
          <a:p>
            <a:pPr lvl="1">
              <a:defRPr/>
            </a:pPr>
            <a:r>
              <a:rPr lang="en-US" dirty="0"/>
              <a:t>Scratch</a:t>
            </a:r>
            <a:r>
              <a:rPr lang="en-US" dirty="0">
                <a:sym typeface="Wingdings" panose="05000000000000000000" pitchFamily="2" charset="2"/>
              </a:rPr>
              <a:t> Trinket (Block/Text Based)</a:t>
            </a:r>
            <a:r>
              <a:rPr lang="en-US" dirty="0" smtClean="0">
                <a:sym typeface="Wingdings" panose="05000000000000000000" pitchFamily="2" charset="2"/>
              </a:rPr>
              <a:t>Text based Thunder </a:t>
            </a:r>
            <a:r>
              <a:rPr lang="en-US" dirty="0">
                <a:sym typeface="Wingdings" panose="05000000000000000000" pitchFamily="2" charset="2"/>
              </a:rPr>
              <a:t>the Robot  Text based Python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   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Scratch is a visual programming environment where you design/create your interactive stories, games &amp; animations. </a:t>
            </a:r>
            <a:r>
              <a:rPr lang="en-US" altLang="en-US"/>
              <a:t>While </a:t>
            </a:r>
            <a:r>
              <a:rPr lang="en-US" altLang="en-US" smtClean="0"/>
              <a:t>Scratch </a:t>
            </a:r>
            <a:r>
              <a:rPr lang="en-US" altLang="en-US" dirty="0"/>
              <a:t>has been designed with a typical 3rd or 4th grader in mind, people of all ages can use it to learn the basics of programming in an enjoyable way! </a:t>
            </a:r>
            <a:endParaRPr lang="en-US" altLang="en-US" dirty="0" smtClean="0"/>
          </a:p>
          <a:p>
            <a:r>
              <a:rPr lang="en-US" altLang="en-US" dirty="0"/>
              <a:t>Scratch involves drag and drop of various blocks together to write programs &amp; such an environment enables the users to focus on the logic &amp; enjoy the learning experience</a:t>
            </a:r>
          </a:p>
        </p:txBody>
      </p:sp>
      <p:pic>
        <p:nvPicPr>
          <p:cNvPr id="286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Scratch</a:t>
            </a:r>
            <a:r>
              <a:rPr lang="en-US" altLang="en-US" b="1"/>
              <a:t> 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Unlike most </a:t>
            </a:r>
            <a:r>
              <a:rPr lang="en-US" dirty="0" smtClean="0"/>
              <a:t>Python/Java </a:t>
            </a:r>
            <a:r>
              <a:rPr lang="en-US" dirty="0"/>
              <a:t>development environments, there is NO free-form typing, so there are no syntax errors! 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Scratch is not limited to young people though - people of all ages with no programming experience can enjoy its simplicity and learn the basics of programming!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6" y="1"/>
            <a:ext cx="10128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CircuitBoardMagnified</Template>
  <TotalTime>2842</TotalTime>
  <Words>3172</Words>
  <Application>Microsoft Office PowerPoint</Application>
  <PresentationFormat>Custom</PresentationFormat>
  <Paragraphs>511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Tech Computer 16x9</vt:lpstr>
      <vt:lpstr>SCRATCH with a dash of Python </vt:lpstr>
      <vt:lpstr>Objectives </vt:lpstr>
      <vt:lpstr>Computational Thinking</vt:lpstr>
      <vt:lpstr>Computational Thinking Definition</vt:lpstr>
      <vt:lpstr>Programming Control Structure </vt:lpstr>
      <vt:lpstr>Learning to program:    Difficulties for beginners</vt:lpstr>
      <vt:lpstr>Why start with block-based?</vt:lpstr>
      <vt:lpstr>What is Scratch   </vt:lpstr>
      <vt:lpstr>What is Scratch  </vt:lpstr>
      <vt:lpstr>Getting Started! </vt:lpstr>
      <vt:lpstr>Getting Started! </vt:lpstr>
      <vt:lpstr>Getting Started! </vt:lpstr>
      <vt:lpstr>SCRATCH INTERFACE</vt:lpstr>
      <vt:lpstr>Variables</vt:lpstr>
      <vt:lpstr>Types of Variable</vt:lpstr>
      <vt:lpstr>Variables</vt:lpstr>
      <vt:lpstr>Variable Names &amp; Keywords</vt:lpstr>
      <vt:lpstr>Hello World on Scratch </vt:lpstr>
      <vt:lpstr>Hello Name on Scratch </vt:lpstr>
      <vt:lpstr>Hello Name on Scratch </vt:lpstr>
      <vt:lpstr>Hello to you in Scratch</vt:lpstr>
      <vt:lpstr>Making Variables</vt:lpstr>
      <vt:lpstr>Using Variables</vt:lpstr>
      <vt:lpstr>Say Hello to your_name</vt:lpstr>
      <vt:lpstr>Operators</vt:lpstr>
      <vt:lpstr>Expressions</vt:lpstr>
      <vt:lpstr>Operators vs Operands</vt:lpstr>
      <vt:lpstr>Arithmetic Operators</vt:lpstr>
      <vt:lpstr>Comparison Operators</vt:lpstr>
      <vt:lpstr>Your turn!</vt:lpstr>
      <vt:lpstr>PowerPoint Presentation</vt:lpstr>
      <vt:lpstr>Decisions </vt:lpstr>
      <vt:lpstr>Conditionals</vt:lpstr>
      <vt:lpstr>Examples</vt:lpstr>
      <vt:lpstr>If Statement</vt:lpstr>
      <vt:lpstr>If/Else Statement</vt:lpstr>
      <vt:lpstr>Nested If Statements</vt:lpstr>
      <vt:lpstr>Looping</vt:lpstr>
      <vt:lpstr>For Loop</vt:lpstr>
      <vt:lpstr>Looping with Scratch</vt:lpstr>
      <vt:lpstr>For Loop</vt:lpstr>
      <vt:lpstr>Difference between for loops and repeat until loops </vt:lpstr>
      <vt:lpstr>Repeat Until/While Loop Application</vt:lpstr>
      <vt:lpstr>While Loop Application – Solution  (Blocks)</vt:lpstr>
      <vt:lpstr>While Loop Application – Solution (Text)</vt:lpstr>
      <vt:lpstr>Common Problems</vt:lpstr>
      <vt:lpstr>Trinket – Shapes with Turtle   </vt:lpstr>
      <vt:lpstr>Scratch – Regular Polygon Application </vt:lpstr>
      <vt:lpstr>Lists</vt:lpstr>
      <vt:lpstr>Lists Block/Text Based </vt:lpstr>
      <vt:lpstr>Accessing Elements of a List</vt:lpstr>
      <vt:lpstr>Accessing an element in a list</vt:lpstr>
      <vt:lpstr>Modifying an element of a list</vt:lpstr>
      <vt:lpstr>Finding an element within a list </vt:lpstr>
      <vt:lpstr>When working with List</vt:lpstr>
      <vt:lpstr>Exploring Lists </vt:lpstr>
      <vt:lpstr>Procedural Abstraction</vt:lpstr>
      <vt:lpstr>Sample problem</vt:lpstr>
      <vt:lpstr>Print if the number is ‘zero’…</vt:lpstr>
      <vt:lpstr>Why procedures?</vt:lpstr>
      <vt:lpstr>Procedures/Functions in Python</vt:lpstr>
      <vt:lpstr>Defining a Procedure(Text)</vt:lpstr>
      <vt:lpstr>Defining the procedure in Scratch</vt:lpstr>
      <vt:lpstr>The procedure in Scratch</vt:lpstr>
      <vt:lpstr>The Python program testing relative_to_zero procedure</vt:lpstr>
      <vt:lpstr>The Scratch program testing relative_to_zero procedure</vt:lpstr>
      <vt:lpstr>NOTE:  No functions in Scratch</vt:lpstr>
      <vt:lpstr>That’s all . . . . 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with a Dash of Python</dc:title>
  <dc:creator>H. Paul Haiduk</dc:creator>
  <cp:lastModifiedBy>hpaul</cp:lastModifiedBy>
  <cp:revision>94</cp:revision>
  <dcterms:created xsi:type="dcterms:W3CDTF">2017-03-29T20:00:52Z</dcterms:created>
  <dcterms:modified xsi:type="dcterms:W3CDTF">2018-07-24T18:29:15Z</dcterms:modified>
</cp:coreProperties>
</file>