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sldIdLst>
    <p:sldId id="256" r:id="rId2"/>
    <p:sldId id="257" r:id="rId3"/>
    <p:sldId id="261" r:id="rId4"/>
    <p:sldId id="258" r:id="rId5"/>
    <p:sldId id="259" r:id="rId6"/>
    <p:sldId id="262" r:id="rId7"/>
    <p:sldId id="263" r:id="rId8"/>
    <p:sldId id="264" r:id="rId9"/>
    <p:sldId id="265" r:id="rId10"/>
    <p:sldId id="266" r:id="rId11"/>
    <p:sldId id="267" r:id="rId12"/>
    <p:sldId id="268" r:id="rId13"/>
    <p:sldId id="270" r:id="rId14"/>
    <p:sldId id="269" r:id="rId15"/>
    <p:sldId id="271" r:id="rId16"/>
    <p:sldId id="272" r:id="rId17"/>
    <p:sldId id="273" r:id="rId18"/>
    <p:sldId id="274" r:id="rId19"/>
    <p:sldId id="275" r:id="rId20"/>
    <p:sldId id="276" r:id="rId21"/>
    <p:sldId id="277" r:id="rId22"/>
    <p:sldId id="278" r:id="rId23"/>
    <p:sldId id="280" r:id="rId24"/>
    <p:sldId id="281" r:id="rId25"/>
    <p:sldId id="282" r:id="rId26"/>
    <p:sldId id="283" r:id="rId27"/>
    <p:sldId id="284" r:id="rId28"/>
    <p:sldId id="285" r:id="rId29"/>
    <p:sldId id="286" r:id="rId30"/>
    <p:sldId id="287" r:id="rId31"/>
    <p:sldId id="288" r:id="rId32"/>
    <p:sldId id="289"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4" autoAdjust="0"/>
    <p:restoredTop sz="94660"/>
  </p:normalViewPr>
  <p:slideViewPr>
    <p:cSldViewPr snapToGrid="0">
      <p:cViewPr>
        <p:scale>
          <a:sx n="67" d="100"/>
          <a:sy n="67" d="100"/>
        </p:scale>
        <p:origin x="-426" y="-52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bwMode="black">
          <a:xfrm>
            <a:off x="0" y="3075711"/>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5"/>
            <a:ext cx="10058400" cy="1711037"/>
          </a:xfrm>
        </p:spPr>
        <p:txBody>
          <a:bodyPr anchor="b">
            <a:normAutofit/>
          </a:bodyPr>
          <a:lstStyle>
            <a:lvl1pPr algn="l">
              <a:lnSpc>
                <a:spcPct val="80000"/>
              </a:lnSpc>
              <a:defRPr sz="54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457201"/>
            <a:ext cx="1943100" cy="56388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1" y="457201"/>
            <a:ext cx="7048500" cy="56388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solidFill>
                  <a:srgbClr val="92D050"/>
                </a:solidFill>
              </a:defRPr>
            </a:lvl1pPr>
            <a:lvl2pPr>
              <a:defRPr>
                <a:solidFill>
                  <a:srgbClr val="92D050"/>
                </a:solidFill>
              </a:defRPr>
            </a:lvl2pPr>
            <a:lvl3pPr>
              <a:defRPr>
                <a:solidFill>
                  <a:srgbClr val="92D050"/>
                </a:solidFill>
              </a:defRPr>
            </a:lvl3pPr>
            <a:lvl4pPr>
              <a:defRPr>
                <a:solidFill>
                  <a:srgbClr val="92D050"/>
                </a:solidFill>
              </a:defRPr>
            </a:lvl4pPr>
            <a:lvl5pPr>
              <a:defRPr>
                <a:solidFill>
                  <a:srgbClr val="92D05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1524000" y="4589465"/>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0" y="1825626"/>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825626"/>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6/5/2017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7048" y="2514602"/>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27648" y="2514602"/>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6/5/2017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509A250-FF31-4206-8172-F9D3106AACB1}" type="datetimeFigureOut">
              <a:rPr lang="en-US" smtClean="0"/>
              <a:t>6/5/2017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6/5/2017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8" y="1600200"/>
            <a:ext cx="3122613" cy="1828800"/>
          </a:xfrm>
        </p:spPr>
        <p:txBody>
          <a:bodyPr anchor="b">
            <a:normAutofit/>
          </a:bodyPr>
          <a:lstStyle>
            <a:lvl1pPr>
              <a:defRPr sz="3400"/>
            </a:lvl1pPr>
          </a:lstStyle>
          <a:p>
            <a:r>
              <a:rPr lang="en-US" smtClean="0"/>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001041" y="3429000"/>
            <a:ext cx="3124161" cy="1828800"/>
          </a:xfrm>
        </p:spPr>
        <p:txBody>
          <a:bodyPr>
            <a:normAutofit/>
          </a:bodyPr>
          <a:lstStyle>
            <a:lvl1pPr marL="0" indent="0">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6/5/2017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smtClean="0"/>
              <a:t>Click to edit Master title style</a:t>
            </a:r>
            <a:endParaRPr lang="en-US"/>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7997952" y="3429000"/>
            <a:ext cx="3127248" cy="1828800"/>
          </a:xfrm>
        </p:spPr>
        <p:txBody>
          <a:bodyPr>
            <a:normAutofit/>
          </a:bodyPr>
          <a:lstStyle>
            <a:lvl1pPr marL="0" indent="0">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6/5/2017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800">
                <a:solidFill>
                  <a:schemeClr val="tx1">
                    <a:lumMod val="85000"/>
                  </a:schemeClr>
                </a:solidFill>
              </a:defRPr>
            </a:lvl1pPr>
          </a:lstStyle>
          <a:p>
            <a:fld id="{4AAD347D-5ACD-4C99-B74B-A9C85AD731AF}" type="datetimeFigureOut">
              <a:rPr lang="en-US" smtClean="0"/>
              <a:t>6/5/2017</a:t>
            </a:fld>
            <a:endParaRPr lang="en-US" dirty="0"/>
          </a:p>
        </p:txBody>
      </p:sp>
      <p:sp>
        <p:nvSpPr>
          <p:cNvPr id="5" name="Footer Placeholder 4"/>
          <p:cNvSpPr>
            <a:spLocks noGrp="1"/>
          </p:cNvSpPr>
          <p:nvPr>
            <p:ph type="ftr" sz="quarter" idx="3"/>
          </p:nvPr>
        </p:nvSpPr>
        <p:spPr>
          <a:xfrm>
            <a:off x="1524001" y="6362700"/>
            <a:ext cx="6881553" cy="257176"/>
          </a:xfrm>
          <a:prstGeom prst="rect">
            <a:avLst/>
          </a:prstGeom>
        </p:spPr>
        <p:txBody>
          <a:bodyPr vert="horz" lIns="91440" tIns="45720" rIns="91440" bIns="45720" rtlCol="0" anchor="ctr"/>
          <a:lstStyle>
            <a:lvl1pPr algn="l">
              <a:defRPr sz="800">
                <a:solidFill>
                  <a:schemeClr val="tx1">
                    <a:lumMod val="85000"/>
                  </a:schemeClr>
                </a:solidFill>
              </a:defRPr>
            </a:lvl1pPr>
          </a:lstStyle>
          <a:p>
            <a:endParaRPr lang="en-US" dirty="0"/>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800">
                <a:solidFill>
                  <a:schemeClr val="tx1">
                    <a:lumMod val="8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HHaiduk/thunder"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dirty="0" smtClean="0"/>
              <a:t>Thunder the Robot</a:t>
            </a:r>
            <a:endParaRPr lang="en-US" sz="6000" dirty="0"/>
          </a:p>
        </p:txBody>
      </p:sp>
      <p:sp>
        <p:nvSpPr>
          <p:cNvPr id="3" name="Subtitle 2"/>
          <p:cNvSpPr>
            <a:spLocks noGrp="1"/>
          </p:cNvSpPr>
          <p:nvPr>
            <p:ph type="subTitle" idx="1"/>
          </p:nvPr>
        </p:nvSpPr>
        <p:spPr/>
        <p:txBody>
          <a:bodyPr/>
          <a:lstStyle/>
          <a:p>
            <a:r>
              <a:rPr lang="en-US" dirty="0" smtClean="0"/>
              <a:t>We Teach CS June 06, 2017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53512" y="2986086"/>
            <a:ext cx="2886075" cy="2886075"/>
          </a:xfrm>
          <a:prstGeom prst="rect">
            <a:avLst/>
          </a:prstGeom>
        </p:spPr>
      </p:pic>
    </p:spTree>
    <p:extLst>
      <p:ext uri="{BB962C8B-B14F-4D97-AF65-F5344CB8AC3E}">
        <p14:creationId xmlns:p14="http://schemas.microsoft.com/office/powerpoint/2010/main" val="2299734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Thunder’s sensors</a:t>
            </a:r>
            <a:endParaRPr lang="en-US" dirty="0"/>
          </a:p>
        </p:txBody>
      </p:sp>
      <p:sp>
        <p:nvSpPr>
          <p:cNvPr id="3" name="Content Placeholder 2"/>
          <p:cNvSpPr>
            <a:spLocks noGrp="1"/>
          </p:cNvSpPr>
          <p:nvPr>
            <p:ph idx="1"/>
          </p:nvPr>
        </p:nvSpPr>
        <p:spPr/>
        <p:txBody>
          <a:bodyPr/>
          <a:lstStyle/>
          <a:p>
            <a:r>
              <a:rPr lang="en-US" b="1" dirty="0" err="1" smtClean="0"/>
              <a:t>front_is_clear</a:t>
            </a:r>
            <a:r>
              <a:rPr lang="en-US" b="1" dirty="0" smtClean="0"/>
              <a:t/>
            </a:r>
            <a:br>
              <a:rPr lang="en-US" b="1" dirty="0" smtClean="0"/>
            </a:br>
            <a:endParaRPr lang="en-US" b="1" dirty="0" smtClean="0"/>
          </a:p>
          <a:p>
            <a:r>
              <a:rPr lang="en-US" b="1" dirty="0" err="1" smtClean="0"/>
              <a:t>front_is_blocked</a:t>
            </a:r>
            <a:r>
              <a:rPr lang="en-US" b="1" dirty="0" smtClean="0"/>
              <a:t/>
            </a:r>
            <a:br>
              <a:rPr lang="en-US" b="1" dirty="0" smtClean="0"/>
            </a:br>
            <a:endParaRPr lang="en-US" b="1" dirty="0" smtClean="0"/>
          </a:p>
          <a:p>
            <a:r>
              <a:rPr lang="en-US" b="1" dirty="0" err="1" smtClean="0"/>
              <a:t>left_is_clear</a:t>
            </a:r>
            <a:r>
              <a:rPr lang="en-US" b="1" dirty="0" smtClean="0"/>
              <a:t/>
            </a:r>
            <a:br>
              <a:rPr lang="en-US" b="1" dirty="0" smtClean="0"/>
            </a:br>
            <a:endParaRPr lang="en-US" b="1" dirty="0" smtClean="0"/>
          </a:p>
          <a:p>
            <a:r>
              <a:rPr lang="en-US" b="1" dirty="0" err="1" smtClean="0"/>
              <a:t>left_is_blocked</a:t>
            </a:r>
            <a:r>
              <a:rPr lang="en-US" b="1" dirty="0" smtClean="0"/>
              <a:t/>
            </a:r>
            <a:br>
              <a:rPr lang="en-US" b="1" dirty="0" smtClean="0"/>
            </a:br>
            <a:endParaRPr lang="en-US" b="1" dirty="0" smtClean="0"/>
          </a:p>
          <a:p>
            <a:r>
              <a:rPr lang="en-US" b="1" dirty="0" err="1" smtClean="0"/>
              <a:t>right_is_clear</a:t>
            </a:r>
            <a:r>
              <a:rPr lang="en-US" b="1" dirty="0" smtClean="0"/>
              <a:t/>
            </a:r>
            <a:br>
              <a:rPr lang="en-US" b="1" dirty="0" smtClean="0"/>
            </a:br>
            <a:endParaRPr lang="en-US" b="1" dirty="0" smtClean="0"/>
          </a:p>
          <a:p>
            <a:r>
              <a:rPr lang="en-US" b="1" dirty="0" err="1"/>
              <a:t>r</a:t>
            </a:r>
            <a:r>
              <a:rPr lang="en-US" b="1" dirty="0" err="1" smtClean="0"/>
              <a:t>ight_is_blocked</a:t>
            </a:r>
            <a:endParaRPr lang="en-US" b="1" dirty="0"/>
          </a:p>
        </p:txBody>
      </p:sp>
      <p:sp>
        <p:nvSpPr>
          <p:cNvPr id="4" name="Text Placeholder 3"/>
          <p:cNvSpPr>
            <a:spLocks noGrp="1"/>
          </p:cNvSpPr>
          <p:nvPr>
            <p:ph type="body" sz="half" idx="2"/>
          </p:nvPr>
        </p:nvSpPr>
        <p:spPr/>
        <p:txBody>
          <a:bodyPr/>
          <a:lstStyle/>
          <a:p>
            <a:r>
              <a:rPr lang="en-US" dirty="0" smtClean="0"/>
              <a:t>Wall detection tests</a:t>
            </a:r>
            <a:endParaRPr lang="en-US" dirty="0"/>
          </a:p>
        </p:txBody>
      </p:sp>
    </p:spTree>
    <p:extLst>
      <p:ext uri="{BB962C8B-B14F-4D97-AF65-F5344CB8AC3E}">
        <p14:creationId xmlns:p14="http://schemas.microsoft.com/office/powerpoint/2010/main" val="1853322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Thunder’s sensors</a:t>
            </a:r>
            <a:endParaRPr lang="en-US" dirty="0"/>
          </a:p>
        </p:txBody>
      </p:sp>
      <p:sp>
        <p:nvSpPr>
          <p:cNvPr id="3" name="Content Placeholder 2"/>
          <p:cNvSpPr>
            <a:spLocks noGrp="1"/>
          </p:cNvSpPr>
          <p:nvPr>
            <p:ph idx="1"/>
          </p:nvPr>
        </p:nvSpPr>
        <p:spPr/>
        <p:txBody>
          <a:bodyPr/>
          <a:lstStyle/>
          <a:p>
            <a:r>
              <a:rPr lang="en-US" b="1" dirty="0" err="1"/>
              <a:t>n</a:t>
            </a:r>
            <a:r>
              <a:rPr lang="en-US" b="1" dirty="0" err="1" smtClean="0"/>
              <a:t>ext_to_a_beeper</a:t>
            </a:r>
            <a:r>
              <a:rPr lang="en-US" b="1" dirty="0" smtClean="0"/>
              <a:t/>
            </a:r>
            <a:br>
              <a:rPr lang="en-US" b="1" dirty="0" smtClean="0"/>
            </a:br>
            <a:r>
              <a:rPr lang="en-US" b="1" dirty="0" smtClean="0"/>
              <a:t/>
            </a:r>
            <a:br>
              <a:rPr lang="en-US" b="1" dirty="0" smtClean="0"/>
            </a:br>
            <a:r>
              <a:rPr lang="en-US" b="1" dirty="0" smtClean="0"/>
              <a:t/>
            </a:r>
            <a:br>
              <a:rPr lang="en-US" b="1" dirty="0" smtClean="0"/>
            </a:br>
            <a:endParaRPr lang="en-US" b="1" dirty="0" smtClean="0"/>
          </a:p>
          <a:p>
            <a:r>
              <a:rPr lang="en-US" b="1" dirty="0" err="1" smtClean="0"/>
              <a:t>not_next_to_a_beeper</a:t>
            </a:r>
            <a:r>
              <a:rPr lang="en-US" b="1" dirty="0" smtClean="0"/>
              <a:t/>
            </a:r>
            <a:br>
              <a:rPr lang="en-US" b="1" dirty="0" smtClean="0"/>
            </a:br>
            <a:r>
              <a:rPr lang="en-US" b="1" dirty="0" smtClean="0"/>
              <a:t/>
            </a:r>
            <a:br>
              <a:rPr lang="en-US" b="1" dirty="0" smtClean="0"/>
            </a:br>
            <a:r>
              <a:rPr lang="en-US" b="1" dirty="0" smtClean="0"/>
              <a:t/>
            </a:r>
            <a:br>
              <a:rPr lang="en-US" b="1" dirty="0" smtClean="0"/>
            </a:br>
            <a:endParaRPr lang="en-US" b="1" dirty="0" smtClean="0"/>
          </a:p>
          <a:p>
            <a:r>
              <a:rPr lang="en-US" b="1" dirty="0" err="1"/>
              <a:t>a</a:t>
            </a:r>
            <a:r>
              <a:rPr lang="en-US" b="1" dirty="0" err="1" smtClean="0"/>
              <a:t>ny_beepers_in_beeper_bag</a:t>
            </a:r>
            <a:r>
              <a:rPr lang="en-US" b="1" dirty="0" smtClean="0"/>
              <a:t/>
            </a:r>
            <a:br>
              <a:rPr lang="en-US" b="1" dirty="0" smtClean="0"/>
            </a:br>
            <a:r>
              <a:rPr lang="en-US" b="1" dirty="0" smtClean="0"/>
              <a:t/>
            </a:r>
            <a:br>
              <a:rPr lang="en-US" b="1" dirty="0" smtClean="0"/>
            </a:br>
            <a:r>
              <a:rPr lang="en-US" b="1" dirty="0" smtClean="0"/>
              <a:t/>
            </a:r>
            <a:br>
              <a:rPr lang="en-US" b="1" dirty="0" smtClean="0"/>
            </a:br>
            <a:endParaRPr lang="en-US" b="1" dirty="0" smtClean="0"/>
          </a:p>
          <a:p>
            <a:r>
              <a:rPr lang="en-US" b="1" dirty="0" err="1"/>
              <a:t>n</a:t>
            </a:r>
            <a:r>
              <a:rPr lang="en-US" b="1" dirty="0" err="1" smtClean="0"/>
              <a:t>o_beepers_in_beeper_bag</a:t>
            </a:r>
            <a:r>
              <a:rPr lang="en-US" b="1" dirty="0" smtClean="0"/>
              <a:t/>
            </a:r>
            <a:br>
              <a:rPr lang="en-US" b="1" dirty="0" smtClean="0"/>
            </a:br>
            <a:endParaRPr lang="en-US" b="1" dirty="0" smtClean="0"/>
          </a:p>
        </p:txBody>
      </p:sp>
      <p:sp>
        <p:nvSpPr>
          <p:cNvPr id="4" name="Text Placeholder 3"/>
          <p:cNvSpPr>
            <a:spLocks noGrp="1"/>
          </p:cNvSpPr>
          <p:nvPr>
            <p:ph type="body" sz="half" idx="2"/>
          </p:nvPr>
        </p:nvSpPr>
        <p:spPr/>
        <p:txBody>
          <a:bodyPr/>
          <a:lstStyle/>
          <a:p>
            <a:r>
              <a:rPr lang="en-US" dirty="0" smtClean="0"/>
              <a:t>Beeper detection tests</a:t>
            </a:r>
            <a:endParaRPr lang="en-US" dirty="0"/>
          </a:p>
        </p:txBody>
      </p:sp>
    </p:spTree>
    <p:extLst>
      <p:ext uri="{BB962C8B-B14F-4D97-AF65-F5344CB8AC3E}">
        <p14:creationId xmlns:p14="http://schemas.microsoft.com/office/powerpoint/2010/main" val="3226154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Thunder’s sensors</a:t>
            </a:r>
            <a:endParaRPr lang="en-US" dirty="0"/>
          </a:p>
        </p:txBody>
      </p:sp>
      <p:sp>
        <p:nvSpPr>
          <p:cNvPr id="3" name="Content Placeholder 2"/>
          <p:cNvSpPr>
            <a:spLocks noGrp="1"/>
          </p:cNvSpPr>
          <p:nvPr>
            <p:ph idx="1"/>
          </p:nvPr>
        </p:nvSpPr>
        <p:spPr/>
        <p:txBody>
          <a:bodyPr>
            <a:normAutofit fontScale="92500" lnSpcReduction="10000"/>
          </a:bodyPr>
          <a:lstStyle/>
          <a:p>
            <a:r>
              <a:rPr lang="en-US" b="1" dirty="0" err="1"/>
              <a:t>f</a:t>
            </a:r>
            <a:r>
              <a:rPr lang="en-US" b="1" dirty="0" err="1" smtClean="0"/>
              <a:t>acing_north</a:t>
            </a:r>
            <a:r>
              <a:rPr lang="en-US" b="1" dirty="0" smtClean="0"/>
              <a:t/>
            </a:r>
            <a:br>
              <a:rPr lang="en-US" b="1" dirty="0" smtClean="0"/>
            </a:br>
            <a:endParaRPr lang="en-US" b="1" dirty="0" smtClean="0"/>
          </a:p>
          <a:p>
            <a:r>
              <a:rPr lang="en-US" b="1" dirty="0" err="1"/>
              <a:t>n</a:t>
            </a:r>
            <a:r>
              <a:rPr lang="en-US" b="1" dirty="0" err="1" smtClean="0"/>
              <a:t>ot_facing_north</a:t>
            </a:r>
            <a:r>
              <a:rPr lang="en-US" b="1" dirty="0" smtClean="0"/>
              <a:t/>
            </a:r>
            <a:br>
              <a:rPr lang="en-US" b="1" dirty="0" smtClean="0"/>
            </a:br>
            <a:endParaRPr lang="en-US" b="1" dirty="0" smtClean="0"/>
          </a:p>
          <a:p>
            <a:r>
              <a:rPr lang="en-US" b="1" dirty="0" err="1" smtClean="0"/>
              <a:t>facing_south</a:t>
            </a:r>
            <a:r>
              <a:rPr lang="en-US" b="1" dirty="0" smtClean="0"/>
              <a:t/>
            </a:r>
            <a:br>
              <a:rPr lang="en-US" b="1" dirty="0" smtClean="0"/>
            </a:br>
            <a:endParaRPr lang="en-US" b="1" dirty="0" smtClean="0"/>
          </a:p>
          <a:p>
            <a:r>
              <a:rPr lang="en-US" b="1" dirty="0" err="1" smtClean="0"/>
              <a:t>not_facing_south</a:t>
            </a:r>
            <a:r>
              <a:rPr lang="en-US" b="1" dirty="0" smtClean="0"/>
              <a:t/>
            </a:r>
            <a:br>
              <a:rPr lang="en-US" b="1" dirty="0" smtClean="0"/>
            </a:br>
            <a:endParaRPr lang="en-US" b="1" dirty="0" smtClean="0"/>
          </a:p>
          <a:p>
            <a:r>
              <a:rPr lang="en-US" b="1" dirty="0" err="1" smtClean="0"/>
              <a:t>facing_east</a:t>
            </a:r>
            <a:r>
              <a:rPr lang="en-US" b="1" dirty="0" smtClean="0"/>
              <a:t/>
            </a:r>
            <a:br>
              <a:rPr lang="en-US" b="1" dirty="0" smtClean="0"/>
            </a:br>
            <a:endParaRPr lang="en-US" b="1" dirty="0" smtClean="0"/>
          </a:p>
          <a:p>
            <a:r>
              <a:rPr lang="en-US" b="1" dirty="0" err="1" smtClean="0"/>
              <a:t>not_facing_east</a:t>
            </a:r>
            <a:r>
              <a:rPr lang="en-US" b="1" dirty="0" smtClean="0"/>
              <a:t/>
            </a:r>
            <a:br>
              <a:rPr lang="en-US" b="1" dirty="0" smtClean="0"/>
            </a:br>
            <a:endParaRPr lang="en-US" b="1" dirty="0" smtClean="0"/>
          </a:p>
          <a:p>
            <a:r>
              <a:rPr lang="en-US" b="1" dirty="0" err="1" smtClean="0"/>
              <a:t>facing_west</a:t>
            </a:r>
            <a:r>
              <a:rPr lang="en-US" b="1" dirty="0" smtClean="0"/>
              <a:t/>
            </a:r>
            <a:br>
              <a:rPr lang="en-US" b="1" dirty="0" smtClean="0"/>
            </a:br>
            <a:endParaRPr lang="en-US" b="1" dirty="0" smtClean="0"/>
          </a:p>
          <a:p>
            <a:r>
              <a:rPr lang="en-US" b="1" dirty="0" err="1"/>
              <a:t>n</a:t>
            </a:r>
            <a:r>
              <a:rPr lang="en-US" b="1" dirty="0" err="1" smtClean="0"/>
              <a:t>ot_facing_west</a:t>
            </a:r>
            <a:endParaRPr lang="en-US" b="1" dirty="0"/>
          </a:p>
        </p:txBody>
      </p:sp>
      <p:sp>
        <p:nvSpPr>
          <p:cNvPr id="4" name="Text Placeholder 3"/>
          <p:cNvSpPr>
            <a:spLocks noGrp="1"/>
          </p:cNvSpPr>
          <p:nvPr>
            <p:ph type="body" sz="half" idx="2"/>
          </p:nvPr>
        </p:nvSpPr>
        <p:spPr/>
        <p:txBody>
          <a:bodyPr/>
          <a:lstStyle/>
          <a:p>
            <a:r>
              <a:rPr lang="en-US" dirty="0" smtClean="0"/>
              <a:t>Direction detection tests</a:t>
            </a:r>
            <a:endParaRPr lang="en-US" dirty="0"/>
          </a:p>
        </p:txBody>
      </p:sp>
    </p:spTree>
    <p:extLst>
      <p:ext uri="{BB962C8B-B14F-4D97-AF65-F5344CB8AC3E}">
        <p14:creationId xmlns:p14="http://schemas.microsoft.com/office/powerpoint/2010/main" val="2661034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729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8750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Simple Thunder world</a:t>
            </a:r>
            <a:endParaRPr lang="en-US" dirty="0"/>
          </a:p>
        </p:txBody>
      </p:sp>
      <p:sp>
        <p:nvSpPr>
          <p:cNvPr id="8" name="Content Placeholder 7"/>
          <p:cNvSpPr>
            <a:spLocks noGrp="1"/>
          </p:cNvSpPr>
          <p:nvPr>
            <p:ph idx="1"/>
          </p:nvPr>
        </p:nvSpPr>
        <p:spPr/>
        <p:txBody>
          <a:bodyPr/>
          <a:lstStyle/>
          <a:p>
            <a:r>
              <a:rPr lang="en-US" dirty="0" smtClean="0"/>
              <a:t>First we must create the world in which Thunder will operate.</a:t>
            </a:r>
          </a:p>
          <a:p>
            <a:r>
              <a:rPr lang="en-US" dirty="0" smtClean="0"/>
              <a:t>Click on the World Builder tab in the application and enter/edit the text to appear as:</a:t>
            </a:r>
            <a:br>
              <a:rPr lang="en-US" dirty="0" smtClean="0"/>
            </a:br>
            <a:r>
              <a:rPr lang="en-US" dirty="0" smtClean="0"/>
              <a:t/>
            </a:r>
            <a:br>
              <a:rPr lang="en-US" dirty="0" smtClean="0"/>
            </a:br>
            <a:r>
              <a:rPr lang="en-US" dirty="0" smtClean="0"/>
              <a:t>		</a:t>
            </a:r>
            <a:r>
              <a:rPr lang="en-US" dirty="0" smtClean="0">
                <a:latin typeface="Courier New" panose="02070309020205020404" pitchFamily="49" charset="0"/>
                <a:cs typeface="Courier New" panose="02070309020205020404" pitchFamily="49" charset="0"/>
              </a:rPr>
              <a:t>ROBOT 1 1 E 0</a:t>
            </a:r>
          </a:p>
          <a:p>
            <a:r>
              <a:rPr lang="en-US" dirty="0" smtClean="0">
                <a:cs typeface="Courier New" panose="02070309020205020404" pitchFamily="49" charset="0"/>
              </a:rPr>
              <a:t>This directs the application to “draw” Thunder at 1</a:t>
            </a:r>
            <a:r>
              <a:rPr lang="en-US" baseline="30000" dirty="0" smtClean="0">
                <a:cs typeface="Courier New" panose="02070309020205020404" pitchFamily="49" charset="0"/>
              </a:rPr>
              <a:t>st</a:t>
            </a:r>
            <a:r>
              <a:rPr lang="en-US" dirty="0" smtClean="0">
                <a:cs typeface="Courier New" panose="02070309020205020404" pitchFamily="49" charset="0"/>
              </a:rPr>
              <a:t> Avenue and 1</a:t>
            </a:r>
            <a:r>
              <a:rPr lang="en-US" baseline="30000" dirty="0" smtClean="0">
                <a:cs typeface="Courier New" panose="02070309020205020404" pitchFamily="49" charset="0"/>
              </a:rPr>
              <a:t>st</a:t>
            </a:r>
            <a:r>
              <a:rPr lang="en-US" dirty="0">
                <a:cs typeface="Courier New" panose="02070309020205020404" pitchFamily="49" charset="0"/>
              </a:rPr>
              <a:t> </a:t>
            </a:r>
            <a:r>
              <a:rPr lang="en-US" dirty="0" smtClean="0">
                <a:cs typeface="Courier New" panose="02070309020205020404" pitchFamily="49" charset="0"/>
              </a:rPr>
              <a:t>Street, facing East, with </a:t>
            </a:r>
            <a:r>
              <a:rPr lang="en-US" sz="2400" dirty="0" smtClean="0">
                <a:cs typeface="Courier New" panose="02070309020205020404" pitchFamily="49" charset="0"/>
              </a:rPr>
              <a:t>0</a:t>
            </a:r>
            <a:r>
              <a:rPr lang="en-US" dirty="0" smtClean="0">
                <a:cs typeface="Courier New" panose="02070309020205020404" pitchFamily="49" charset="0"/>
              </a:rPr>
              <a:t> beepers in the beeper bag.</a:t>
            </a:r>
          </a:p>
          <a:p>
            <a:r>
              <a:rPr lang="en-US" dirty="0" smtClean="0">
                <a:cs typeface="Courier New" panose="02070309020205020404" pitchFamily="49" charset="0"/>
              </a:rPr>
              <a:t>Next, click the Load World button in the Control Panel to cause that initial scenario to be displayed.   </a:t>
            </a:r>
            <a:r>
              <a:rPr lang="en-US" b="1" dirty="0" smtClean="0">
                <a:cs typeface="Courier New" panose="02070309020205020404" pitchFamily="49" charset="0"/>
              </a:rPr>
              <a:t>Please note positioning Thunder in the world is the only manual coding required for the world builder.  Creation of walls and beepers can all be accomplished with a mouse in real time</a:t>
            </a:r>
            <a:r>
              <a:rPr lang="en-US" dirty="0" smtClean="0">
                <a:cs typeface="Courier New" panose="02070309020205020404" pitchFamily="49" charset="0"/>
              </a:rPr>
              <a:t>.</a:t>
            </a:r>
          </a:p>
        </p:txBody>
      </p:sp>
    </p:spTree>
    <p:extLst>
      <p:ext uri="{BB962C8B-B14F-4D97-AF65-F5344CB8AC3E}">
        <p14:creationId xmlns:p14="http://schemas.microsoft.com/office/powerpoint/2010/main" val="1797328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72387" y="0"/>
            <a:ext cx="3524250" cy="1828800"/>
          </a:xfrm>
        </p:spPr>
        <p:txBody>
          <a:bodyPr/>
          <a:lstStyle/>
          <a:p>
            <a:r>
              <a:rPr lang="en-US" dirty="0"/>
              <a:t>S</a:t>
            </a:r>
            <a:r>
              <a:rPr lang="en-US" dirty="0" smtClean="0"/>
              <a:t>imple Thunder program</a:t>
            </a:r>
            <a:endParaRPr lang="en-US" dirty="0"/>
          </a:p>
        </p:txBody>
      </p:sp>
      <p:sp>
        <p:nvSpPr>
          <p:cNvPr id="5" name="Picture Placeholder 4"/>
          <p:cNvSpPr>
            <a:spLocks noGrp="1"/>
          </p:cNvSpPr>
          <p:nvPr>
            <p:ph type="pic" idx="1"/>
          </p:nvPr>
        </p:nvSpPr>
        <p:spPr/>
      </p:sp>
      <p:sp>
        <p:nvSpPr>
          <p:cNvPr id="6" name="Text Placeholder 5"/>
          <p:cNvSpPr>
            <a:spLocks noGrp="1"/>
          </p:cNvSpPr>
          <p:nvPr>
            <p:ph type="body" sz="half" idx="2"/>
          </p:nvPr>
        </p:nvSpPr>
        <p:spPr>
          <a:xfrm>
            <a:off x="7515226" y="1843088"/>
            <a:ext cx="4500562" cy="4586287"/>
          </a:xfrm>
        </p:spPr>
        <p:txBody>
          <a:bodyPr>
            <a:normAutofit/>
          </a:bodyPr>
          <a:lstStyle/>
          <a:p>
            <a:r>
              <a:rPr lang="en-US" dirty="0" smtClean="0"/>
              <a:t>Traverse a path that is five by five and turn off.</a:t>
            </a:r>
          </a:p>
          <a:p>
            <a:endParaRPr lang="en-US" dirty="0"/>
          </a:p>
          <a:p>
            <a:r>
              <a:rPr lang="en-US" dirty="0" smtClean="0"/>
              <a:t>To avoid typing this in, first Split the editor pane away from the application pane and click File/Open Source File and navigate to the directory/folder </a:t>
            </a:r>
            <a:r>
              <a:rPr lang="en-US" dirty="0" smtClean="0">
                <a:latin typeface="Courier New" panose="02070309020205020404" pitchFamily="49" charset="0"/>
                <a:cs typeface="Courier New" panose="02070309020205020404" pitchFamily="49" charset="0"/>
              </a:rPr>
              <a:t>thunder-master </a:t>
            </a:r>
            <a:r>
              <a:rPr lang="en-US" dirty="0" smtClean="0"/>
              <a:t>and </a:t>
            </a:r>
            <a:r>
              <a:rPr lang="en-US" dirty="0" smtClean="0"/>
              <a:t>load  </a:t>
            </a:r>
            <a:r>
              <a:rPr lang="en-US" dirty="0" smtClean="0">
                <a:latin typeface="Courier New" panose="02070309020205020404" pitchFamily="49" charset="0"/>
                <a:cs typeface="Courier New" panose="02070309020205020404" pitchFamily="49" charset="0"/>
              </a:rPr>
              <a:t>program01.thunder</a:t>
            </a:r>
          </a:p>
          <a:p>
            <a:endParaRPr lang="en-US" dirty="0">
              <a:latin typeface="Courier New" panose="02070309020205020404" pitchFamily="49" charset="0"/>
              <a:cs typeface="Courier New" panose="02070309020205020404" pitchFamily="49" charset="0"/>
            </a:endParaRPr>
          </a:p>
          <a:p>
            <a:r>
              <a:rPr lang="en-US" dirty="0" smtClean="0">
                <a:cs typeface="Courier New" panose="02070309020205020404" pitchFamily="49" charset="0"/>
              </a:rPr>
              <a:t>One </a:t>
            </a:r>
            <a:r>
              <a:rPr lang="en-US" dirty="0" smtClean="0">
                <a:cs typeface="Courier New" panose="02070309020205020404" pitchFamily="49" charset="0"/>
              </a:rPr>
              <a:t>should </a:t>
            </a:r>
            <a:r>
              <a:rPr lang="en-US" dirty="0" smtClean="0">
                <a:cs typeface="Courier New" panose="02070309020205020404" pitchFamily="49" charset="0"/>
              </a:rPr>
              <a:t>also File/Open World File and load </a:t>
            </a:r>
            <a:r>
              <a:rPr lang="en-US" dirty="0" smtClean="0">
                <a:latin typeface="Courier New" panose="02070309020205020404" pitchFamily="49" charset="0"/>
                <a:cs typeface="Courier New" panose="02070309020205020404" pitchFamily="49" charset="0"/>
              </a:rPr>
              <a:t>program01.world</a:t>
            </a:r>
            <a:r>
              <a:rPr lang="en-US" dirty="0" smtClean="0">
                <a:cs typeface="Courier New" panose="02070309020205020404" pitchFamily="49" charset="0"/>
              </a:rPr>
              <a:t>.</a:t>
            </a:r>
          </a:p>
          <a:p>
            <a:endParaRPr lang="en-US" dirty="0">
              <a:cs typeface="Courier New" panose="02070309020205020404" pitchFamily="49" charset="0"/>
            </a:endParaRPr>
          </a:p>
          <a:p>
            <a:r>
              <a:rPr lang="en-US" dirty="0" smtClean="0">
                <a:cs typeface="Courier New" panose="02070309020205020404" pitchFamily="49" charset="0"/>
              </a:rPr>
              <a:t>One can than launch the program by clicking Start in the Control Panel or single-step through the program with Step.</a:t>
            </a:r>
          </a:p>
          <a:p>
            <a:endParaRPr lang="en-US" dirty="0">
              <a:latin typeface="Courier New" panose="02070309020205020404" pitchFamily="49" charset="0"/>
              <a:cs typeface="Courier New" panose="02070309020205020404" pitchFamily="49"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951" y="747713"/>
            <a:ext cx="4694558" cy="5167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3137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Control Structures</a:t>
            </a:r>
            <a:endParaRPr lang="en-US" dirty="0"/>
          </a:p>
        </p:txBody>
      </p:sp>
      <p:sp>
        <p:nvSpPr>
          <p:cNvPr id="6" name="Content Placeholder 5"/>
          <p:cNvSpPr>
            <a:spLocks noGrp="1"/>
          </p:cNvSpPr>
          <p:nvPr>
            <p:ph idx="1"/>
          </p:nvPr>
        </p:nvSpPr>
        <p:spPr/>
        <p:txBody>
          <a:bodyPr/>
          <a:lstStyle/>
          <a:p>
            <a:r>
              <a:rPr lang="en-US" dirty="0"/>
              <a:t>Each Thunder the Robot instruction must be on a separate line.  </a:t>
            </a:r>
            <a:r>
              <a:rPr lang="en-US" dirty="0" smtClean="0"/>
              <a:t>A  </a:t>
            </a:r>
            <a:r>
              <a:rPr lang="en-US" dirty="0"/>
              <a:t>sequence of </a:t>
            </a:r>
            <a:r>
              <a:rPr lang="en-US" dirty="0" smtClean="0"/>
              <a:t> one </a:t>
            </a:r>
            <a:r>
              <a:rPr lang="en-US" dirty="0"/>
              <a:t>or more Thunder the Robot instructions that </a:t>
            </a:r>
            <a:r>
              <a:rPr lang="en-US" dirty="0">
                <a:solidFill>
                  <a:srgbClr val="92D050"/>
                </a:solidFill>
              </a:rPr>
              <a:t>are all indented the </a:t>
            </a:r>
            <a:r>
              <a:rPr lang="en-US" dirty="0" smtClean="0">
                <a:solidFill>
                  <a:srgbClr val="92D050"/>
                </a:solidFill>
              </a:rPr>
              <a:t>same number </a:t>
            </a:r>
            <a:r>
              <a:rPr lang="en-US" dirty="0">
                <a:solidFill>
                  <a:srgbClr val="92D050"/>
                </a:solidFill>
              </a:rPr>
              <a:t>of spaces </a:t>
            </a:r>
            <a:r>
              <a:rPr lang="en-US" dirty="0"/>
              <a:t>compose a </a:t>
            </a:r>
            <a:r>
              <a:rPr lang="en-US" dirty="0" smtClean="0"/>
              <a:t> </a:t>
            </a:r>
            <a:r>
              <a:rPr lang="en-US" b="1" dirty="0" smtClean="0"/>
              <a:t>block</a:t>
            </a:r>
            <a:r>
              <a:rPr lang="en-US" dirty="0" smtClean="0"/>
              <a:t> </a:t>
            </a:r>
            <a:r>
              <a:rPr lang="en-US" dirty="0"/>
              <a:t>of code.</a:t>
            </a:r>
          </a:p>
          <a:p>
            <a:r>
              <a:rPr lang="en-US" b="1" dirty="0" smtClean="0">
                <a:latin typeface="Courier New" panose="02070309020205020404" pitchFamily="49" charset="0"/>
                <a:cs typeface="Courier New" panose="02070309020205020404" pitchFamily="49" charset="0"/>
              </a:rPr>
              <a:t>&lt;instruction&gt;</a:t>
            </a:r>
            <a:r>
              <a:rPr lang="en-US" dirty="0" smtClean="0"/>
              <a:t> </a:t>
            </a:r>
            <a:r>
              <a:rPr lang="en-US" dirty="0"/>
              <a:t>refers to any of the five </a:t>
            </a:r>
            <a:r>
              <a:rPr lang="en-US" dirty="0" smtClean="0"/>
              <a:t>primitive instructions,  conditional </a:t>
            </a:r>
            <a:r>
              <a:rPr lang="en-US" dirty="0"/>
              <a:t>branching or iteration </a:t>
            </a:r>
            <a:r>
              <a:rPr lang="en-US" dirty="0" smtClean="0"/>
              <a:t>instructions, or </a:t>
            </a:r>
            <a:r>
              <a:rPr lang="en-US" dirty="0"/>
              <a:t>a user defined instruction</a:t>
            </a:r>
            <a:r>
              <a:rPr lang="en-US" dirty="0" smtClean="0"/>
              <a:t>.</a:t>
            </a:r>
          </a:p>
          <a:p>
            <a:r>
              <a:rPr lang="en-US" dirty="0" smtClean="0"/>
              <a:t>Thus, a </a:t>
            </a:r>
            <a:r>
              <a:rPr lang="en-US" dirty="0"/>
              <a:t>block appears as:</a:t>
            </a:r>
            <a:br>
              <a:rPr lang="en-US" dirty="0"/>
            </a:br>
            <a:r>
              <a:rPr lang="en-US" dirty="0"/>
              <a:t/>
            </a:r>
            <a:br>
              <a:rPr lang="en-US" dirty="0"/>
            </a:br>
            <a:r>
              <a:rPr lang="en-US" dirty="0">
                <a:latin typeface="Courier New" panose="02070309020205020404" pitchFamily="49" charset="0"/>
                <a:cs typeface="Courier New" panose="02070309020205020404" pitchFamily="49" charset="0"/>
              </a:rPr>
              <a:t> </a:t>
            </a:r>
            <a:r>
              <a:rPr lang="en-US" b="1" dirty="0">
                <a:solidFill>
                  <a:srgbClr val="92D050"/>
                </a:solidFill>
                <a:latin typeface="Courier New" panose="02070309020205020404" pitchFamily="49" charset="0"/>
                <a:cs typeface="Courier New" panose="02070309020205020404" pitchFamily="49" charset="0"/>
              </a:rPr>
              <a:t>&lt;instruction</a:t>
            </a:r>
            <a:r>
              <a:rPr lang="en-US" b="1" dirty="0" smtClean="0">
                <a:solidFill>
                  <a:srgbClr val="92D050"/>
                </a:solidFill>
                <a:latin typeface="Courier New" panose="02070309020205020404" pitchFamily="49" charset="0"/>
                <a:cs typeface="Courier New" panose="02070309020205020404" pitchFamily="49" charset="0"/>
              </a:rPr>
              <a:t>&gt;</a:t>
            </a:r>
            <a:br>
              <a:rPr lang="en-US" b="1" dirty="0" smtClean="0">
                <a:solidFill>
                  <a:srgbClr val="92D050"/>
                </a:solidFill>
                <a:latin typeface="Courier New" panose="02070309020205020404" pitchFamily="49" charset="0"/>
                <a:cs typeface="Courier New" panose="02070309020205020404" pitchFamily="49" charset="0"/>
              </a:rPr>
            </a:br>
            <a:r>
              <a:rPr lang="en-US" b="1" dirty="0" smtClean="0">
                <a:solidFill>
                  <a:srgbClr val="92D050"/>
                </a:solidFill>
                <a:latin typeface="Courier New" panose="02070309020205020404" pitchFamily="49" charset="0"/>
                <a:cs typeface="Courier New" panose="02070309020205020404" pitchFamily="49" charset="0"/>
              </a:rPr>
              <a:t> </a:t>
            </a:r>
            <a:r>
              <a:rPr lang="en-US" b="1" dirty="0">
                <a:solidFill>
                  <a:srgbClr val="92D050"/>
                </a:solidFill>
                <a:latin typeface="Courier New" panose="02070309020205020404" pitchFamily="49" charset="0"/>
                <a:cs typeface="Courier New" panose="02070309020205020404" pitchFamily="49" charset="0"/>
              </a:rPr>
              <a:t>&lt;instruction</a:t>
            </a:r>
            <a:r>
              <a:rPr lang="en-US" b="1" dirty="0" smtClean="0">
                <a:solidFill>
                  <a:srgbClr val="92D050"/>
                </a:solidFill>
                <a:latin typeface="Courier New" panose="02070309020205020404" pitchFamily="49" charset="0"/>
                <a:cs typeface="Courier New" panose="02070309020205020404" pitchFamily="49" charset="0"/>
              </a:rPr>
              <a:t>&gt;</a:t>
            </a:r>
            <a:br>
              <a:rPr lang="en-US" b="1" dirty="0" smtClean="0">
                <a:solidFill>
                  <a:srgbClr val="92D050"/>
                </a:solidFill>
                <a:latin typeface="Courier New" panose="02070309020205020404" pitchFamily="49" charset="0"/>
                <a:cs typeface="Courier New" panose="02070309020205020404" pitchFamily="49" charset="0"/>
              </a:rPr>
            </a:br>
            <a:r>
              <a:rPr lang="en-US" b="1" dirty="0" smtClean="0">
                <a:solidFill>
                  <a:srgbClr val="92D050"/>
                </a:solidFill>
                <a:latin typeface="Courier New" panose="02070309020205020404" pitchFamily="49" charset="0"/>
                <a:cs typeface="Courier New" panose="02070309020205020404" pitchFamily="49" charset="0"/>
              </a:rPr>
              <a:t/>
            </a:r>
            <a:br>
              <a:rPr lang="en-US" b="1" dirty="0" smtClean="0">
                <a:solidFill>
                  <a:srgbClr val="92D050"/>
                </a:solidFill>
                <a:latin typeface="Courier New" panose="02070309020205020404" pitchFamily="49" charset="0"/>
                <a:cs typeface="Courier New" panose="02070309020205020404" pitchFamily="49" charset="0"/>
              </a:rPr>
            </a:br>
            <a:r>
              <a:rPr lang="en-US" b="1" dirty="0" smtClean="0">
                <a:solidFill>
                  <a:srgbClr val="92D050"/>
                </a:solidFill>
                <a:latin typeface="Courier New" panose="02070309020205020404" pitchFamily="49" charset="0"/>
                <a:cs typeface="Courier New" panose="02070309020205020404" pitchFamily="49" charset="0"/>
              </a:rPr>
              <a:t>      ...</a:t>
            </a:r>
            <a:br>
              <a:rPr lang="en-US" b="1" dirty="0" smtClean="0">
                <a:solidFill>
                  <a:srgbClr val="92D050"/>
                </a:solidFill>
                <a:latin typeface="Courier New" panose="02070309020205020404" pitchFamily="49" charset="0"/>
                <a:cs typeface="Courier New" panose="02070309020205020404" pitchFamily="49" charset="0"/>
              </a:rPr>
            </a:br>
            <a:r>
              <a:rPr lang="en-US" b="1" dirty="0" smtClean="0">
                <a:solidFill>
                  <a:srgbClr val="92D050"/>
                </a:solidFill>
                <a:latin typeface="Courier New" panose="02070309020205020404" pitchFamily="49" charset="0"/>
                <a:cs typeface="Courier New" panose="02070309020205020404" pitchFamily="49" charset="0"/>
              </a:rPr>
              <a:t/>
            </a:r>
            <a:br>
              <a:rPr lang="en-US" b="1" dirty="0" smtClean="0">
                <a:solidFill>
                  <a:srgbClr val="92D050"/>
                </a:solidFill>
                <a:latin typeface="Courier New" panose="02070309020205020404" pitchFamily="49" charset="0"/>
                <a:cs typeface="Courier New" panose="02070309020205020404" pitchFamily="49" charset="0"/>
              </a:rPr>
            </a:br>
            <a:r>
              <a:rPr lang="en-US" b="1" dirty="0" smtClean="0">
                <a:solidFill>
                  <a:srgbClr val="92D050"/>
                </a:solidFill>
                <a:latin typeface="Courier New" panose="02070309020205020404" pitchFamily="49" charset="0"/>
                <a:cs typeface="Courier New" panose="02070309020205020404" pitchFamily="49" charset="0"/>
              </a:rPr>
              <a:t> &lt;</a:t>
            </a:r>
            <a:r>
              <a:rPr lang="en-US" b="1" dirty="0">
                <a:solidFill>
                  <a:srgbClr val="92D050"/>
                </a:solidFill>
                <a:latin typeface="Courier New" panose="02070309020205020404" pitchFamily="49" charset="0"/>
                <a:cs typeface="Courier New" panose="02070309020205020404" pitchFamily="49" charset="0"/>
              </a:rPr>
              <a:t>instruction&gt;</a:t>
            </a:r>
          </a:p>
        </p:txBody>
      </p:sp>
      <p:sp>
        <p:nvSpPr>
          <p:cNvPr id="7" name="Text Placeholder 6"/>
          <p:cNvSpPr>
            <a:spLocks noGrp="1"/>
          </p:cNvSpPr>
          <p:nvPr>
            <p:ph type="body" sz="half" idx="2"/>
          </p:nvPr>
        </p:nvSpPr>
        <p:spPr/>
        <p:txBody>
          <a:bodyPr>
            <a:normAutofit/>
          </a:bodyPr>
          <a:lstStyle/>
          <a:p>
            <a:r>
              <a:rPr lang="en-US" sz="2000" dirty="0" smtClean="0"/>
              <a:t>Sequence or “block”</a:t>
            </a:r>
            <a:endParaRPr lang="en-US" sz="2000" dirty="0"/>
          </a:p>
        </p:txBody>
      </p:sp>
    </p:spTree>
    <p:extLst>
      <p:ext uri="{BB962C8B-B14F-4D97-AF65-F5344CB8AC3E}">
        <p14:creationId xmlns:p14="http://schemas.microsoft.com/office/powerpoint/2010/main" val="2305371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59738" y="657225"/>
            <a:ext cx="3122613" cy="1828800"/>
          </a:xfrm>
        </p:spPr>
        <p:txBody>
          <a:bodyPr/>
          <a:lstStyle/>
          <a:p>
            <a:r>
              <a:rPr lang="en-US" dirty="0" smtClean="0"/>
              <a:t>Control Structures</a:t>
            </a:r>
            <a:endParaRPr lang="en-US" dirty="0"/>
          </a:p>
        </p:txBody>
      </p:sp>
      <p:sp>
        <p:nvSpPr>
          <p:cNvPr id="3" name="Content Placeholder 2"/>
          <p:cNvSpPr>
            <a:spLocks noGrp="1"/>
          </p:cNvSpPr>
          <p:nvPr>
            <p:ph idx="1"/>
          </p:nvPr>
        </p:nvSpPr>
        <p:spPr>
          <a:xfrm>
            <a:off x="760412" y="761999"/>
            <a:ext cx="6354763" cy="5910263"/>
          </a:xfrm>
        </p:spPr>
        <p:txBody>
          <a:bodyPr>
            <a:normAutofit/>
          </a:bodyPr>
          <a:lstStyle/>
          <a:p>
            <a:r>
              <a:rPr lang="en-US" dirty="0"/>
              <a:t>Conditional branching refers to the ability of a program to alter it's flow of execution based on the result of the evaluation of a conditional. </a:t>
            </a:r>
            <a:r>
              <a:rPr lang="en-US" dirty="0" smtClean="0"/>
              <a:t> The </a:t>
            </a:r>
            <a:r>
              <a:rPr lang="en-US" dirty="0"/>
              <a:t>three types of conditional branching instructions in Thunder the Robot are </a:t>
            </a:r>
            <a:r>
              <a:rPr lang="en-US" b="1" dirty="0">
                <a:latin typeface="Courier New" panose="02070309020205020404" pitchFamily="49" charset="0"/>
                <a:cs typeface="Courier New" panose="02070309020205020404" pitchFamily="49" charset="0"/>
              </a:rPr>
              <a:t>if</a:t>
            </a:r>
            <a:r>
              <a:rPr lang="en-US" dirty="0"/>
              <a:t> and </a:t>
            </a:r>
            <a:r>
              <a:rPr lang="en-US" b="1" dirty="0">
                <a:latin typeface="Courier New" panose="02070309020205020404" pitchFamily="49" charset="0"/>
                <a:cs typeface="Courier New" panose="02070309020205020404" pitchFamily="49" charset="0"/>
              </a:rPr>
              <a:t>if/else</a:t>
            </a:r>
            <a:r>
              <a:rPr lang="en-US" dirty="0"/>
              <a:t> and </a:t>
            </a:r>
            <a:r>
              <a:rPr lang="en-US" b="1" dirty="0">
                <a:latin typeface="Courier New" panose="02070309020205020404" pitchFamily="49" charset="0"/>
                <a:cs typeface="Courier New" panose="02070309020205020404" pitchFamily="49" charset="0"/>
              </a:rPr>
              <a:t>if/</a:t>
            </a:r>
            <a:r>
              <a:rPr lang="en-US" b="1" dirty="0" err="1">
                <a:latin typeface="Courier New" panose="02070309020205020404" pitchFamily="49" charset="0"/>
                <a:cs typeface="Courier New" panose="02070309020205020404" pitchFamily="49" charset="0"/>
              </a:rPr>
              <a:t>elif</a:t>
            </a:r>
            <a:r>
              <a:rPr lang="en-US" b="1" dirty="0">
                <a:latin typeface="Courier New" panose="02070309020205020404" pitchFamily="49" charset="0"/>
                <a:cs typeface="Courier New" panose="02070309020205020404" pitchFamily="49" charset="0"/>
              </a:rPr>
              <a:t>/else</a:t>
            </a:r>
            <a:r>
              <a:rPr lang="en-US" dirty="0"/>
              <a:t>. </a:t>
            </a:r>
            <a:r>
              <a:rPr lang="en-US" dirty="0" smtClean="0"/>
              <a:t>  In </a:t>
            </a:r>
            <a:r>
              <a:rPr lang="en-US" dirty="0"/>
              <a:t>the below examples, </a:t>
            </a:r>
            <a:r>
              <a:rPr lang="en-US" b="1" i="1" dirty="0"/>
              <a:t>&lt;test&gt; </a:t>
            </a:r>
            <a:r>
              <a:rPr lang="en-US" dirty="0"/>
              <a:t>refers to one of the eighteen </a:t>
            </a:r>
            <a:r>
              <a:rPr lang="en-US" dirty="0" smtClean="0"/>
              <a:t>conditionals or sensor tests  presented previously.  Each </a:t>
            </a:r>
            <a:r>
              <a:rPr lang="en-US" b="1" i="1" dirty="0">
                <a:solidFill>
                  <a:prstClr val="white">
                    <a:lumMod val="85000"/>
                  </a:prstClr>
                </a:solidFill>
              </a:rPr>
              <a:t>&lt;test&gt; </a:t>
            </a:r>
            <a:r>
              <a:rPr lang="en-US" dirty="0" smtClean="0"/>
              <a:t>evaluation results in true or false.</a:t>
            </a:r>
          </a:p>
          <a:p>
            <a:pPr marL="0" indent="0">
              <a:buNone/>
            </a:pPr>
            <a:r>
              <a:rPr lang="en-US" b="1" dirty="0">
                <a:latin typeface="Courier New" panose="02070309020205020404" pitchFamily="49" charset="0"/>
                <a:cs typeface="Courier New" panose="02070309020205020404" pitchFamily="49" charset="0"/>
              </a:rPr>
              <a:t> </a:t>
            </a:r>
            <a:r>
              <a:rPr lang="en-US" b="1" dirty="0">
                <a:solidFill>
                  <a:srgbClr val="92D050"/>
                </a:solidFill>
                <a:latin typeface="Courier New" panose="02070309020205020404" pitchFamily="49" charset="0"/>
                <a:cs typeface="Courier New" panose="02070309020205020404" pitchFamily="49" charset="0"/>
              </a:rPr>
              <a:t>if &lt;test</a:t>
            </a:r>
            <a:r>
              <a:rPr lang="en-US" b="1" dirty="0" smtClean="0">
                <a:solidFill>
                  <a:srgbClr val="92D050"/>
                </a:solidFill>
                <a:latin typeface="Courier New" panose="02070309020205020404" pitchFamily="49" charset="0"/>
                <a:cs typeface="Courier New" panose="02070309020205020404" pitchFamily="49" charset="0"/>
              </a:rPr>
              <a:t>&gt;:</a:t>
            </a:r>
            <a:br>
              <a:rPr lang="en-US" b="1" dirty="0" smtClean="0">
                <a:solidFill>
                  <a:srgbClr val="92D050"/>
                </a:solidFill>
                <a:latin typeface="Courier New" panose="02070309020205020404" pitchFamily="49" charset="0"/>
                <a:cs typeface="Courier New" panose="02070309020205020404" pitchFamily="49" charset="0"/>
              </a:rPr>
            </a:br>
            <a:r>
              <a:rPr lang="en-US" b="1" dirty="0" smtClean="0">
                <a:solidFill>
                  <a:srgbClr val="92D050"/>
                </a:solidFill>
                <a:latin typeface="Courier New" panose="02070309020205020404" pitchFamily="49" charset="0"/>
                <a:cs typeface="Courier New" panose="02070309020205020404" pitchFamily="49" charset="0"/>
              </a:rPr>
              <a:t>     &lt;</a:t>
            </a:r>
            <a:r>
              <a:rPr lang="en-US" b="1" dirty="0">
                <a:solidFill>
                  <a:srgbClr val="92D050"/>
                </a:solidFill>
                <a:latin typeface="Courier New" panose="02070309020205020404" pitchFamily="49" charset="0"/>
                <a:cs typeface="Courier New" panose="02070309020205020404" pitchFamily="49" charset="0"/>
              </a:rPr>
              <a:t>block</a:t>
            </a:r>
            <a:r>
              <a:rPr lang="en-US" b="1" dirty="0" smtClean="0">
                <a:solidFill>
                  <a:srgbClr val="92D050"/>
                </a:solidFill>
                <a:latin typeface="Courier New" panose="02070309020205020404" pitchFamily="49" charset="0"/>
                <a:cs typeface="Courier New" panose="02070309020205020404" pitchFamily="49" charset="0"/>
              </a:rPr>
              <a:t>&gt;</a:t>
            </a:r>
            <a:br>
              <a:rPr lang="en-US" b="1" dirty="0" smtClean="0">
                <a:solidFill>
                  <a:srgbClr val="92D050"/>
                </a:solidFill>
                <a:latin typeface="Courier New" panose="02070309020205020404" pitchFamily="49" charset="0"/>
                <a:cs typeface="Courier New" panose="02070309020205020404" pitchFamily="49" charset="0"/>
              </a:rPr>
            </a:br>
            <a:endParaRPr lang="en-US" b="1" dirty="0" smtClean="0">
              <a:solidFill>
                <a:srgbClr val="92D050"/>
              </a:solidFill>
              <a:latin typeface="Courier New" panose="02070309020205020404" pitchFamily="49" charset="0"/>
              <a:cs typeface="Courier New" panose="02070309020205020404" pitchFamily="49" charset="0"/>
            </a:endParaRPr>
          </a:p>
          <a:p>
            <a:pPr marL="0" indent="0">
              <a:buNone/>
            </a:pPr>
            <a:r>
              <a:rPr lang="en-US" b="1" dirty="0">
                <a:solidFill>
                  <a:srgbClr val="92D050"/>
                </a:solidFill>
                <a:latin typeface="Courier New" panose="02070309020205020404" pitchFamily="49" charset="0"/>
                <a:cs typeface="Courier New" panose="02070309020205020404" pitchFamily="49" charset="0"/>
              </a:rPr>
              <a:t> if &lt;test</a:t>
            </a:r>
            <a:r>
              <a:rPr lang="en-US" b="1" dirty="0" smtClean="0">
                <a:solidFill>
                  <a:srgbClr val="92D050"/>
                </a:solidFill>
                <a:latin typeface="Courier New" panose="02070309020205020404" pitchFamily="49" charset="0"/>
                <a:cs typeface="Courier New" panose="02070309020205020404" pitchFamily="49" charset="0"/>
              </a:rPr>
              <a:t>&gt;:</a:t>
            </a:r>
            <a:br>
              <a:rPr lang="en-US" b="1" dirty="0" smtClean="0">
                <a:solidFill>
                  <a:srgbClr val="92D050"/>
                </a:solidFill>
                <a:latin typeface="Courier New" panose="02070309020205020404" pitchFamily="49" charset="0"/>
                <a:cs typeface="Courier New" panose="02070309020205020404" pitchFamily="49" charset="0"/>
              </a:rPr>
            </a:br>
            <a:r>
              <a:rPr lang="en-US" b="1" dirty="0" smtClean="0">
                <a:solidFill>
                  <a:srgbClr val="92D050"/>
                </a:solidFill>
                <a:latin typeface="Courier New" panose="02070309020205020404" pitchFamily="49" charset="0"/>
                <a:cs typeface="Courier New" panose="02070309020205020404" pitchFamily="49" charset="0"/>
              </a:rPr>
              <a:t>     </a:t>
            </a:r>
            <a:r>
              <a:rPr lang="en-US" b="1" dirty="0">
                <a:solidFill>
                  <a:srgbClr val="92D050"/>
                </a:solidFill>
                <a:latin typeface="Courier New" panose="02070309020205020404" pitchFamily="49" charset="0"/>
                <a:cs typeface="Courier New" panose="02070309020205020404" pitchFamily="49" charset="0"/>
              </a:rPr>
              <a:t>&lt;block</a:t>
            </a:r>
            <a:r>
              <a:rPr lang="en-US" b="1" dirty="0" smtClean="0">
                <a:solidFill>
                  <a:srgbClr val="92D050"/>
                </a:solidFill>
                <a:latin typeface="Courier New" panose="02070309020205020404" pitchFamily="49" charset="0"/>
                <a:cs typeface="Courier New" panose="02070309020205020404" pitchFamily="49" charset="0"/>
              </a:rPr>
              <a:t>&gt;</a:t>
            </a:r>
            <a:br>
              <a:rPr lang="en-US" b="1" dirty="0" smtClean="0">
                <a:solidFill>
                  <a:srgbClr val="92D050"/>
                </a:solidFill>
                <a:latin typeface="Courier New" panose="02070309020205020404" pitchFamily="49" charset="0"/>
                <a:cs typeface="Courier New" panose="02070309020205020404" pitchFamily="49" charset="0"/>
              </a:rPr>
            </a:br>
            <a:r>
              <a:rPr lang="en-US" b="1" dirty="0" smtClean="0">
                <a:solidFill>
                  <a:srgbClr val="92D050"/>
                </a:solidFill>
                <a:latin typeface="Courier New" panose="02070309020205020404" pitchFamily="49" charset="0"/>
                <a:cs typeface="Courier New" panose="02070309020205020404" pitchFamily="49" charset="0"/>
              </a:rPr>
              <a:t> </a:t>
            </a:r>
            <a:r>
              <a:rPr lang="en-US" b="1" dirty="0">
                <a:solidFill>
                  <a:srgbClr val="92D050"/>
                </a:solidFill>
                <a:latin typeface="Courier New" panose="02070309020205020404" pitchFamily="49" charset="0"/>
                <a:cs typeface="Courier New" panose="02070309020205020404" pitchFamily="49" charset="0"/>
              </a:rPr>
              <a:t>else</a:t>
            </a:r>
            <a:r>
              <a:rPr lang="en-US" b="1" dirty="0" smtClean="0">
                <a:solidFill>
                  <a:srgbClr val="92D050"/>
                </a:solidFill>
                <a:latin typeface="Courier New" panose="02070309020205020404" pitchFamily="49" charset="0"/>
                <a:cs typeface="Courier New" panose="02070309020205020404" pitchFamily="49" charset="0"/>
              </a:rPr>
              <a:t>:</a:t>
            </a:r>
            <a:br>
              <a:rPr lang="en-US" b="1" dirty="0" smtClean="0">
                <a:solidFill>
                  <a:srgbClr val="92D050"/>
                </a:solidFill>
                <a:latin typeface="Courier New" panose="02070309020205020404" pitchFamily="49" charset="0"/>
                <a:cs typeface="Courier New" panose="02070309020205020404" pitchFamily="49" charset="0"/>
              </a:rPr>
            </a:br>
            <a:r>
              <a:rPr lang="en-US" b="1" dirty="0" smtClean="0">
                <a:solidFill>
                  <a:srgbClr val="92D050"/>
                </a:solidFill>
                <a:latin typeface="Courier New" panose="02070309020205020404" pitchFamily="49" charset="0"/>
                <a:cs typeface="Courier New" panose="02070309020205020404" pitchFamily="49" charset="0"/>
              </a:rPr>
              <a:t>     </a:t>
            </a:r>
            <a:r>
              <a:rPr lang="en-US" b="1" dirty="0">
                <a:solidFill>
                  <a:srgbClr val="92D050"/>
                </a:solidFill>
                <a:latin typeface="Courier New" panose="02070309020205020404" pitchFamily="49" charset="0"/>
                <a:cs typeface="Courier New" panose="02070309020205020404" pitchFamily="49" charset="0"/>
              </a:rPr>
              <a:t>&lt;block&gt;</a:t>
            </a:r>
          </a:p>
        </p:txBody>
      </p:sp>
      <p:sp>
        <p:nvSpPr>
          <p:cNvPr id="4" name="Text Placeholder 3"/>
          <p:cNvSpPr>
            <a:spLocks noGrp="1"/>
          </p:cNvSpPr>
          <p:nvPr>
            <p:ph type="body" sz="half" idx="2"/>
          </p:nvPr>
        </p:nvSpPr>
        <p:spPr>
          <a:xfrm>
            <a:off x="7672430" y="2628035"/>
            <a:ext cx="3500397" cy="3871050"/>
          </a:xfrm>
        </p:spPr>
        <p:txBody>
          <a:bodyPr>
            <a:normAutofit/>
          </a:bodyPr>
          <a:lstStyle/>
          <a:p>
            <a:r>
              <a:rPr lang="en-US" sz="2000" dirty="0" smtClean="0"/>
              <a:t>Conditional or selection</a:t>
            </a:r>
          </a:p>
          <a:p>
            <a:endParaRPr lang="en-US" sz="2000" dirty="0"/>
          </a:p>
          <a:p>
            <a:r>
              <a:rPr lang="en-US" sz="2000" dirty="0" smtClean="0"/>
              <a:t>NOTE that the controlled blocks are “opened” by placing a  colon ( : ) immediately after the &lt;test&gt;</a:t>
            </a:r>
          </a:p>
          <a:p>
            <a:endParaRPr lang="en-US" sz="2000" dirty="0"/>
          </a:p>
          <a:p>
            <a:r>
              <a:rPr lang="en-US" sz="2000" dirty="0" smtClean="0"/>
              <a:t>We say that the colon “opens” a scope of control.  Yes, this is very Python like (by design)</a:t>
            </a:r>
            <a:endParaRPr lang="en-US" sz="2000" dirty="0"/>
          </a:p>
        </p:txBody>
      </p:sp>
      <p:sp>
        <p:nvSpPr>
          <p:cNvPr id="6" name="TextBox 5"/>
          <p:cNvSpPr txBox="1"/>
          <p:nvPr/>
        </p:nvSpPr>
        <p:spPr>
          <a:xfrm>
            <a:off x="3657598" y="3328986"/>
            <a:ext cx="3228975" cy="3170099"/>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 </a:t>
            </a:r>
            <a:r>
              <a:rPr lang="en-US" sz="2000" b="1" dirty="0">
                <a:solidFill>
                  <a:srgbClr val="92D050"/>
                </a:solidFill>
                <a:latin typeface="Courier New" panose="02070309020205020404" pitchFamily="49" charset="0"/>
                <a:cs typeface="Courier New" panose="02070309020205020404" pitchFamily="49" charset="0"/>
              </a:rPr>
              <a:t>if &lt;test&gt;:</a:t>
            </a:r>
          </a:p>
          <a:p>
            <a:r>
              <a:rPr lang="en-US" sz="2000" b="1" dirty="0">
                <a:solidFill>
                  <a:srgbClr val="92D050"/>
                </a:solidFill>
                <a:latin typeface="Courier New" panose="02070309020205020404" pitchFamily="49" charset="0"/>
                <a:cs typeface="Courier New" panose="02070309020205020404" pitchFamily="49" charset="0"/>
              </a:rPr>
              <a:t>  </a:t>
            </a:r>
            <a:r>
              <a:rPr lang="en-US" sz="2000" b="1" dirty="0" smtClean="0">
                <a:solidFill>
                  <a:srgbClr val="92D050"/>
                </a:solidFill>
                <a:latin typeface="Courier New" panose="02070309020205020404" pitchFamily="49" charset="0"/>
                <a:cs typeface="Courier New" panose="02070309020205020404" pitchFamily="49" charset="0"/>
              </a:rPr>
              <a:t>   &lt;</a:t>
            </a:r>
            <a:r>
              <a:rPr lang="en-US" sz="2000" b="1" dirty="0">
                <a:solidFill>
                  <a:srgbClr val="92D050"/>
                </a:solidFill>
                <a:latin typeface="Courier New" panose="02070309020205020404" pitchFamily="49" charset="0"/>
                <a:cs typeface="Courier New" panose="02070309020205020404" pitchFamily="49" charset="0"/>
              </a:rPr>
              <a:t>block&gt;</a:t>
            </a:r>
          </a:p>
          <a:p>
            <a:r>
              <a:rPr lang="en-US" sz="2000" b="1" dirty="0">
                <a:solidFill>
                  <a:srgbClr val="92D050"/>
                </a:solidFill>
                <a:latin typeface="Courier New" panose="02070309020205020404" pitchFamily="49" charset="0"/>
                <a:cs typeface="Courier New" panose="02070309020205020404" pitchFamily="49" charset="0"/>
              </a:rPr>
              <a:t> </a:t>
            </a:r>
            <a:r>
              <a:rPr lang="en-US" sz="2000" b="1" dirty="0" err="1" smtClean="0">
                <a:solidFill>
                  <a:srgbClr val="92D050"/>
                </a:solidFill>
                <a:latin typeface="Courier New" panose="02070309020205020404" pitchFamily="49" charset="0"/>
                <a:cs typeface="Courier New" panose="02070309020205020404" pitchFamily="49" charset="0"/>
              </a:rPr>
              <a:t>elif</a:t>
            </a:r>
            <a:r>
              <a:rPr lang="en-US" sz="2000" b="1" dirty="0" smtClean="0">
                <a:solidFill>
                  <a:srgbClr val="92D050"/>
                </a:solidFill>
                <a:latin typeface="Courier New" panose="02070309020205020404" pitchFamily="49" charset="0"/>
                <a:cs typeface="Courier New" panose="02070309020205020404" pitchFamily="49" charset="0"/>
              </a:rPr>
              <a:t> </a:t>
            </a:r>
            <a:r>
              <a:rPr lang="en-US" sz="2000" b="1" dirty="0">
                <a:solidFill>
                  <a:srgbClr val="92D050"/>
                </a:solidFill>
                <a:latin typeface="Courier New" panose="02070309020205020404" pitchFamily="49" charset="0"/>
                <a:cs typeface="Courier New" panose="02070309020205020404" pitchFamily="49" charset="0"/>
              </a:rPr>
              <a:t>&lt;test&gt;:</a:t>
            </a:r>
          </a:p>
          <a:p>
            <a:r>
              <a:rPr lang="en-US" sz="2000" b="1" dirty="0">
                <a:solidFill>
                  <a:srgbClr val="92D050"/>
                </a:solidFill>
                <a:latin typeface="Courier New" panose="02070309020205020404" pitchFamily="49" charset="0"/>
                <a:cs typeface="Courier New" panose="02070309020205020404" pitchFamily="49" charset="0"/>
              </a:rPr>
              <a:t> </a:t>
            </a:r>
            <a:r>
              <a:rPr lang="en-US" sz="2000" b="1" dirty="0" smtClean="0">
                <a:solidFill>
                  <a:srgbClr val="92D050"/>
                </a:solidFill>
                <a:latin typeface="Courier New" panose="02070309020205020404" pitchFamily="49" charset="0"/>
                <a:cs typeface="Courier New" panose="02070309020205020404" pitchFamily="49" charset="0"/>
              </a:rPr>
              <a:t>    </a:t>
            </a:r>
            <a:r>
              <a:rPr lang="en-US" sz="2000" b="1" dirty="0">
                <a:solidFill>
                  <a:srgbClr val="92D050"/>
                </a:solidFill>
                <a:latin typeface="Courier New" panose="02070309020205020404" pitchFamily="49" charset="0"/>
                <a:cs typeface="Courier New" panose="02070309020205020404" pitchFamily="49" charset="0"/>
              </a:rPr>
              <a:t>&lt;block&gt;</a:t>
            </a:r>
          </a:p>
          <a:p>
            <a:r>
              <a:rPr lang="en-US" sz="2000" b="1" dirty="0">
                <a:solidFill>
                  <a:srgbClr val="92D050"/>
                </a:solidFill>
                <a:latin typeface="Courier New" panose="02070309020205020404" pitchFamily="49" charset="0"/>
                <a:cs typeface="Courier New" panose="02070309020205020404" pitchFamily="49" charset="0"/>
              </a:rPr>
              <a:t>    ...</a:t>
            </a:r>
          </a:p>
          <a:p>
            <a:endParaRPr lang="en-US" sz="2000" b="1" dirty="0">
              <a:solidFill>
                <a:srgbClr val="92D050"/>
              </a:solidFill>
              <a:latin typeface="Courier New" panose="02070309020205020404" pitchFamily="49" charset="0"/>
              <a:cs typeface="Courier New" panose="02070309020205020404" pitchFamily="49" charset="0"/>
            </a:endParaRPr>
          </a:p>
          <a:p>
            <a:r>
              <a:rPr lang="en-US" sz="2000" b="1" dirty="0">
                <a:solidFill>
                  <a:srgbClr val="92D050"/>
                </a:solidFill>
                <a:latin typeface="Courier New" panose="02070309020205020404" pitchFamily="49" charset="0"/>
                <a:cs typeface="Courier New" panose="02070309020205020404" pitchFamily="49" charset="0"/>
              </a:rPr>
              <a:t> </a:t>
            </a:r>
            <a:r>
              <a:rPr lang="en-US" sz="2000" b="1" dirty="0" err="1" smtClean="0">
                <a:solidFill>
                  <a:srgbClr val="92D050"/>
                </a:solidFill>
                <a:latin typeface="Courier New" panose="02070309020205020404" pitchFamily="49" charset="0"/>
                <a:cs typeface="Courier New" panose="02070309020205020404" pitchFamily="49" charset="0"/>
              </a:rPr>
              <a:t>elif</a:t>
            </a:r>
            <a:r>
              <a:rPr lang="en-US" sz="2000" b="1" dirty="0" smtClean="0">
                <a:solidFill>
                  <a:srgbClr val="92D050"/>
                </a:solidFill>
                <a:latin typeface="Courier New" panose="02070309020205020404" pitchFamily="49" charset="0"/>
                <a:cs typeface="Courier New" panose="02070309020205020404" pitchFamily="49" charset="0"/>
              </a:rPr>
              <a:t> </a:t>
            </a:r>
            <a:r>
              <a:rPr lang="en-US" sz="2000" b="1" dirty="0">
                <a:solidFill>
                  <a:srgbClr val="92D050"/>
                </a:solidFill>
                <a:latin typeface="Courier New" panose="02070309020205020404" pitchFamily="49" charset="0"/>
                <a:cs typeface="Courier New" panose="02070309020205020404" pitchFamily="49" charset="0"/>
              </a:rPr>
              <a:t>&lt;test&gt;:</a:t>
            </a:r>
          </a:p>
          <a:p>
            <a:r>
              <a:rPr lang="en-US" sz="2000" b="1" dirty="0">
                <a:solidFill>
                  <a:srgbClr val="92D050"/>
                </a:solidFill>
                <a:latin typeface="Courier New" panose="02070309020205020404" pitchFamily="49" charset="0"/>
                <a:cs typeface="Courier New" panose="02070309020205020404" pitchFamily="49" charset="0"/>
              </a:rPr>
              <a:t>  </a:t>
            </a:r>
            <a:r>
              <a:rPr lang="en-US" sz="2000" b="1" dirty="0" smtClean="0">
                <a:solidFill>
                  <a:srgbClr val="92D050"/>
                </a:solidFill>
                <a:latin typeface="Courier New" panose="02070309020205020404" pitchFamily="49" charset="0"/>
                <a:cs typeface="Courier New" panose="02070309020205020404" pitchFamily="49" charset="0"/>
              </a:rPr>
              <a:t>   &lt;</a:t>
            </a:r>
            <a:r>
              <a:rPr lang="en-US" sz="2000" b="1" dirty="0">
                <a:solidFill>
                  <a:srgbClr val="92D050"/>
                </a:solidFill>
                <a:latin typeface="Courier New" panose="02070309020205020404" pitchFamily="49" charset="0"/>
                <a:cs typeface="Courier New" panose="02070309020205020404" pitchFamily="49" charset="0"/>
              </a:rPr>
              <a:t>block&gt;</a:t>
            </a:r>
          </a:p>
          <a:p>
            <a:r>
              <a:rPr lang="en-US" sz="2000" b="1" dirty="0">
                <a:solidFill>
                  <a:srgbClr val="92D050"/>
                </a:solidFill>
                <a:latin typeface="Courier New" panose="02070309020205020404" pitchFamily="49" charset="0"/>
                <a:cs typeface="Courier New" panose="02070309020205020404" pitchFamily="49" charset="0"/>
              </a:rPr>
              <a:t> </a:t>
            </a:r>
            <a:r>
              <a:rPr lang="en-US" sz="2000" b="1" dirty="0" smtClean="0">
                <a:solidFill>
                  <a:srgbClr val="92D050"/>
                </a:solidFill>
                <a:latin typeface="Courier New" panose="02070309020205020404" pitchFamily="49" charset="0"/>
                <a:cs typeface="Courier New" panose="02070309020205020404" pitchFamily="49" charset="0"/>
              </a:rPr>
              <a:t>else</a:t>
            </a:r>
            <a:r>
              <a:rPr lang="en-US" sz="2000" b="1" dirty="0">
                <a:solidFill>
                  <a:srgbClr val="92D050"/>
                </a:solidFill>
                <a:latin typeface="Courier New" panose="02070309020205020404" pitchFamily="49" charset="0"/>
                <a:cs typeface="Courier New" panose="02070309020205020404" pitchFamily="49" charset="0"/>
              </a:rPr>
              <a:t>:</a:t>
            </a:r>
          </a:p>
          <a:p>
            <a:r>
              <a:rPr lang="en-US" sz="2000" b="1" dirty="0">
                <a:solidFill>
                  <a:srgbClr val="92D050"/>
                </a:solidFill>
                <a:latin typeface="Courier New" panose="02070309020205020404" pitchFamily="49" charset="0"/>
                <a:cs typeface="Courier New" panose="02070309020205020404" pitchFamily="49" charset="0"/>
              </a:rPr>
              <a:t> </a:t>
            </a:r>
            <a:r>
              <a:rPr lang="en-US" sz="2000" b="1" dirty="0" smtClean="0">
                <a:solidFill>
                  <a:srgbClr val="92D050"/>
                </a:solidFill>
                <a:latin typeface="Courier New" panose="02070309020205020404" pitchFamily="49" charset="0"/>
                <a:cs typeface="Courier New" panose="02070309020205020404" pitchFamily="49" charset="0"/>
              </a:rPr>
              <a:t>    &lt;</a:t>
            </a:r>
            <a:r>
              <a:rPr lang="en-US" sz="2000" b="1" dirty="0">
                <a:solidFill>
                  <a:srgbClr val="92D050"/>
                </a:solidFill>
                <a:latin typeface="Courier New" panose="02070309020205020404" pitchFamily="49" charset="0"/>
                <a:cs typeface="Courier New" panose="02070309020205020404" pitchFamily="49" charset="0"/>
              </a:rPr>
              <a:t>block&gt;</a:t>
            </a:r>
          </a:p>
        </p:txBody>
      </p:sp>
    </p:spTree>
    <p:extLst>
      <p:ext uri="{BB962C8B-B14F-4D97-AF65-F5344CB8AC3E}">
        <p14:creationId xmlns:p14="http://schemas.microsoft.com/office/powerpoint/2010/main" val="1708903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31251" y="557213"/>
            <a:ext cx="3122613" cy="1828800"/>
          </a:xfrm>
        </p:spPr>
        <p:txBody>
          <a:bodyPr/>
          <a:lstStyle/>
          <a:p>
            <a:r>
              <a:rPr lang="en-US" dirty="0" smtClean="0"/>
              <a:t>Control Structures	</a:t>
            </a:r>
            <a:endParaRPr lang="en-US" dirty="0"/>
          </a:p>
        </p:txBody>
      </p:sp>
      <p:sp>
        <p:nvSpPr>
          <p:cNvPr id="3" name="Content Placeholder 2"/>
          <p:cNvSpPr>
            <a:spLocks noGrp="1"/>
          </p:cNvSpPr>
          <p:nvPr>
            <p:ph idx="1"/>
          </p:nvPr>
        </p:nvSpPr>
        <p:spPr>
          <a:xfrm>
            <a:off x="214313" y="762000"/>
            <a:ext cx="7572375" cy="5334000"/>
          </a:xfrm>
        </p:spPr>
        <p:txBody>
          <a:bodyPr>
            <a:normAutofit/>
          </a:bodyPr>
          <a:lstStyle/>
          <a:p>
            <a:r>
              <a:rPr lang="en-US" dirty="0"/>
              <a:t>Iteration refers to the ability of a program to repeat an instruction (or block of instructions) repeatedly. </a:t>
            </a:r>
            <a:r>
              <a:rPr lang="en-US" dirty="0" smtClean="0"/>
              <a:t>  The </a:t>
            </a:r>
            <a:r>
              <a:rPr lang="en-US" dirty="0"/>
              <a:t>two types of iteration instructions are the definite and </a:t>
            </a:r>
            <a:r>
              <a:rPr lang="en-US" dirty="0" smtClean="0"/>
              <a:t>indefinite. </a:t>
            </a:r>
          </a:p>
          <a:p>
            <a:r>
              <a:rPr lang="en-US" dirty="0"/>
              <a:t>Definite iteration is supported by the </a:t>
            </a:r>
            <a:r>
              <a:rPr lang="en-US" b="1" dirty="0">
                <a:latin typeface="Courier New" panose="02070309020205020404" pitchFamily="49" charset="0"/>
                <a:cs typeface="Courier New" panose="02070309020205020404" pitchFamily="49" charset="0"/>
              </a:rPr>
              <a:t>do &lt;</a:t>
            </a:r>
            <a:r>
              <a:rPr lang="en-US" b="1" dirty="0" err="1" smtClean="0">
                <a:latin typeface="Courier New" panose="02070309020205020404" pitchFamily="49" charset="0"/>
                <a:cs typeface="Courier New" panose="02070309020205020404" pitchFamily="49" charset="0"/>
              </a:rPr>
              <a:t>pos_number</a:t>
            </a:r>
            <a:r>
              <a:rPr lang="en-US" b="1" dirty="0">
                <a:latin typeface="Courier New" panose="02070309020205020404" pitchFamily="49" charset="0"/>
                <a:cs typeface="Courier New" panose="02070309020205020404" pitchFamily="49" charset="0"/>
              </a:rPr>
              <a:t>&gt;</a:t>
            </a:r>
            <a:r>
              <a:rPr lang="en-US" b="1" i="1" dirty="0">
                <a:latin typeface="Courier New" panose="02070309020205020404" pitchFamily="49" charset="0"/>
                <a:cs typeface="Courier New" panose="02070309020205020404" pitchFamily="49" charset="0"/>
              </a:rPr>
              <a:t> </a:t>
            </a:r>
            <a:r>
              <a:rPr lang="en-US" dirty="0"/>
              <a:t>where </a:t>
            </a:r>
            <a:r>
              <a:rPr lang="en-US" b="1" dirty="0">
                <a:latin typeface="Courier New" panose="02070309020205020404" pitchFamily="49" charset="0"/>
                <a:cs typeface="Courier New" panose="02070309020205020404" pitchFamily="49" charset="0"/>
              </a:rPr>
              <a:t>&lt;</a:t>
            </a:r>
            <a:r>
              <a:rPr lang="en-US" b="1" dirty="0" err="1" smtClean="0">
                <a:latin typeface="Courier New" panose="02070309020205020404" pitchFamily="49" charset="0"/>
                <a:cs typeface="Courier New" panose="02070309020205020404" pitchFamily="49" charset="0"/>
              </a:rPr>
              <a:t>pos_number</a:t>
            </a:r>
            <a:r>
              <a:rPr lang="en-US" b="1" dirty="0">
                <a:latin typeface="Courier New" panose="02070309020205020404" pitchFamily="49" charset="0"/>
                <a:cs typeface="Courier New" panose="02070309020205020404" pitchFamily="49" charset="0"/>
              </a:rPr>
              <a:t>&gt;</a:t>
            </a:r>
            <a:r>
              <a:rPr lang="en-US" dirty="0"/>
              <a:t> must be an unsigned </a:t>
            </a:r>
            <a:r>
              <a:rPr lang="en-US" dirty="0" smtClean="0"/>
              <a:t>integer greater than zero.</a:t>
            </a:r>
            <a:endParaRPr lang="en-US" dirty="0"/>
          </a:p>
          <a:p>
            <a:pPr marL="0" indent="0">
              <a:buNone/>
            </a:pPr>
            <a:r>
              <a:rPr lang="en-US" dirty="0" smtClean="0">
                <a:latin typeface="Courier New" panose="02070309020205020404" pitchFamily="49" charset="0"/>
                <a:cs typeface="Courier New" panose="02070309020205020404" pitchFamily="49" charset="0"/>
              </a:rPr>
              <a:t>    </a:t>
            </a:r>
            <a:r>
              <a:rPr lang="en-US" b="1" dirty="0">
                <a:solidFill>
                  <a:srgbClr val="92D050"/>
                </a:solidFill>
                <a:latin typeface="Courier New" panose="02070309020205020404" pitchFamily="49" charset="0"/>
                <a:cs typeface="Courier New" panose="02070309020205020404" pitchFamily="49" charset="0"/>
              </a:rPr>
              <a:t>do &lt;</a:t>
            </a:r>
            <a:r>
              <a:rPr lang="en-US" b="1" dirty="0" err="1" smtClean="0">
                <a:solidFill>
                  <a:srgbClr val="92D050"/>
                </a:solidFill>
                <a:latin typeface="Courier New" panose="02070309020205020404" pitchFamily="49" charset="0"/>
                <a:cs typeface="Courier New" panose="02070309020205020404" pitchFamily="49" charset="0"/>
              </a:rPr>
              <a:t>pos_number</a:t>
            </a:r>
            <a:r>
              <a:rPr lang="en-US" b="1" dirty="0">
                <a:solidFill>
                  <a:srgbClr val="92D050"/>
                </a:solidFill>
                <a:latin typeface="Courier New" panose="02070309020205020404" pitchFamily="49" charset="0"/>
                <a:cs typeface="Courier New" panose="02070309020205020404" pitchFamily="49" charset="0"/>
              </a:rPr>
              <a:t>&gt;:</a:t>
            </a:r>
          </a:p>
          <a:p>
            <a:pPr marL="0" indent="0">
              <a:spcBef>
                <a:spcPts val="600"/>
              </a:spcBef>
              <a:buNone/>
            </a:pPr>
            <a:r>
              <a:rPr lang="en-US" b="1" dirty="0">
                <a:solidFill>
                  <a:srgbClr val="92D050"/>
                </a:solidFill>
                <a:latin typeface="Courier New" panose="02070309020205020404" pitchFamily="49" charset="0"/>
                <a:cs typeface="Courier New" panose="02070309020205020404" pitchFamily="49" charset="0"/>
              </a:rPr>
              <a:t>    </a:t>
            </a:r>
            <a:r>
              <a:rPr lang="en-US" b="1" dirty="0" smtClean="0">
                <a:solidFill>
                  <a:srgbClr val="92D050"/>
                </a:solidFill>
                <a:latin typeface="Courier New" panose="02070309020205020404" pitchFamily="49" charset="0"/>
                <a:cs typeface="Courier New" panose="02070309020205020404" pitchFamily="49" charset="0"/>
              </a:rPr>
              <a:t>    &lt;</a:t>
            </a:r>
            <a:r>
              <a:rPr lang="en-US" b="1" dirty="0">
                <a:solidFill>
                  <a:srgbClr val="92D050"/>
                </a:solidFill>
                <a:latin typeface="Courier New" panose="02070309020205020404" pitchFamily="49" charset="0"/>
                <a:cs typeface="Courier New" panose="02070309020205020404" pitchFamily="49" charset="0"/>
              </a:rPr>
              <a:t>block</a:t>
            </a:r>
            <a:r>
              <a:rPr lang="en-US" b="1" dirty="0" smtClean="0">
                <a:solidFill>
                  <a:srgbClr val="92D050"/>
                </a:solidFill>
                <a:latin typeface="Courier New" panose="02070309020205020404" pitchFamily="49" charset="0"/>
                <a:cs typeface="Courier New" panose="02070309020205020404" pitchFamily="49" charset="0"/>
              </a:rPr>
              <a:t>&gt;</a:t>
            </a:r>
            <a:br>
              <a:rPr lang="en-US" b="1" dirty="0" smtClean="0">
                <a:solidFill>
                  <a:srgbClr val="92D050"/>
                </a:solidFill>
                <a:latin typeface="Courier New" panose="02070309020205020404" pitchFamily="49" charset="0"/>
                <a:cs typeface="Courier New" panose="02070309020205020404" pitchFamily="49" charset="0"/>
              </a:rPr>
            </a:br>
            <a:endParaRPr lang="en-US" b="1" dirty="0" smtClean="0">
              <a:solidFill>
                <a:srgbClr val="92D050"/>
              </a:solidFill>
              <a:latin typeface="Courier New" panose="02070309020205020404" pitchFamily="49" charset="0"/>
              <a:cs typeface="Courier New" panose="02070309020205020404" pitchFamily="49" charset="0"/>
            </a:endParaRPr>
          </a:p>
          <a:p>
            <a:pPr>
              <a:spcBef>
                <a:spcPts val="600"/>
              </a:spcBef>
            </a:pPr>
            <a:r>
              <a:rPr lang="en-US" dirty="0" smtClean="0"/>
              <a:t> </a:t>
            </a:r>
            <a:r>
              <a:rPr lang="en-US" dirty="0"/>
              <a:t>Indefinite iteration means that the number of iterations can vary from none to many with termination controlled by some </a:t>
            </a:r>
            <a:r>
              <a:rPr lang="en-US" dirty="0" smtClean="0"/>
              <a:t>&lt;test&gt;.</a:t>
            </a:r>
            <a:endParaRPr lang="en-US" dirty="0"/>
          </a:p>
          <a:p>
            <a:pPr marL="0" indent="0">
              <a:buNone/>
            </a:pPr>
            <a:r>
              <a:rPr lang="en-US" dirty="0">
                <a:solidFill>
                  <a:srgbClr val="92D050"/>
                </a:solidFill>
                <a:latin typeface="Courier New" panose="02070309020205020404" pitchFamily="49" charset="0"/>
                <a:cs typeface="Courier New" panose="02070309020205020404" pitchFamily="49" charset="0"/>
              </a:rPr>
              <a:t>    </a:t>
            </a:r>
            <a:r>
              <a:rPr lang="en-US" b="1" dirty="0">
                <a:solidFill>
                  <a:srgbClr val="92D050"/>
                </a:solidFill>
                <a:latin typeface="Courier New" panose="02070309020205020404" pitchFamily="49" charset="0"/>
                <a:cs typeface="Courier New" panose="02070309020205020404" pitchFamily="49" charset="0"/>
              </a:rPr>
              <a:t>while &lt;test&gt;:</a:t>
            </a:r>
          </a:p>
          <a:p>
            <a:pPr marL="0" indent="0">
              <a:spcBef>
                <a:spcPts val="600"/>
              </a:spcBef>
              <a:buNone/>
            </a:pPr>
            <a:r>
              <a:rPr lang="en-US" b="1" dirty="0">
                <a:solidFill>
                  <a:srgbClr val="92D050"/>
                </a:solidFill>
                <a:latin typeface="Courier New" panose="02070309020205020404" pitchFamily="49" charset="0"/>
                <a:cs typeface="Courier New" panose="02070309020205020404" pitchFamily="49" charset="0"/>
              </a:rPr>
              <a:t>    </a:t>
            </a:r>
            <a:r>
              <a:rPr lang="en-US" b="1" dirty="0" smtClean="0">
                <a:solidFill>
                  <a:srgbClr val="92D050"/>
                </a:solidFill>
                <a:latin typeface="Courier New" panose="02070309020205020404" pitchFamily="49" charset="0"/>
                <a:cs typeface="Courier New" panose="02070309020205020404" pitchFamily="49" charset="0"/>
              </a:rPr>
              <a:t>    &lt;</a:t>
            </a:r>
            <a:r>
              <a:rPr lang="en-US" b="1" dirty="0">
                <a:solidFill>
                  <a:srgbClr val="92D050"/>
                </a:solidFill>
                <a:latin typeface="Courier New" panose="02070309020205020404" pitchFamily="49" charset="0"/>
                <a:cs typeface="Courier New" panose="02070309020205020404" pitchFamily="49" charset="0"/>
              </a:rPr>
              <a:t>block&gt;</a:t>
            </a:r>
            <a:endParaRPr lang="en-US" b="1" dirty="0" smtClean="0">
              <a:solidFill>
                <a:srgbClr val="92D050"/>
              </a:solidFill>
              <a:latin typeface="Courier New" panose="02070309020205020404" pitchFamily="49" charset="0"/>
              <a:cs typeface="Courier New" panose="02070309020205020404" pitchFamily="49" charset="0"/>
            </a:endParaRPr>
          </a:p>
          <a:p>
            <a:r>
              <a:rPr lang="en-US" dirty="0" smtClean="0">
                <a:solidFill>
                  <a:srgbClr val="FF0000"/>
                </a:solidFill>
              </a:rPr>
              <a:t>NOTE:  that the do repetition is the only place in the Thunder the Robot language where counting is possible.</a:t>
            </a:r>
            <a:endParaRPr lang="en-US" b="1" dirty="0">
              <a:solidFill>
                <a:srgbClr val="FF0000"/>
              </a:solidFill>
              <a:latin typeface="Courier New" panose="02070309020205020404" pitchFamily="49" charset="0"/>
              <a:cs typeface="Courier New" panose="02070309020205020404" pitchFamily="49" charset="0"/>
            </a:endParaRPr>
          </a:p>
        </p:txBody>
      </p:sp>
      <p:sp>
        <p:nvSpPr>
          <p:cNvPr id="4" name="Text Placeholder 3"/>
          <p:cNvSpPr>
            <a:spLocks noGrp="1"/>
          </p:cNvSpPr>
          <p:nvPr>
            <p:ph type="body" sz="half" idx="2"/>
          </p:nvPr>
        </p:nvSpPr>
        <p:spPr>
          <a:xfrm>
            <a:off x="8358228" y="2657474"/>
            <a:ext cx="3124161" cy="2443164"/>
          </a:xfrm>
        </p:spPr>
        <p:txBody>
          <a:bodyPr>
            <a:normAutofit/>
          </a:bodyPr>
          <a:lstStyle/>
          <a:p>
            <a:pPr algn="ctr"/>
            <a:r>
              <a:rPr lang="en-US" sz="2000" dirty="0" smtClean="0"/>
              <a:t>Iteration</a:t>
            </a:r>
            <a:br>
              <a:rPr lang="en-US" sz="2000" dirty="0" smtClean="0"/>
            </a:br>
            <a:r>
              <a:rPr lang="en-US" sz="2000" dirty="0" smtClean="0"/>
              <a:t>repetition</a:t>
            </a:r>
            <a:br>
              <a:rPr lang="en-US" sz="2000" dirty="0" smtClean="0"/>
            </a:br>
            <a:r>
              <a:rPr lang="en-US" sz="2000" dirty="0" smtClean="0"/>
              <a:t>looping</a:t>
            </a:r>
          </a:p>
          <a:p>
            <a:pPr algn="ctr"/>
            <a:endParaRPr lang="en-US" sz="2000" dirty="0"/>
          </a:p>
          <a:p>
            <a:r>
              <a:rPr lang="en-US" sz="2000" dirty="0" smtClean="0"/>
              <a:t>Again note the colon ( : ) “opens” the scope of control </a:t>
            </a:r>
            <a:endParaRPr lang="en-US" sz="2000" dirty="0"/>
          </a:p>
        </p:txBody>
      </p:sp>
    </p:spTree>
    <p:extLst>
      <p:ext uri="{BB962C8B-B14F-4D97-AF65-F5344CB8AC3E}">
        <p14:creationId xmlns:p14="http://schemas.microsoft.com/office/powerpoint/2010/main" val="3826616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097964" y="571500"/>
            <a:ext cx="3127248" cy="1828800"/>
          </a:xfrm>
        </p:spPr>
        <p:txBody>
          <a:bodyPr/>
          <a:lstStyle/>
          <a:p>
            <a:r>
              <a:rPr lang="en-US" dirty="0" smtClean="0"/>
              <a:t>Using definite repetition	</a:t>
            </a:r>
            <a:endParaRPr lang="en-US" dirty="0"/>
          </a:p>
        </p:txBody>
      </p:sp>
      <p:sp>
        <p:nvSpPr>
          <p:cNvPr id="7" name="Text Placeholder 6"/>
          <p:cNvSpPr>
            <a:spLocks noGrp="1"/>
          </p:cNvSpPr>
          <p:nvPr>
            <p:ph type="body" sz="half" idx="2"/>
          </p:nvPr>
        </p:nvSpPr>
        <p:spPr>
          <a:xfrm>
            <a:off x="7997952" y="2428875"/>
            <a:ext cx="3127248" cy="2828925"/>
          </a:xfrm>
        </p:spPr>
        <p:txBody>
          <a:bodyPr>
            <a:normAutofit lnSpcReduction="10000"/>
          </a:bodyPr>
          <a:lstStyle/>
          <a:p>
            <a:endParaRPr lang="en-US" dirty="0" smtClean="0"/>
          </a:p>
          <a:p>
            <a:r>
              <a:rPr lang="en-US" dirty="0" smtClean="0"/>
              <a:t>And adding comments to enhance readability</a:t>
            </a:r>
          </a:p>
          <a:p>
            <a:endParaRPr lang="en-US" dirty="0"/>
          </a:p>
          <a:p>
            <a:r>
              <a:rPr lang="en-US" dirty="0" smtClean="0"/>
              <a:t>See </a:t>
            </a:r>
            <a:r>
              <a:rPr lang="en-US" dirty="0" smtClean="0">
                <a:latin typeface="Courier New" panose="02070309020205020404" pitchFamily="49" charset="0"/>
                <a:cs typeface="Courier New" panose="02070309020205020404" pitchFamily="49" charset="0"/>
              </a:rPr>
              <a:t>program02.thunder</a:t>
            </a:r>
          </a:p>
          <a:p>
            <a:endParaRPr lang="en-US" dirty="0">
              <a:latin typeface="Courier New" panose="02070309020205020404" pitchFamily="49" charset="0"/>
              <a:cs typeface="Courier New" panose="02070309020205020404" pitchFamily="49" charset="0"/>
            </a:endParaRPr>
          </a:p>
          <a:p>
            <a:r>
              <a:rPr lang="en-US" dirty="0" smtClean="0">
                <a:cs typeface="Courier New" panose="02070309020205020404" pitchFamily="49" charset="0"/>
              </a:rPr>
              <a:t>Comments?  The symbol # begins a comment with the remainder of the line considered the comment.  They are ignored by the interpreter.</a:t>
            </a:r>
            <a:endParaRPr lang="en-US" dirty="0">
              <a:cs typeface="Courier New" panose="02070309020205020404" pitchFamily="49" charset="0"/>
            </a:endParaRPr>
          </a:p>
        </p:txBody>
      </p:sp>
      <p:pic>
        <p:nvPicPr>
          <p:cNvPr id="10" name="Picture 7"/>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3040" r="3040"/>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0965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9550" y="442912"/>
            <a:ext cx="9144000" cy="1643063"/>
          </a:xfrm>
        </p:spPr>
        <p:txBody>
          <a:bodyPr>
            <a:normAutofit/>
          </a:bodyPr>
          <a:lstStyle/>
          <a:p>
            <a:r>
              <a:rPr lang="en-US" dirty="0" smtClean="0"/>
              <a:t>Presented by  H. Paul Haiduk	</a:t>
            </a:r>
            <a:br>
              <a:rPr lang="en-US" dirty="0" smtClean="0"/>
            </a:br>
            <a:r>
              <a:rPr lang="en-US" dirty="0" smtClean="0"/>
              <a:t>    hhaiduk@wtamu.edu</a:t>
            </a:r>
            <a:br>
              <a:rPr lang="en-US" dirty="0" smtClean="0"/>
            </a:br>
            <a:endParaRPr lang="en-US" dirty="0"/>
          </a:p>
        </p:txBody>
      </p:sp>
      <p:sp>
        <p:nvSpPr>
          <p:cNvPr id="5" name="Content Placeholder 4"/>
          <p:cNvSpPr>
            <a:spLocks noGrp="1"/>
          </p:cNvSpPr>
          <p:nvPr>
            <p:ph idx="1"/>
          </p:nvPr>
        </p:nvSpPr>
        <p:spPr>
          <a:xfrm>
            <a:off x="123825" y="1819275"/>
            <a:ext cx="9144000" cy="4267200"/>
          </a:xfrm>
        </p:spPr>
        <p:txBody>
          <a:bodyPr>
            <a:normAutofit/>
          </a:bodyPr>
          <a:lstStyle/>
          <a:p>
            <a:pPr marL="0" indent="0">
              <a:buNone/>
            </a:pPr>
            <a:r>
              <a:rPr lang="en-US" sz="2800" dirty="0" smtClean="0"/>
              <a:t>Computer Science Program Coordinator</a:t>
            </a:r>
          </a:p>
          <a:p>
            <a:pPr marL="0" indent="0">
              <a:buNone/>
            </a:pPr>
            <a:r>
              <a:rPr lang="en-US" sz="2800" dirty="0" smtClean="0"/>
              <a:t>School of Engineering, Computer Science</a:t>
            </a:r>
            <a:br>
              <a:rPr lang="en-US" sz="2800" dirty="0" smtClean="0"/>
            </a:br>
            <a:r>
              <a:rPr lang="en-US" sz="2800" dirty="0" smtClean="0"/>
              <a:t>     and Mathematics</a:t>
            </a:r>
          </a:p>
          <a:p>
            <a:pPr marL="0" indent="0">
              <a:buNone/>
            </a:pPr>
            <a:r>
              <a:rPr lang="en-US" sz="2800" dirty="0" smtClean="0"/>
              <a:t>West Texas A&amp;M University</a:t>
            </a:r>
          </a:p>
          <a:p>
            <a:pPr marL="0" indent="0">
              <a:buNone/>
            </a:pPr>
            <a:r>
              <a:rPr lang="en-US" sz="2800" dirty="0" smtClean="0"/>
              <a:t>Canyon, TX </a:t>
            </a:r>
          </a:p>
          <a:p>
            <a:pPr marL="0" indent="0">
              <a:buNone/>
            </a:pPr>
            <a:r>
              <a:rPr lang="en-US" sz="2800" dirty="0" smtClean="0"/>
              <a:t>(806) 651-2450</a:t>
            </a:r>
            <a:endParaRPr lang="en-US" sz="28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3688" y="1476376"/>
            <a:ext cx="4995862" cy="4995862"/>
          </a:xfrm>
          <a:prstGeom prst="rect">
            <a:avLst/>
          </a:prstGeom>
        </p:spPr>
      </p:pic>
    </p:spTree>
    <p:extLst>
      <p:ext uri="{BB962C8B-B14F-4D97-AF65-F5344CB8AC3E}">
        <p14:creationId xmlns:p14="http://schemas.microsoft.com/office/powerpoint/2010/main" val="4289020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refining a bit more</a:t>
            </a:r>
            <a:endParaRPr lang="en-US" dirty="0"/>
          </a:p>
        </p:txBody>
      </p:sp>
      <p:sp>
        <p:nvSpPr>
          <p:cNvPr id="4" name="Text Placeholder 3"/>
          <p:cNvSpPr>
            <a:spLocks noGrp="1"/>
          </p:cNvSpPr>
          <p:nvPr>
            <p:ph type="body" sz="half" idx="2"/>
          </p:nvPr>
        </p:nvSpPr>
        <p:spPr/>
        <p:txBody>
          <a:bodyPr/>
          <a:lstStyle/>
          <a:p>
            <a:endParaRPr lang="en-US" dirty="0" smtClean="0"/>
          </a:p>
          <a:p>
            <a:endParaRPr lang="en-US" dirty="0"/>
          </a:p>
          <a:p>
            <a:r>
              <a:rPr lang="en-US" dirty="0" smtClean="0"/>
              <a:t>See </a:t>
            </a:r>
            <a:r>
              <a:rPr lang="en-US" dirty="0" smtClean="0">
                <a:latin typeface="Courier New" panose="02070309020205020404" pitchFamily="49" charset="0"/>
                <a:cs typeface="Courier New" panose="02070309020205020404" pitchFamily="49" charset="0"/>
              </a:rPr>
              <a:t>program03.thunder</a:t>
            </a:r>
            <a:endParaRPr lang="en-US" dirty="0">
              <a:latin typeface="Courier New" panose="02070309020205020404" pitchFamily="49" charset="0"/>
              <a:cs typeface="Courier New" panose="02070309020205020404" pitchFamily="49" charset="0"/>
            </a:endParaRPr>
          </a:p>
        </p:txBody>
      </p:sp>
      <p:pic>
        <p:nvPicPr>
          <p:cNvPr id="3083" name="Picture 11"/>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8111" r="8111"/>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70131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7964" y="842962"/>
            <a:ext cx="3127248" cy="1828800"/>
          </a:xfrm>
        </p:spPr>
        <p:txBody>
          <a:bodyPr/>
          <a:lstStyle/>
          <a:p>
            <a:r>
              <a:rPr lang="en-US" dirty="0" smtClean="0"/>
              <a:t>Using indefinite iteration</a:t>
            </a:r>
            <a:endParaRPr lang="en-US" dirty="0"/>
          </a:p>
        </p:txBody>
      </p:sp>
      <p:sp>
        <p:nvSpPr>
          <p:cNvPr id="4" name="Text Placeholder 3"/>
          <p:cNvSpPr>
            <a:spLocks noGrp="1"/>
          </p:cNvSpPr>
          <p:nvPr>
            <p:ph type="body" sz="half" idx="2"/>
          </p:nvPr>
        </p:nvSpPr>
        <p:spPr>
          <a:xfrm>
            <a:off x="7997952" y="2628899"/>
            <a:ext cx="3903536" cy="3457575"/>
          </a:xfrm>
        </p:spPr>
        <p:txBody>
          <a:bodyPr>
            <a:normAutofit/>
          </a:bodyPr>
          <a:lstStyle/>
          <a:p>
            <a:r>
              <a:rPr lang="en-US" sz="2000" dirty="0" smtClean="0"/>
              <a:t>Yes, if we knew that the boundaries were fixed and would remain the same, we could solve this similarly to the five by five.</a:t>
            </a:r>
          </a:p>
          <a:p>
            <a:endParaRPr lang="en-US" sz="2000" dirty="0"/>
          </a:p>
          <a:p>
            <a:r>
              <a:rPr lang="en-US" sz="2000" dirty="0" smtClean="0"/>
              <a:t>However, we want Thunder to navigate any rectangular enclosure and return to starting </a:t>
            </a:r>
            <a:r>
              <a:rPr lang="en-US" dirty="0" smtClean="0"/>
              <a:t>point.</a:t>
            </a:r>
            <a:endParaRPr lang="en-US" dirty="0"/>
          </a:p>
        </p:txBody>
      </p:sp>
      <p:pic>
        <p:nvPicPr>
          <p:cNvPr id="4099" name="Picture 3"/>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4223" r="4223"/>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8224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7964" y="842962"/>
            <a:ext cx="3127248" cy="1828800"/>
          </a:xfrm>
        </p:spPr>
        <p:txBody>
          <a:bodyPr/>
          <a:lstStyle/>
          <a:p>
            <a:r>
              <a:rPr lang="en-US" dirty="0" smtClean="0"/>
              <a:t>Using indefinite iteration</a:t>
            </a:r>
            <a:endParaRPr lang="en-US" dirty="0"/>
          </a:p>
        </p:txBody>
      </p:sp>
      <p:sp>
        <p:nvSpPr>
          <p:cNvPr id="4" name="Text Placeholder 3"/>
          <p:cNvSpPr>
            <a:spLocks noGrp="1"/>
          </p:cNvSpPr>
          <p:nvPr>
            <p:ph type="body" sz="half" idx="2"/>
          </p:nvPr>
        </p:nvSpPr>
        <p:spPr>
          <a:xfrm>
            <a:off x="7997952" y="2628899"/>
            <a:ext cx="3903536" cy="3457575"/>
          </a:xfrm>
        </p:spPr>
        <p:txBody>
          <a:bodyPr>
            <a:normAutofit/>
          </a:bodyPr>
          <a:lstStyle/>
          <a:p>
            <a:r>
              <a:rPr lang="en-US" sz="2000" dirty="0" smtClean="0"/>
              <a:t>We have a problem similar to the previous one EXCEPT that we now have constraints (walls) that we cannot penetrate AND we do not know in advance how big the enclosure is.</a:t>
            </a:r>
          </a:p>
          <a:p>
            <a:endParaRPr lang="en-US" sz="2000" dirty="0"/>
          </a:p>
          <a:p>
            <a:r>
              <a:rPr lang="en-US" sz="2000" dirty="0" smtClean="0"/>
              <a:t>Note, however, this is a problem similar to the previous problem.  </a:t>
            </a:r>
          </a:p>
          <a:p>
            <a:endParaRPr lang="en-US" sz="2000" dirty="0"/>
          </a:p>
          <a:p>
            <a:r>
              <a:rPr lang="en-US" sz="2000" dirty="0" smtClean="0"/>
              <a:t>See </a:t>
            </a:r>
            <a:r>
              <a:rPr lang="en-US" sz="2000" dirty="0" smtClean="0">
                <a:latin typeface="Courier New" panose="02070309020205020404" pitchFamily="49" charset="0"/>
                <a:cs typeface="Courier New" panose="02070309020205020404" pitchFamily="49" charset="0"/>
              </a:rPr>
              <a:t>program04.thunder</a:t>
            </a:r>
            <a:endParaRPr lang="en-US" dirty="0">
              <a:latin typeface="Courier New" panose="02070309020205020404" pitchFamily="49" charset="0"/>
              <a:cs typeface="Courier New" panose="02070309020205020404" pitchFamily="49" charset="0"/>
            </a:endParaRPr>
          </a:p>
        </p:txBody>
      </p:sp>
      <p:pic>
        <p:nvPicPr>
          <p:cNvPr id="18" name="Picture 2"/>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7322" r="7322"/>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1228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7964" y="842962"/>
            <a:ext cx="3127248" cy="1828800"/>
          </a:xfrm>
        </p:spPr>
        <p:txBody>
          <a:bodyPr/>
          <a:lstStyle/>
          <a:p>
            <a:r>
              <a:rPr lang="en-US" dirty="0" smtClean="0"/>
              <a:t>Using indefinite iteration</a:t>
            </a:r>
            <a:endParaRPr lang="en-US" dirty="0"/>
          </a:p>
        </p:txBody>
      </p:sp>
      <p:sp>
        <p:nvSpPr>
          <p:cNvPr id="4" name="Text Placeholder 3"/>
          <p:cNvSpPr>
            <a:spLocks noGrp="1"/>
          </p:cNvSpPr>
          <p:nvPr>
            <p:ph type="body" sz="half" idx="2"/>
          </p:nvPr>
        </p:nvSpPr>
        <p:spPr>
          <a:xfrm>
            <a:off x="7997952" y="2628899"/>
            <a:ext cx="3903536" cy="3457575"/>
          </a:xfrm>
        </p:spPr>
        <p:txBody>
          <a:bodyPr>
            <a:normAutofit/>
          </a:bodyPr>
          <a:lstStyle/>
          <a:p>
            <a:r>
              <a:rPr lang="en-US" sz="2000" dirty="0" smtClean="0"/>
              <a:t>Now lets change the problem up just a bit.  </a:t>
            </a:r>
            <a:r>
              <a:rPr lang="en-US" sz="2000" dirty="0"/>
              <a:t> </a:t>
            </a:r>
            <a:r>
              <a:rPr lang="en-US" sz="2000" dirty="0" smtClean="0"/>
              <a:t>We want Thunder to walk around the enclosure until a beeper is found.  Then Thunder is to turnoff.  Assume that the beeper is at the beginning of one of the sides of the enclosure.</a:t>
            </a:r>
          </a:p>
          <a:p>
            <a:endParaRPr lang="en-US" sz="2000" dirty="0"/>
          </a:p>
          <a:p>
            <a:r>
              <a:rPr lang="en-US" sz="2000" dirty="0" smtClean="0"/>
              <a:t>See </a:t>
            </a:r>
            <a:r>
              <a:rPr lang="en-US" sz="2000" dirty="0" smtClean="0">
                <a:latin typeface="Courier New" panose="02070309020205020404" pitchFamily="49" charset="0"/>
                <a:cs typeface="Courier New" panose="02070309020205020404" pitchFamily="49" charset="0"/>
              </a:rPr>
              <a:t>program05.thunder</a:t>
            </a:r>
            <a:r>
              <a:rPr lang="en-US" sz="2000" dirty="0" smtClean="0"/>
              <a:t> and </a:t>
            </a:r>
            <a:r>
              <a:rPr lang="en-US" sz="2000" dirty="0" smtClean="0">
                <a:latin typeface="Courier New" panose="02070309020205020404" pitchFamily="49" charset="0"/>
                <a:cs typeface="Courier New" panose="02070309020205020404" pitchFamily="49" charset="0"/>
              </a:rPr>
              <a:t>program05.world</a:t>
            </a:r>
            <a:endParaRPr lang="en-US" dirty="0">
              <a:latin typeface="Courier New" panose="02070309020205020404" pitchFamily="49" charset="0"/>
              <a:cs typeface="Courier New" panose="02070309020205020404" pitchFamily="49" charset="0"/>
            </a:endParaRPr>
          </a:p>
        </p:txBody>
      </p:sp>
      <p:pic>
        <p:nvPicPr>
          <p:cNvPr id="6150" name="Picture 6"/>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2092" r="2092"/>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97548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7964" y="842962"/>
            <a:ext cx="3127248" cy="1828800"/>
          </a:xfrm>
        </p:spPr>
        <p:txBody>
          <a:bodyPr/>
          <a:lstStyle/>
          <a:p>
            <a:r>
              <a:rPr lang="en-US" dirty="0" smtClean="0"/>
              <a:t>Introducing procedural abstraction</a:t>
            </a:r>
            <a:endParaRPr lang="en-US" dirty="0"/>
          </a:p>
        </p:txBody>
      </p:sp>
      <p:sp>
        <p:nvSpPr>
          <p:cNvPr id="4" name="Text Placeholder 3"/>
          <p:cNvSpPr>
            <a:spLocks noGrp="1"/>
          </p:cNvSpPr>
          <p:nvPr>
            <p:ph type="body" sz="half" idx="2"/>
          </p:nvPr>
        </p:nvSpPr>
        <p:spPr>
          <a:xfrm>
            <a:off x="7629525" y="2628899"/>
            <a:ext cx="4271963" cy="3457575"/>
          </a:xfrm>
        </p:spPr>
        <p:txBody>
          <a:bodyPr>
            <a:normAutofit lnSpcReduction="10000"/>
          </a:bodyPr>
          <a:lstStyle/>
          <a:p>
            <a:r>
              <a:rPr lang="en-US" sz="2000" dirty="0" smtClean="0"/>
              <a:t>Now lets change the problem up just a bit.  </a:t>
            </a:r>
            <a:r>
              <a:rPr lang="en-US" sz="2000" dirty="0"/>
              <a:t> </a:t>
            </a:r>
            <a:r>
              <a:rPr lang="en-US" sz="2000" dirty="0" smtClean="0"/>
              <a:t>We want Thunder to walk around the enclosure until a beeper is found.  Then Thunder is to turnoff.  Assume that the beeper is at the beginning of one of the sides of the enclosure.  However, instead of completing the course counter clockwise, we want to navigate the course clockwise.  </a:t>
            </a:r>
          </a:p>
          <a:p>
            <a:endParaRPr lang="en-US" sz="2000" dirty="0"/>
          </a:p>
          <a:p>
            <a:r>
              <a:rPr lang="en-US" sz="2000" dirty="0" smtClean="0"/>
              <a:t>See </a:t>
            </a:r>
            <a:r>
              <a:rPr lang="en-US" sz="2000" dirty="0" smtClean="0">
                <a:latin typeface="Courier New" panose="02070309020205020404" pitchFamily="49" charset="0"/>
                <a:cs typeface="Courier New" panose="02070309020205020404" pitchFamily="49" charset="0"/>
              </a:rPr>
              <a:t>program06.thunder</a:t>
            </a:r>
            <a:r>
              <a:rPr lang="en-US" sz="2000" dirty="0" smtClean="0"/>
              <a:t> and </a:t>
            </a:r>
            <a:r>
              <a:rPr lang="en-US" sz="2000" dirty="0" smtClean="0">
                <a:latin typeface="Courier New" panose="02070309020205020404" pitchFamily="49" charset="0"/>
                <a:cs typeface="Courier New" panose="02070309020205020404" pitchFamily="49" charset="0"/>
              </a:rPr>
              <a:t>program06.world</a:t>
            </a:r>
            <a:endParaRPr lang="en-US" dirty="0">
              <a:latin typeface="Courier New" panose="02070309020205020404" pitchFamily="49" charset="0"/>
              <a:cs typeface="Courier New" panose="02070309020205020404" pitchFamily="49" charset="0"/>
            </a:endParaRPr>
          </a:p>
        </p:txBody>
      </p:sp>
      <p:pic>
        <p:nvPicPr>
          <p:cNvPr id="8197" name="Picture 5"/>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7605" b="7605"/>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96229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83652" y="385763"/>
            <a:ext cx="3127248" cy="1828800"/>
          </a:xfrm>
        </p:spPr>
        <p:txBody>
          <a:bodyPr/>
          <a:lstStyle/>
          <a:p>
            <a:r>
              <a:rPr lang="en-US" dirty="0" smtClean="0"/>
              <a:t>A challenging problem</a:t>
            </a:r>
            <a:endParaRPr lang="en-US" dirty="0"/>
          </a:p>
        </p:txBody>
      </p:sp>
      <p:sp>
        <p:nvSpPr>
          <p:cNvPr id="3" name="Picture Placeholder 2"/>
          <p:cNvSpPr>
            <a:spLocks noGrp="1"/>
          </p:cNvSpPr>
          <p:nvPr>
            <p:ph type="pic" idx="1"/>
          </p:nvPr>
        </p:nvSpPr>
        <p:spPr/>
      </p:sp>
      <p:sp>
        <p:nvSpPr>
          <p:cNvPr id="4" name="Text Placeholder 3"/>
          <p:cNvSpPr>
            <a:spLocks noGrp="1"/>
          </p:cNvSpPr>
          <p:nvPr>
            <p:ph type="body" sz="half" idx="2"/>
          </p:nvPr>
        </p:nvSpPr>
        <p:spPr>
          <a:xfrm>
            <a:off x="7683627" y="2200275"/>
            <a:ext cx="3960686" cy="4243388"/>
          </a:xfrm>
        </p:spPr>
        <p:txBody>
          <a:bodyPr>
            <a:normAutofit/>
          </a:bodyPr>
          <a:lstStyle/>
          <a:p>
            <a:r>
              <a:rPr lang="en-US" sz="2000" dirty="0" smtClean="0"/>
              <a:t>Navigate an enclosure that has irregular shape.  </a:t>
            </a:r>
          </a:p>
          <a:p>
            <a:r>
              <a:rPr lang="en-US" sz="2000" dirty="0" smtClean="0"/>
              <a:t>See </a:t>
            </a:r>
            <a:r>
              <a:rPr lang="en-US" sz="2000" dirty="0" smtClean="0">
                <a:latin typeface="Courier New" panose="02070309020205020404" pitchFamily="49" charset="0"/>
                <a:cs typeface="Courier New" panose="02070309020205020404" pitchFamily="49" charset="0"/>
              </a:rPr>
              <a:t>program07.world</a:t>
            </a:r>
          </a:p>
          <a:p>
            <a:endParaRPr lang="en-US" sz="2000" dirty="0"/>
          </a:p>
          <a:p>
            <a:r>
              <a:rPr lang="en-US" sz="2000" dirty="0" smtClean="0"/>
              <a:t>Issues: </a:t>
            </a:r>
          </a:p>
          <a:p>
            <a:pPr marL="342900" indent="-342900">
              <a:buFont typeface="Arial" panose="020B0604020202020204" pitchFamily="34" charset="0"/>
              <a:buChar char="•"/>
            </a:pPr>
            <a:r>
              <a:rPr lang="en-US" sz="2000" dirty="0" smtClean="0"/>
              <a:t>Cannot collide with a beeper</a:t>
            </a:r>
          </a:p>
          <a:p>
            <a:pPr marL="342900" indent="-342900">
              <a:buFont typeface="Arial" panose="020B0604020202020204" pitchFamily="34" charset="0"/>
              <a:buChar char="•"/>
            </a:pPr>
            <a:r>
              <a:rPr lang="en-US" sz="2000" dirty="0" smtClean="0"/>
              <a:t>Must navigate around walls that fall away from us</a:t>
            </a:r>
          </a:p>
          <a:p>
            <a:pPr marL="342900" indent="-342900">
              <a:buFont typeface="Arial" panose="020B0604020202020204" pitchFamily="34" charset="0"/>
              <a:buChar char="•"/>
            </a:pPr>
            <a:endParaRPr lang="en-US" sz="2000" dirty="0"/>
          </a:p>
          <a:p>
            <a:r>
              <a:rPr lang="en-US" sz="2000" dirty="0" smtClean="0"/>
              <a:t>Strategy:</a:t>
            </a:r>
          </a:p>
          <a:p>
            <a:pPr marL="342900" indent="-342900">
              <a:buFont typeface="Arial" panose="020B0604020202020204" pitchFamily="34" charset="0"/>
              <a:buChar char="•"/>
            </a:pPr>
            <a:r>
              <a:rPr lang="en-US" sz="2000" dirty="0" smtClean="0"/>
              <a:t>How do we follow the wall?</a:t>
            </a:r>
          </a:p>
          <a:p>
            <a:pPr marL="342900" indent="-342900">
              <a:buFont typeface="Arial" panose="020B0604020202020204" pitchFamily="34" charset="0"/>
              <a:buChar char="•"/>
            </a:pPr>
            <a:r>
              <a:rPr lang="en-US" sz="2000" dirty="0" smtClean="0"/>
              <a:t>One strategy is to always follow the wall to the right</a:t>
            </a:r>
            <a:endParaRPr lang="en-US" sz="2000"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538" y="710286"/>
            <a:ext cx="6264325" cy="52476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4080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Follow wall to the right	</a:t>
            </a:r>
            <a:endParaRPr lang="en-US" dirty="0"/>
          </a:p>
        </p:txBody>
      </p:sp>
      <p:sp>
        <p:nvSpPr>
          <p:cNvPr id="4" name="Text Placeholder 3"/>
          <p:cNvSpPr>
            <a:spLocks noGrp="1"/>
          </p:cNvSpPr>
          <p:nvPr>
            <p:ph type="body" sz="half" idx="2"/>
          </p:nvPr>
        </p:nvSpPr>
        <p:spPr>
          <a:xfrm>
            <a:off x="7997951" y="3429000"/>
            <a:ext cx="3803523" cy="1828800"/>
          </a:xfrm>
        </p:spPr>
        <p:txBody>
          <a:bodyPr>
            <a:normAutofit/>
          </a:bodyPr>
          <a:lstStyle/>
          <a:p>
            <a:r>
              <a:rPr lang="en-US" sz="2400" dirty="0" smtClean="0"/>
              <a:t>See </a:t>
            </a:r>
            <a:r>
              <a:rPr lang="en-US" sz="2400" dirty="0" smtClean="0">
                <a:latin typeface="Courier New" panose="02070309020205020404" pitchFamily="49" charset="0"/>
                <a:cs typeface="Courier New" panose="02070309020205020404" pitchFamily="49" charset="0"/>
              </a:rPr>
              <a:t>program07.thunder</a:t>
            </a:r>
            <a:endParaRPr lang="en-US" sz="2400" dirty="0">
              <a:latin typeface="Courier New" panose="02070309020205020404" pitchFamily="49" charset="0"/>
              <a:cs typeface="Courier New" panose="02070309020205020404" pitchFamily="49" charset="0"/>
            </a:endParaRPr>
          </a:p>
        </p:txBody>
      </p:sp>
      <p:pic>
        <p:nvPicPr>
          <p:cNvPr id="10243" name="Picture 3"/>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2450" b="2450"/>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97070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f</a:t>
            </a:r>
            <a:r>
              <a:rPr lang="en-US" dirty="0" err="1" smtClean="0">
                <a:latin typeface="Courier New" panose="02070309020205020404" pitchFamily="49" charset="0"/>
                <a:cs typeface="Courier New" panose="02070309020205020404" pitchFamily="49" charset="0"/>
              </a:rPr>
              <a:t>ollow_right_wall</a:t>
            </a:r>
            <a:r>
              <a:rPr lang="en-US" dirty="0" smtClean="0"/>
              <a:t> </a:t>
            </a:r>
            <a:r>
              <a:rPr lang="en-US" dirty="0" smtClean="0"/>
              <a:t>good for navigating a maze</a:t>
            </a:r>
            <a:endParaRPr lang="en-US" dirty="0"/>
          </a:p>
        </p:txBody>
      </p:sp>
      <p:sp>
        <p:nvSpPr>
          <p:cNvPr id="6" name="Content Placeholder 5"/>
          <p:cNvSpPr>
            <a:spLocks noGrp="1"/>
          </p:cNvSpPr>
          <p:nvPr>
            <p:ph idx="1"/>
          </p:nvPr>
        </p:nvSpPr>
        <p:spPr/>
        <p:txBody>
          <a:bodyPr/>
          <a:lstStyle/>
          <a:p>
            <a:r>
              <a:rPr lang="en-US" dirty="0" smtClean="0"/>
              <a:t>Assume that there are NO islands in the maze</a:t>
            </a:r>
          </a:p>
          <a:p>
            <a:r>
              <a:rPr lang="en-US" dirty="0" smtClean="0"/>
              <a:t>Assume that we place a beeper to the right of the single exit from the maze</a:t>
            </a:r>
          </a:p>
          <a:p>
            <a:r>
              <a:rPr lang="en-US" dirty="0" smtClean="0"/>
              <a:t>Assume that we position Thunder so that it is at the entrance</a:t>
            </a:r>
          </a:p>
          <a:p>
            <a:pPr marL="0" indent="0">
              <a:buNone/>
            </a:pPr>
            <a:r>
              <a:rPr lang="en-US" dirty="0" smtClean="0"/>
              <a:t>See </a:t>
            </a:r>
            <a:r>
              <a:rPr lang="en-US" b="1" dirty="0" smtClean="0">
                <a:latin typeface="Courier New" panose="02070309020205020404" pitchFamily="49" charset="0"/>
                <a:cs typeface="Courier New" panose="02070309020205020404" pitchFamily="49" charset="0"/>
              </a:rPr>
              <a:t>followWall.thunder</a:t>
            </a:r>
            <a:r>
              <a:rPr lang="en-US" dirty="0" smtClean="0"/>
              <a:t> and </a:t>
            </a:r>
            <a:r>
              <a:rPr lang="en-US" b="1" dirty="0" smtClean="0">
                <a:latin typeface="Courier New" panose="02070309020205020404" pitchFamily="49" charset="0"/>
                <a:cs typeface="Courier New" panose="02070309020205020404" pitchFamily="49" charset="0"/>
              </a:rPr>
              <a:t>followWall.world</a:t>
            </a:r>
          </a:p>
          <a:p>
            <a:pPr marL="0" indent="0">
              <a:buNone/>
            </a:pPr>
            <a:r>
              <a:rPr lang="en-US" dirty="0" smtClean="0">
                <a:cs typeface="Courier New" panose="02070309020205020404" pitchFamily="49" charset="0"/>
              </a:rPr>
              <a:t>See also </a:t>
            </a:r>
            <a:r>
              <a:rPr lang="en-US" b="1" dirty="0" smtClean="0">
                <a:latin typeface="Courier New" panose="02070309020205020404" pitchFamily="49" charset="0"/>
                <a:cs typeface="Courier New" panose="02070309020205020404" pitchFamily="49" charset="0"/>
              </a:rPr>
              <a:t>mazeBig.world</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96022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about cleaning trash from an enclosed park?</a:t>
            </a:r>
            <a:endParaRPr lang="en-US" dirty="0"/>
          </a:p>
        </p:txBody>
      </p:sp>
      <p:sp>
        <p:nvSpPr>
          <p:cNvPr id="3" name="Content Placeholder 2"/>
          <p:cNvSpPr>
            <a:spLocks noGrp="1"/>
          </p:cNvSpPr>
          <p:nvPr>
            <p:ph idx="1"/>
          </p:nvPr>
        </p:nvSpPr>
        <p:spPr/>
        <p:txBody>
          <a:bodyPr/>
          <a:lstStyle/>
          <a:p>
            <a:r>
              <a:rPr lang="en-US" dirty="0" smtClean="0"/>
              <a:t>An enclosed “park” of arbitrary length and arbitrary width ( avenues and streets) contains scattered piles of beepers.  It is Thunder’s responsibility to start in the southwest corner of the park facing east and sweep by street and clean up all the piles of beepers.</a:t>
            </a:r>
          </a:p>
          <a:p>
            <a:r>
              <a:rPr lang="en-US" dirty="0" smtClean="0"/>
              <a:t>Once all the beepers are cleaned up, they are to be deposited in the northeast corner of the park.</a:t>
            </a:r>
          </a:p>
          <a:p>
            <a:r>
              <a:rPr lang="en-US" dirty="0" smtClean="0"/>
              <a:t>Then Thunder is to return to the southwest corner, face east and turn off.</a:t>
            </a:r>
          </a:p>
          <a:p>
            <a:r>
              <a:rPr lang="en-US" dirty="0" smtClean="0"/>
              <a:t>See </a:t>
            </a:r>
            <a:r>
              <a:rPr lang="en-US" b="1" dirty="0" smtClean="0">
                <a:latin typeface="Courier New" panose="02070309020205020404" pitchFamily="49" charset="0"/>
                <a:cs typeface="Courier New" panose="02070309020205020404" pitchFamily="49" charset="0"/>
              </a:rPr>
              <a:t>cleanTrash.thunder</a:t>
            </a:r>
            <a:r>
              <a:rPr lang="en-US" dirty="0" smtClean="0"/>
              <a:t> and </a:t>
            </a:r>
            <a:r>
              <a:rPr lang="en-US" b="1" dirty="0" smtClean="0">
                <a:latin typeface="Courier New" panose="02070309020205020404" pitchFamily="49" charset="0"/>
                <a:cs typeface="Courier New" panose="02070309020205020404" pitchFamily="49" charset="0"/>
              </a:rPr>
              <a:t>trash1.world</a:t>
            </a:r>
            <a:r>
              <a:rPr lang="en-US" dirty="0" smtClean="0"/>
              <a:t> and </a:t>
            </a:r>
            <a:r>
              <a:rPr lang="en-US" b="1" dirty="0" smtClean="0">
                <a:latin typeface="Courier New" panose="02070309020205020404" pitchFamily="49" charset="0"/>
                <a:cs typeface="Courier New" panose="02070309020205020404" pitchFamily="49" charset="0"/>
              </a:rPr>
              <a:t>trash2.world</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32994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about “sorting” into ascending order the heights of columns of beepers</a:t>
            </a:r>
            <a:endParaRPr lang="en-US" dirty="0"/>
          </a:p>
        </p:txBody>
      </p:sp>
      <p:sp>
        <p:nvSpPr>
          <p:cNvPr id="3" name="Content Placeholder 2"/>
          <p:cNvSpPr>
            <a:spLocks noGrp="1"/>
          </p:cNvSpPr>
          <p:nvPr>
            <p:ph idx="1"/>
          </p:nvPr>
        </p:nvSpPr>
        <p:spPr/>
        <p:txBody>
          <a:bodyPr>
            <a:normAutofit lnSpcReduction="10000"/>
          </a:bodyPr>
          <a:lstStyle/>
          <a:p>
            <a:r>
              <a:rPr lang="en-US" dirty="0" smtClean="0"/>
              <a:t>See </a:t>
            </a:r>
            <a:r>
              <a:rPr lang="en-US" b="1" dirty="0" smtClean="0">
                <a:latin typeface="Courier New" panose="02070309020205020404" pitchFamily="49" charset="0"/>
                <a:cs typeface="Courier New" panose="02070309020205020404" pitchFamily="49" charset="0"/>
              </a:rPr>
              <a:t>Sort.thunder</a:t>
            </a:r>
            <a:r>
              <a:rPr lang="en-US" dirty="0" smtClean="0"/>
              <a:t> and </a:t>
            </a:r>
            <a:r>
              <a:rPr lang="en-US" b="1" dirty="0" err="1" smtClean="0">
                <a:latin typeface="Courier New" panose="02070309020205020404" pitchFamily="49" charset="0"/>
                <a:cs typeface="Courier New" panose="02070309020205020404" pitchFamily="49" charset="0"/>
              </a:rPr>
              <a:t>Sort.world</a:t>
            </a:r>
            <a:endParaRPr lang="en-US" b="1" dirty="0" smtClean="0">
              <a:latin typeface="Courier New" panose="02070309020205020404" pitchFamily="49" charset="0"/>
              <a:cs typeface="Courier New" panose="02070309020205020404" pitchFamily="49" charset="0"/>
            </a:endParaRPr>
          </a:p>
          <a:p>
            <a:r>
              <a:rPr lang="en-US" dirty="0" smtClean="0">
                <a:cs typeface="Courier New" panose="02070309020205020404" pitchFamily="49" charset="0"/>
              </a:rPr>
              <a:t>Givens:</a:t>
            </a:r>
          </a:p>
          <a:p>
            <a:pPr lvl="1"/>
            <a:r>
              <a:rPr lang="en-US" dirty="0" smtClean="0">
                <a:cs typeface="Courier New" panose="02070309020205020404" pitchFamily="49" charset="0"/>
              </a:rPr>
              <a:t>“stacks” of beepers of arbitrary height from zero to many</a:t>
            </a:r>
          </a:p>
          <a:p>
            <a:pPr lvl="1"/>
            <a:r>
              <a:rPr lang="en-US" dirty="0" smtClean="0">
                <a:cs typeface="Courier New" panose="02070309020205020404" pitchFamily="49" charset="0"/>
              </a:rPr>
              <a:t>“stacks” are represented by a single beeper at an intersection</a:t>
            </a:r>
          </a:p>
          <a:p>
            <a:pPr lvl="1"/>
            <a:r>
              <a:rPr lang="en-US" dirty="0" smtClean="0">
                <a:cs typeface="Courier New" panose="02070309020205020404" pitchFamily="49" charset="0"/>
              </a:rPr>
              <a:t>Arbitrary number of “stacks”</a:t>
            </a:r>
          </a:p>
          <a:p>
            <a:pPr lvl="1"/>
            <a:r>
              <a:rPr lang="en-US" dirty="0" smtClean="0">
                <a:cs typeface="Courier New" panose="02070309020205020404" pitchFamily="49" charset="0"/>
              </a:rPr>
              <a:t>“stacks” are bounded on east and west by a wall that is at minimum at least one unit higher than the height of the tallest “stack” of beepers</a:t>
            </a:r>
          </a:p>
          <a:p>
            <a:pPr lvl="1"/>
            <a:r>
              <a:rPr lang="en-US" dirty="0" smtClean="0">
                <a:cs typeface="Courier New" panose="02070309020205020404" pitchFamily="49" charset="0"/>
              </a:rPr>
              <a:t>“stacks” of beepers are guaranteed to exist in a situation in which there is an empty “stack” on the west and the east of the “stacks” to be considered</a:t>
            </a:r>
          </a:p>
          <a:p>
            <a:pPr lvl="1"/>
            <a:r>
              <a:rPr lang="en-US" dirty="0" smtClean="0">
                <a:cs typeface="Courier New" panose="02070309020205020404" pitchFamily="49" charset="0"/>
              </a:rPr>
              <a:t>Thunder is to start the sort by facing east </a:t>
            </a:r>
            <a:r>
              <a:rPr lang="en-US" dirty="0">
                <a:cs typeface="Courier New" panose="02070309020205020404" pitchFamily="49" charset="0"/>
              </a:rPr>
              <a:t>at 1</a:t>
            </a:r>
            <a:r>
              <a:rPr lang="en-US" baseline="30000" dirty="0">
                <a:cs typeface="Courier New" panose="02070309020205020404" pitchFamily="49" charset="0"/>
              </a:rPr>
              <a:t>st</a:t>
            </a:r>
            <a:r>
              <a:rPr lang="en-US" dirty="0">
                <a:cs typeface="Courier New" panose="02070309020205020404" pitchFamily="49" charset="0"/>
              </a:rPr>
              <a:t> Avenue and 1</a:t>
            </a:r>
            <a:r>
              <a:rPr lang="en-US" baseline="30000" dirty="0">
                <a:cs typeface="Courier New" panose="02070309020205020404" pitchFamily="49" charset="0"/>
              </a:rPr>
              <a:t>st</a:t>
            </a:r>
            <a:r>
              <a:rPr lang="en-US" dirty="0">
                <a:cs typeface="Courier New" panose="02070309020205020404" pitchFamily="49" charset="0"/>
              </a:rPr>
              <a:t> </a:t>
            </a:r>
            <a:r>
              <a:rPr lang="en-US" dirty="0" smtClean="0">
                <a:cs typeface="Courier New" panose="02070309020205020404" pitchFamily="49" charset="0"/>
              </a:rPr>
              <a:t>Street and is to return to the “home” position at </a:t>
            </a:r>
            <a:r>
              <a:rPr lang="en-US" sz="2000" dirty="0" smtClean="0">
                <a:cs typeface="Courier New" panose="02070309020205020404" pitchFamily="49" charset="0"/>
              </a:rPr>
              <a:t>1</a:t>
            </a:r>
            <a:r>
              <a:rPr lang="en-US" sz="2000" baseline="30000" dirty="0" smtClean="0">
                <a:cs typeface="Courier New" panose="02070309020205020404" pitchFamily="49" charset="0"/>
              </a:rPr>
              <a:t>st</a:t>
            </a:r>
            <a:r>
              <a:rPr lang="en-US" dirty="0" smtClean="0">
                <a:cs typeface="Courier New" panose="02070309020205020404" pitchFamily="49" charset="0"/>
              </a:rPr>
              <a:t> Avenue and </a:t>
            </a:r>
            <a:r>
              <a:rPr lang="en-US" sz="2000" dirty="0" smtClean="0">
                <a:cs typeface="Courier New" panose="02070309020205020404" pitchFamily="49" charset="0"/>
              </a:rPr>
              <a:t>1</a:t>
            </a:r>
            <a:r>
              <a:rPr lang="en-US" sz="2000" baseline="30000" dirty="0" smtClean="0">
                <a:cs typeface="Courier New" panose="02070309020205020404" pitchFamily="49" charset="0"/>
              </a:rPr>
              <a:t>st</a:t>
            </a:r>
            <a:r>
              <a:rPr lang="en-US" sz="2000" dirty="0" smtClean="0">
                <a:cs typeface="Courier New" panose="02070309020205020404" pitchFamily="49" charset="0"/>
              </a:rPr>
              <a:t> </a:t>
            </a:r>
            <a:r>
              <a:rPr lang="en-US" dirty="0" smtClean="0">
                <a:cs typeface="Courier New" panose="02070309020205020404" pitchFamily="49" charset="0"/>
              </a:rPr>
              <a:t>Street.</a:t>
            </a:r>
          </a:p>
          <a:p>
            <a:pPr lvl="1"/>
            <a:r>
              <a:rPr lang="en-US" dirty="0" smtClean="0">
                <a:cs typeface="Courier New" panose="02070309020205020404" pitchFamily="49" charset="0"/>
              </a:rPr>
              <a:t>Solution developed that the “main” logic is to drive what happens including turning off.</a:t>
            </a:r>
          </a:p>
        </p:txBody>
      </p:sp>
    </p:spTree>
    <p:extLst>
      <p:ext uri="{BB962C8B-B14F-4D97-AF65-F5344CB8AC3E}">
        <p14:creationId xmlns:p14="http://schemas.microsoft.com/office/powerpoint/2010/main" val="777644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 . . . if you do not yet have a copy of this presentation</a:t>
            </a:r>
            <a:r>
              <a:rPr lang="en-US" dirty="0"/>
              <a:t> </a:t>
            </a:r>
            <a:r>
              <a:rPr lang="en-US" dirty="0" smtClean="0"/>
              <a:t>. . .</a:t>
            </a:r>
            <a:endParaRPr lang="en-US" dirty="0"/>
          </a:p>
        </p:txBody>
      </p:sp>
      <p:sp>
        <p:nvSpPr>
          <p:cNvPr id="3" name="Content Placeholder 2"/>
          <p:cNvSpPr>
            <a:spLocks noGrp="1"/>
          </p:cNvSpPr>
          <p:nvPr>
            <p:ph idx="1"/>
          </p:nvPr>
        </p:nvSpPr>
        <p:spPr>
          <a:xfrm>
            <a:off x="1109663" y="1628775"/>
            <a:ext cx="9144000" cy="4643438"/>
          </a:xfrm>
        </p:spPr>
        <p:txBody>
          <a:bodyPr>
            <a:normAutofit lnSpcReduction="10000"/>
          </a:bodyPr>
          <a:lstStyle/>
          <a:p>
            <a:r>
              <a:rPr lang="en-US" sz="2400" dirty="0"/>
              <a:t>I</a:t>
            </a:r>
            <a:r>
              <a:rPr lang="en-US" sz="2400" dirty="0" smtClean="0"/>
              <a:t>t is yours for the copying from GitHub.  Please </a:t>
            </a:r>
            <a:r>
              <a:rPr lang="en-US" sz="2400" dirty="0"/>
              <a:t>use the URL</a:t>
            </a:r>
            <a:r>
              <a:rPr lang="en-US" sz="2400" dirty="0" smtClean="0"/>
              <a:t>:</a:t>
            </a:r>
            <a:br>
              <a:rPr lang="en-US" sz="2400" dirty="0" smtClean="0"/>
            </a:br>
            <a:r>
              <a:rPr lang="en-US" sz="2400" dirty="0"/>
              <a:t/>
            </a:r>
            <a:br>
              <a:rPr lang="en-US" sz="2400" dirty="0"/>
            </a:br>
            <a:r>
              <a:rPr lang="en-US" sz="2400" dirty="0" smtClean="0"/>
              <a:t>                  </a:t>
            </a:r>
            <a:r>
              <a:rPr lang="en-US" sz="3200" dirty="0" smtClean="0">
                <a:hlinkClick r:id="rId2"/>
              </a:rPr>
              <a:t>https</a:t>
            </a:r>
            <a:r>
              <a:rPr lang="en-US" sz="3200" dirty="0">
                <a:hlinkClick r:id="rId2"/>
              </a:rPr>
              <a:t>://</a:t>
            </a:r>
            <a:r>
              <a:rPr lang="en-US" sz="3200" dirty="0" smtClean="0">
                <a:hlinkClick r:id="rId2"/>
              </a:rPr>
              <a:t>github.com/HHaiduk/thunder</a:t>
            </a:r>
            <a:endParaRPr lang="en-US" sz="3200" dirty="0" smtClean="0"/>
          </a:p>
          <a:p>
            <a:r>
              <a:rPr lang="en-US" sz="2400" dirty="0" smtClean="0"/>
              <a:t>Use the https download to download the file </a:t>
            </a:r>
            <a:br>
              <a:rPr lang="en-US" sz="2400" dirty="0" smtClean="0"/>
            </a:br>
            <a:r>
              <a:rPr lang="en-US" sz="2400" dirty="0" smtClean="0"/>
              <a:t/>
            </a:r>
            <a:br>
              <a:rPr lang="en-US" sz="2400" dirty="0" smtClean="0"/>
            </a:br>
            <a:r>
              <a:rPr lang="en-US" sz="2400" dirty="0" smtClean="0"/>
              <a:t>			</a:t>
            </a:r>
            <a:r>
              <a:rPr lang="en-US" sz="2400" b="1" dirty="0" smtClean="0">
                <a:latin typeface="Courier New" panose="02070309020205020404" pitchFamily="49" charset="0"/>
                <a:cs typeface="Courier New" panose="02070309020205020404" pitchFamily="49" charset="0"/>
              </a:rPr>
              <a:t>thunder-master.zip</a:t>
            </a:r>
            <a:r>
              <a:rPr lang="en-US" sz="2400" dirty="0">
                <a:latin typeface="Courier New" panose="02070309020205020404" pitchFamily="49" charset="0"/>
                <a:cs typeface="Courier New" panose="02070309020205020404" pitchFamily="49" charset="0"/>
              </a:rPr>
              <a:t/>
            </a:r>
            <a:br>
              <a:rPr lang="en-US" sz="2400" dirty="0">
                <a:latin typeface="Courier New" panose="02070309020205020404" pitchFamily="49" charset="0"/>
                <a:cs typeface="Courier New" panose="02070309020205020404" pitchFamily="49" charset="0"/>
              </a:rPr>
            </a:br>
            <a:r>
              <a:rPr lang="en-US" sz="2400" dirty="0" smtClean="0"/>
              <a:t/>
            </a:r>
            <a:br>
              <a:rPr lang="en-US" sz="2400" dirty="0" smtClean="0"/>
            </a:br>
            <a:r>
              <a:rPr lang="en-US" sz="2400" dirty="0" smtClean="0"/>
              <a:t>You should extract contents of the zip file which creates the directory/folder </a:t>
            </a:r>
            <a:r>
              <a:rPr lang="en-US" sz="2400" b="1" dirty="0" smtClean="0">
                <a:latin typeface="Courier New" panose="02070309020205020404" pitchFamily="49" charset="0"/>
                <a:cs typeface="Courier New" panose="02070309020205020404" pitchFamily="49" charset="0"/>
              </a:rPr>
              <a:t>thunder-master</a:t>
            </a:r>
            <a:r>
              <a:rPr lang="en-US" sz="2400" dirty="0" smtClean="0">
                <a:latin typeface="Courier New" panose="02070309020205020404" pitchFamily="49" charset="0"/>
                <a:cs typeface="Courier New" panose="02070309020205020404" pitchFamily="49" charset="0"/>
              </a:rPr>
              <a:t>. </a:t>
            </a:r>
            <a:r>
              <a:rPr lang="en-US" sz="2400" dirty="0" smtClean="0">
                <a:cs typeface="Courier New" panose="02070309020205020404" pitchFamily="49" charset="0"/>
              </a:rPr>
              <a:t>Navigate to that directory/folder and click on the file </a:t>
            </a:r>
            <a:r>
              <a:rPr lang="en-US" sz="2400" b="1" dirty="0" smtClean="0">
                <a:latin typeface="Courier New" panose="02070309020205020404" pitchFamily="49" charset="0"/>
                <a:cs typeface="Courier New" panose="02070309020205020404" pitchFamily="49" charset="0"/>
              </a:rPr>
              <a:t>thunder-setup.exe</a:t>
            </a:r>
            <a:r>
              <a:rPr lang="en-US" sz="2400" dirty="0" smtClean="0">
                <a:cs typeface="Courier New" panose="02070309020205020404" pitchFamily="49" charset="0"/>
              </a:rPr>
              <a:t> (assuming that you are running MS Windows) to install the application.  The file is </a:t>
            </a:r>
            <a:r>
              <a:rPr lang="en-US" sz="2400" b="1" dirty="0" err="1" smtClean="0">
                <a:latin typeface="Courier New" panose="02070309020205020404" pitchFamily="49" charset="0"/>
                <a:cs typeface="Courier New" panose="02070309020205020404" pitchFamily="49" charset="0"/>
              </a:rPr>
              <a:t>thunderLINUX</a:t>
            </a:r>
            <a:r>
              <a:rPr lang="en-US" sz="2400" b="1" dirty="0" smtClean="0">
                <a:latin typeface="Courier New" panose="02070309020205020404" pitchFamily="49" charset="0"/>
                <a:cs typeface="Courier New" panose="02070309020205020404" pitchFamily="49" charset="0"/>
              </a:rPr>
              <a:t>-setup</a:t>
            </a:r>
            <a:r>
              <a:rPr lang="en-US" sz="2400" dirty="0" smtClean="0">
                <a:cs typeface="Courier New" panose="02070309020205020404" pitchFamily="49" charset="0"/>
              </a:rPr>
              <a:t>  if you are running Linux.  Sorry, no version for the MAC yet.</a:t>
            </a:r>
            <a:endParaRPr lang="en-US" sz="2400" dirty="0">
              <a:cs typeface="Courier New" panose="02070309020205020404" pitchFamily="49" charset="0"/>
            </a:endParaRPr>
          </a:p>
        </p:txBody>
      </p:sp>
    </p:spTree>
    <p:extLst>
      <p:ext uri="{BB962C8B-B14F-4D97-AF65-F5344CB8AC3E}">
        <p14:creationId xmlns:p14="http://schemas.microsoft.com/office/powerpoint/2010/main" val="3505545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Iteration vs. Recursion</a:t>
            </a:r>
            <a:endParaRPr lang="en-US" dirty="0"/>
          </a:p>
        </p:txBody>
      </p:sp>
      <p:sp>
        <p:nvSpPr>
          <p:cNvPr id="5" name="Text Placeholder 4"/>
          <p:cNvSpPr>
            <a:spLocks noGrp="1"/>
          </p:cNvSpPr>
          <p:nvPr>
            <p:ph type="body" idx="1"/>
          </p:nvPr>
        </p:nvSpPr>
        <p:spPr/>
        <p:txBody>
          <a:bodyPr/>
          <a:lstStyle/>
          <a:p>
            <a:r>
              <a:rPr lang="en-US" dirty="0" smtClean="0"/>
              <a:t>Iteration</a:t>
            </a:r>
            <a:endParaRPr lang="en-US" dirty="0"/>
          </a:p>
        </p:txBody>
      </p:sp>
      <p:sp>
        <p:nvSpPr>
          <p:cNvPr id="6" name="Content Placeholder 5"/>
          <p:cNvSpPr>
            <a:spLocks noGrp="1"/>
          </p:cNvSpPr>
          <p:nvPr>
            <p:ph sz="half" idx="2"/>
          </p:nvPr>
        </p:nvSpPr>
        <p:spPr/>
        <p:txBody>
          <a:bodyPr/>
          <a:lstStyle/>
          <a:p>
            <a:pPr marL="0" indent="0">
              <a:buNone/>
            </a:pPr>
            <a:r>
              <a:rPr lang="en-US" dirty="0" err="1" smtClean="0">
                <a:latin typeface="Courier New" panose="02070309020205020404" pitchFamily="49" charset="0"/>
                <a:cs typeface="Courier New" panose="02070309020205020404" pitchFamily="49" charset="0"/>
              </a:rPr>
              <a:t>def</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face_east</a:t>
            </a:r>
            <a:r>
              <a:rPr lang="en-US" dirty="0" smtClean="0">
                <a:latin typeface="Courier New" panose="02070309020205020404" pitchFamily="49" charset="0"/>
                <a:cs typeface="Courier New" panose="02070309020205020404" pitchFamily="49" charset="0"/>
              </a:rPr>
              <a: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while </a:t>
            </a:r>
            <a:r>
              <a:rPr lang="en-US" dirty="0" err="1" smtClean="0">
                <a:latin typeface="Courier New" panose="02070309020205020404" pitchFamily="49" charset="0"/>
                <a:cs typeface="Courier New" panose="02070309020205020404" pitchFamily="49" charset="0"/>
              </a:rPr>
              <a:t>not_facing_east</a:t>
            </a:r>
            <a:r>
              <a:rPr lang="en-US" dirty="0" smtClean="0">
                <a:latin typeface="Courier New" panose="02070309020205020404" pitchFamily="49" charset="0"/>
                <a:cs typeface="Courier New" panose="02070309020205020404" pitchFamily="49" charset="0"/>
              </a:rPr>
              <a: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turnleft</a:t>
            </a:r>
            <a:r>
              <a:rPr lang="en-US" dirty="0" smtClean="0">
                <a:latin typeface="Courier New" panose="02070309020205020404" pitchFamily="49" charset="0"/>
                <a:cs typeface="Courier New" panose="02070309020205020404" pitchFamily="49" charset="0"/>
              </a:rPr>
              <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#end while</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end </a:t>
            </a:r>
            <a:r>
              <a:rPr lang="en-US" dirty="0" err="1" smtClean="0">
                <a:latin typeface="Courier New" panose="02070309020205020404" pitchFamily="49" charset="0"/>
                <a:cs typeface="Courier New" panose="02070309020205020404" pitchFamily="49" charset="0"/>
              </a:rPr>
              <a:t>face_east</a:t>
            </a:r>
            <a:endParaRPr lang="en-US" dirty="0" smtClean="0">
              <a:latin typeface="Courier New" panose="02070309020205020404" pitchFamily="49" charset="0"/>
              <a:cs typeface="Courier New" panose="02070309020205020404" pitchFamily="49" charset="0"/>
            </a:endParaRPr>
          </a:p>
        </p:txBody>
      </p:sp>
      <p:sp>
        <p:nvSpPr>
          <p:cNvPr id="7" name="Text Placeholder 6"/>
          <p:cNvSpPr>
            <a:spLocks noGrp="1"/>
          </p:cNvSpPr>
          <p:nvPr>
            <p:ph type="body" sz="quarter" idx="3"/>
          </p:nvPr>
        </p:nvSpPr>
        <p:spPr/>
        <p:txBody>
          <a:bodyPr/>
          <a:lstStyle/>
          <a:p>
            <a:r>
              <a:rPr lang="en-US" dirty="0" smtClean="0"/>
              <a:t>Recursion</a:t>
            </a:r>
            <a:endParaRPr lang="en-US" dirty="0"/>
          </a:p>
        </p:txBody>
      </p:sp>
      <p:sp>
        <p:nvSpPr>
          <p:cNvPr id="8" name="Content Placeholder 7"/>
          <p:cNvSpPr>
            <a:spLocks noGrp="1"/>
          </p:cNvSpPr>
          <p:nvPr>
            <p:ph sz="quarter" idx="4"/>
          </p:nvPr>
        </p:nvSpPr>
        <p:spPr/>
        <p:txBody>
          <a:bodyPr/>
          <a:lstStyle/>
          <a:p>
            <a:pPr marL="0" indent="0">
              <a:buNone/>
            </a:pPr>
            <a:r>
              <a:rPr lang="en-US" dirty="0" err="1">
                <a:latin typeface="Courier New" panose="02070309020205020404" pitchFamily="49" charset="0"/>
                <a:cs typeface="Courier New" panose="02070309020205020404" pitchFamily="49" charset="0"/>
              </a:rPr>
              <a:t>d</a:t>
            </a:r>
            <a:r>
              <a:rPr lang="en-US" dirty="0" err="1" smtClean="0">
                <a:latin typeface="Courier New" panose="02070309020205020404" pitchFamily="49" charset="0"/>
                <a:cs typeface="Courier New" panose="02070309020205020404" pitchFamily="49" charset="0"/>
              </a:rPr>
              <a:t>ef</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face_east</a:t>
            </a:r>
            <a:r>
              <a:rPr lang="en-US" dirty="0" smtClean="0">
                <a:latin typeface="Courier New" panose="02070309020205020404" pitchFamily="49" charset="0"/>
                <a:cs typeface="Courier New" panose="02070309020205020404" pitchFamily="49" charset="0"/>
              </a:rPr>
              <a: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if </a:t>
            </a:r>
            <a:r>
              <a:rPr lang="en-US" dirty="0" err="1" smtClean="0">
                <a:latin typeface="Courier New" panose="02070309020205020404" pitchFamily="49" charset="0"/>
                <a:cs typeface="Courier New" panose="02070309020205020404" pitchFamily="49" charset="0"/>
              </a:rPr>
              <a:t>not_facing_east</a:t>
            </a:r>
            <a:r>
              <a:rPr lang="en-US" dirty="0" smtClean="0">
                <a:latin typeface="Courier New" panose="02070309020205020404" pitchFamily="49" charset="0"/>
                <a:cs typeface="Courier New" panose="02070309020205020404" pitchFamily="49" charset="0"/>
              </a:rPr>
              <a: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turnleft</a:t>
            </a:r>
            <a:r>
              <a:rPr lang="en-US" dirty="0" smtClean="0">
                <a:latin typeface="Courier New" panose="02070309020205020404" pitchFamily="49" charset="0"/>
                <a:cs typeface="Courier New" panose="02070309020205020404" pitchFamily="49" charset="0"/>
              </a:rPr>
              <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face_east</a:t>
            </a:r>
            <a:r>
              <a:rPr lang="en-US" dirty="0" smtClean="0">
                <a:latin typeface="Courier New" panose="02070309020205020404" pitchFamily="49" charset="0"/>
                <a:cs typeface="Courier New" panose="02070309020205020404" pitchFamily="49" charset="0"/>
              </a:rPr>
              <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#end if</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end </a:t>
            </a:r>
            <a:r>
              <a:rPr lang="en-US" dirty="0" err="1" smtClean="0">
                <a:latin typeface="Courier New" panose="02070309020205020404" pitchFamily="49" charset="0"/>
                <a:cs typeface="Courier New" panose="02070309020205020404" pitchFamily="49" charset="0"/>
              </a:rPr>
              <a:t>face_east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11721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Questions, observations, etc.</a:t>
            </a:r>
            <a:endParaRPr lang="en-US" dirty="0"/>
          </a:p>
        </p:txBody>
      </p:sp>
    </p:spTree>
    <p:extLst>
      <p:ext uri="{BB962C8B-B14F-4D97-AF65-F5344CB8AC3E}">
        <p14:creationId xmlns:p14="http://schemas.microsoft.com/office/powerpoint/2010/main" val="136773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smtClean="0"/>
              <a:t>The End</a:t>
            </a:r>
            <a:endParaRPr lang="en-US" sz="5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0462" y="2514600"/>
            <a:ext cx="3957638" cy="3957638"/>
          </a:xfrm>
          <a:prstGeom prst="rect">
            <a:avLst/>
          </a:prstGeom>
        </p:spPr>
      </p:pic>
    </p:spTree>
    <p:extLst>
      <p:ext uri="{BB962C8B-B14F-4D97-AF65-F5344CB8AC3E}">
        <p14:creationId xmlns:p14="http://schemas.microsoft.com/office/powerpoint/2010/main" val="2397693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8288" y="0"/>
            <a:ext cx="9144000" cy="1143000"/>
          </a:xfrm>
        </p:spPr>
        <p:txBody>
          <a:bodyPr/>
          <a:lstStyle/>
          <a:p>
            <a:r>
              <a:rPr lang="en-US" dirty="0" smtClean="0"/>
              <a:t>Attribution to Richard Pattis	</a:t>
            </a:r>
            <a:endParaRPr lang="en-US" dirty="0"/>
          </a:p>
        </p:txBody>
      </p:sp>
      <p:sp>
        <p:nvSpPr>
          <p:cNvPr id="3" name="Content Placeholder 2"/>
          <p:cNvSpPr>
            <a:spLocks noGrp="1"/>
          </p:cNvSpPr>
          <p:nvPr>
            <p:ph idx="1"/>
          </p:nvPr>
        </p:nvSpPr>
        <p:spPr>
          <a:xfrm>
            <a:off x="571500" y="1300163"/>
            <a:ext cx="10110788" cy="4857750"/>
          </a:xfrm>
        </p:spPr>
        <p:txBody>
          <a:bodyPr>
            <a:normAutofit/>
          </a:bodyPr>
          <a:lstStyle/>
          <a:p>
            <a:r>
              <a:rPr lang="en-US" sz="2200" dirty="0" smtClean="0"/>
              <a:t>Karel the Robot </a:t>
            </a:r>
            <a:r>
              <a:rPr lang="en-US" sz="2200" i="1" dirty="0" smtClean="0"/>
              <a:t>circa </a:t>
            </a:r>
            <a:r>
              <a:rPr lang="en-US" sz="2200" dirty="0" smtClean="0"/>
              <a:t>1981 for the seminal book </a:t>
            </a:r>
            <a:r>
              <a:rPr lang="en-US" sz="2200" b="1" i="1" dirty="0" smtClean="0"/>
              <a:t>Karel the Robot</a:t>
            </a:r>
            <a:r>
              <a:rPr lang="en-US" sz="2200" dirty="0" smtClean="0"/>
              <a:t>.  </a:t>
            </a:r>
          </a:p>
          <a:p>
            <a:r>
              <a:rPr lang="en-US" altLang="en-US" sz="2200" dirty="0" smtClean="0"/>
              <a:t>The </a:t>
            </a:r>
            <a:r>
              <a:rPr lang="en-US" altLang="en-US" sz="2200" dirty="0"/>
              <a:t>word robot comes from the Czech word </a:t>
            </a:r>
            <a:r>
              <a:rPr lang="en-US" altLang="en-US" sz="2200" i="1" dirty="0"/>
              <a:t>robota,</a:t>
            </a:r>
            <a:r>
              <a:rPr lang="en-US" altLang="en-US" sz="2200" dirty="0"/>
              <a:t> meaning drudgery or slave-like labor. It was first used to describe fabricated workers in a fictional </a:t>
            </a:r>
            <a:r>
              <a:rPr lang="en-US" altLang="en-US" sz="2200" dirty="0" smtClean="0"/>
              <a:t>1920’s </a:t>
            </a:r>
            <a:r>
              <a:rPr lang="en-US" altLang="en-US" sz="2200" dirty="0"/>
              <a:t>play by Czech author Karel Capek called </a:t>
            </a:r>
            <a:r>
              <a:rPr lang="en-US" altLang="en-US" sz="2200" i="1" dirty="0"/>
              <a:t>Rossum’s Universal Robots.</a:t>
            </a:r>
            <a:r>
              <a:rPr lang="en-US" altLang="en-US" sz="2200" dirty="0"/>
              <a:t> </a:t>
            </a:r>
            <a:r>
              <a:rPr lang="en-US" altLang="en-US" sz="2200" dirty="0" smtClean="0"/>
              <a:t>  According to Pattis, the name Karel the Robot was derived from that early fictional concept and author.</a:t>
            </a:r>
          </a:p>
          <a:p>
            <a:r>
              <a:rPr lang="en-US" altLang="en-US" sz="2200" dirty="0" smtClean="0"/>
              <a:t>The work as presented today is motivated by the desire to keep alive one of the most profound concepts in computing  and one from which literally hundreds of my students have begun their journey into that facet of computational thinking called algorithmic thinking.</a:t>
            </a:r>
          </a:p>
          <a:p>
            <a:r>
              <a:rPr lang="en-US" altLang="en-US" sz="2200" dirty="0" smtClean="0"/>
              <a:t>Original version of the software written in Pascal and was designed to lead students into the world of Pascal programming.  Subsequent versions have been focused on C++ and also Java.</a:t>
            </a:r>
            <a:endParaRPr lang="en-US" altLang="en-US" sz="2200" dirty="0"/>
          </a:p>
          <a:p>
            <a:endParaRPr lang="en-US" dirty="0"/>
          </a:p>
        </p:txBody>
      </p:sp>
    </p:spTree>
    <p:extLst>
      <p:ext uri="{BB962C8B-B14F-4D97-AF65-F5344CB8AC3E}">
        <p14:creationId xmlns:p14="http://schemas.microsoft.com/office/powerpoint/2010/main" val="3763525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Thunder the Robot	</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Named so to recognize the mascot for WTAMU . . . a buffalo named Thunder.</a:t>
            </a:r>
          </a:p>
          <a:p>
            <a:r>
              <a:rPr lang="en-US" sz="2400" dirty="0" smtClean="0"/>
              <a:t>Designed to be a “gentle” introduction to the art of algorithmic thinking and programming</a:t>
            </a:r>
          </a:p>
          <a:p>
            <a:r>
              <a:rPr lang="en-US" sz="2400" dirty="0" smtClean="0"/>
              <a:t>Designed to be a gentle introduction to text-based programming  with syntax very similar to Python syntax</a:t>
            </a:r>
          </a:p>
          <a:p>
            <a:r>
              <a:rPr lang="en-US" sz="2400" dirty="0" smtClean="0"/>
              <a:t>Written in Java with a “look and feel” designed to be essentially the same in Chrome OS, Linux, Mac and Windows – any platform that supports the Java Virtual Machine</a:t>
            </a:r>
          </a:p>
          <a:p>
            <a:r>
              <a:rPr lang="en-US" sz="2400" dirty="0" smtClean="0"/>
              <a:t>Subsequent work planned to render software completely platform independent by use of JavaScript and HTML 5.</a:t>
            </a:r>
            <a:endParaRPr lang="en-US" dirty="0"/>
          </a:p>
        </p:txBody>
      </p:sp>
    </p:spTree>
    <p:extLst>
      <p:ext uri="{BB962C8B-B14F-4D97-AF65-F5344CB8AC3E}">
        <p14:creationId xmlns:p14="http://schemas.microsoft.com/office/powerpoint/2010/main" val="2080774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729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2956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3665" y="257175"/>
            <a:ext cx="3127248" cy="1828800"/>
          </a:xfrm>
        </p:spPr>
        <p:txBody>
          <a:bodyPr/>
          <a:lstStyle/>
          <a:p>
            <a:r>
              <a:rPr lang="en-US" dirty="0" smtClean="0"/>
              <a:t>Thunder’s World from the “origin”</a:t>
            </a:r>
            <a:endParaRPr lang="en-US" dirty="0"/>
          </a:p>
        </p:txBody>
      </p:sp>
      <p:sp>
        <p:nvSpPr>
          <p:cNvPr id="4" name="Text Placeholder 3"/>
          <p:cNvSpPr>
            <a:spLocks noGrp="1"/>
          </p:cNvSpPr>
          <p:nvPr>
            <p:ph type="body" sz="half" idx="2"/>
          </p:nvPr>
        </p:nvSpPr>
        <p:spPr>
          <a:xfrm>
            <a:off x="7672388" y="2000251"/>
            <a:ext cx="4100513" cy="4229100"/>
          </a:xfrm>
        </p:spPr>
        <p:txBody>
          <a:bodyPr>
            <a:noAutofit/>
          </a:bodyPr>
          <a:lstStyle/>
          <a:p>
            <a:pPr marL="285750" indent="-285750">
              <a:buFont typeface="Arial" panose="020B0604020202020204" pitchFamily="34" charset="0"/>
              <a:buChar char="•"/>
            </a:pPr>
            <a:r>
              <a:rPr lang="en-US" sz="1800" dirty="0" smtClean="0"/>
              <a:t>Dots represent intersection of streets and avenues</a:t>
            </a:r>
            <a:br>
              <a:rPr lang="en-US" sz="1800" dirty="0" smtClean="0"/>
            </a:br>
            <a:endParaRPr lang="en-US" sz="1800" dirty="0" smtClean="0"/>
          </a:p>
          <a:p>
            <a:pPr marL="285750" indent="-285750">
              <a:buFont typeface="Arial" panose="020B0604020202020204" pitchFamily="34" charset="0"/>
              <a:buChar char="•"/>
            </a:pPr>
            <a:r>
              <a:rPr lang="en-US" sz="1800" dirty="0" smtClean="0"/>
              <a:t>The triangle is the robot located at first avenue and fourth street</a:t>
            </a:r>
            <a:br>
              <a:rPr lang="en-US" sz="1800" dirty="0" smtClean="0"/>
            </a:br>
            <a:endParaRPr lang="en-US" sz="1800" dirty="0" smtClean="0"/>
          </a:p>
          <a:p>
            <a:pPr marL="285750" indent="-285750">
              <a:buFont typeface="Arial" panose="020B0604020202020204" pitchFamily="34" charset="0"/>
              <a:buChar char="•"/>
            </a:pPr>
            <a:r>
              <a:rPr lang="en-US" sz="1800" dirty="0" smtClean="0"/>
              <a:t>Think of north/south orientation as the Avenues while the streets are east/west</a:t>
            </a:r>
            <a:br>
              <a:rPr lang="en-US" sz="1800" dirty="0" smtClean="0"/>
            </a:br>
            <a:endParaRPr lang="en-US" sz="1800" dirty="0" smtClean="0"/>
          </a:p>
          <a:p>
            <a:pPr marL="285750" indent="-285750">
              <a:buFont typeface="Arial" panose="020B0604020202020204" pitchFamily="34" charset="0"/>
              <a:buChar char="•"/>
            </a:pPr>
            <a:r>
              <a:rPr lang="en-US" sz="1800" dirty="0" smtClean="0"/>
              <a:t>The robot (yes . . . Intentionally very simple representation) is facing east.</a:t>
            </a:r>
            <a:r>
              <a:rPr lang="en-US" sz="1800" dirty="0"/>
              <a:t/>
            </a:r>
            <a:br>
              <a:rPr lang="en-US" sz="1800" dirty="0"/>
            </a:br>
            <a:endParaRPr lang="en-US" sz="1800" dirty="0" smtClean="0"/>
          </a:p>
          <a:p>
            <a:pPr marL="285750" indent="-285750">
              <a:buFont typeface="Arial" panose="020B0604020202020204" pitchFamily="34" charset="0"/>
              <a:buChar char="•"/>
            </a:pPr>
            <a:r>
              <a:rPr lang="en-US" sz="1800" dirty="0" smtClean="0"/>
              <a:t>This world is finite with 1,000 avenues and 1,000 streets</a:t>
            </a:r>
            <a:br>
              <a:rPr lang="en-US" sz="1800" dirty="0" smtClean="0"/>
            </a:br>
            <a:endParaRPr lang="en-US" sz="1800" dirty="0" smtClean="0"/>
          </a:p>
          <a:p>
            <a:pPr marL="285750" indent="-285750">
              <a:buFont typeface="Arial" panose="020B0604020202020204" pitchFamily="34" charset="0"/>
              <a:buChar char="•"/>
            </a:pPr>
            <a:r>
              <a:rPr lang="en-US" sz="1800" dirty="0" smtClean="0"/>
              <a:t>Think x = avenue and y = street</a:t>
            </a:r>
          </a:p>
        </p:txBody>
      </p:sp>
      <p:pic>
        <p:nvPicPr>
          <p:cNvPr id="3075" name="Picture 3"/>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1386" r="1386"/>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595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3665" y="257175"/>
            <a:ext cx="3127248" cy="1828800"/>
          </a:xfrm>
        </p:spPr>
        <p:txBody>
          <a:bodyPr/>
          <a:lstStyle/>
          <a:p>
            <a:r>
              <a:rPr lang="en-US" dirty="0" smtClean="0"/>
              <a:t>Thunder’s World (more)</a:t>
            </a:r>
            <a:endParaRPr lang="en-US" dirty="0"/>
          </a:p>
        </p:txBody>
      </p:sp>
      <p:sp>
        <p:nvSpPr>
          <p:cNvPr id="4" name="Text Placeholder 3"/>
          <p:cNvSpPr>
            <a:spLocks noGrp="1"/>
          </p:cNvSpPr>
          <p:nvPr>
            <p:ph type="body" sz="half" idx="2"/>
          </p:nvPr>
        </p:nvSpPr>
        <p:spPr>
          <a:xfrm>
            <a:off x="7686675" y="2043113"/>
            <a:ext cx="4100513" cy="4229100"/>
          </a:xfrm>
        </p:spPr>
        <p:txBody>
          <a:bodyPr>
            <a:normAutofit/>
          </a:bodyPr>
          <a:lstStyle/>
          <a:p>
            <a:pPr marL="285750" indent="-285750">
              <a:buFont typeface="Arial" panose="020B0604020202020204" pitchFamily="34" charset="0"/>
              <a:buChar char="•"/>
            </a:pPr>
            <a:r>
              <a:rPr lang="en-US" sz="1800" dirty="0" smtClean="0"/>
              <a:t>World is bordered with impenetrable walls</a:t>
            </a:r>
            <a:br>
              <a:rPr lang="en-US" sz="1800" dirty="0" smtClean="0"/>
            </a:br>
            <a:endParaRPr lang="en-US" sz="1800" dirty="0" smtClean="0"/>
          </a:p>
          <a:p>
            <a:pPr marL="285750" indent="-285750">
              <a:buFont typeface="Arial" panose="020B0604020202020204" pitchFamily="34" charset="0"/>
              <a:buChar char="•"/>
            </a:pPr>
            <a:r>
              <a:rPr lang="en-US" sz="1800" dirty="0" smtClean="0"/>
              <a:t>We may build more walls in the world to pose challenges to the robot’s travel – these walls are placed between streets and/or avenues.  Also note that these interior walls are also impenetrable</a:t>
            </a:r>
            <a:br>
              <a:rPr lang="en-US" sz="1800" dirty="0" smtClean="0"/>
            </a:br>
            <a:endParaRPr lang="en-US" sz="1800" dirty="0" smtClean="0"/>
          </a:p>
          <a:p>
            <a:pPr marL="285750" indent="-285750">
              <a:buFont typeface="Arial" panose="020B0604020202020204" pitchFamily="34" charset="0"/>
              <a:buChar char="•"/>
            </a:pPr>
            <a:r>
              <a:rPr lang="en-US" sz="1800" dirty="0" smtClean="0"/>
              <a:t>We may place beepers (little devices that emit a sound) at intersections.  Note that the robot must be immediately over the beeper to “hear” its sound.</a:t>
            </a:r>
            <a:r>
              <a:rPr lang="en-US" sz="1800" dirty="0"/>
              <a:t/>
            </a:r>
            <a:br>
              <a:rPr lang="en-US" sz="1800" dirty="0"/>
            </a:br>
            <a:endParaRPr lang="en-US" sz="1800" dirty="0" smtClean="0"/>
          </a:p>
          <a:p>
            <a:pPr marL="285750" indent="-285750">
              <a:buFont typeface="Arial" panose="020B0604020202020204" pitchFamily="34" charset="0"/>
              <a:buChar char="•"/>
            </a:pPr>
            <a:endParaRPr lang="en-US" dirty="0" smtClean="0"/>
          </a:p>
        </p:txBody>
      </p:sp>
      <p:pic>
        <p:nvPicPr>
          <p:cNvPr id="4099" name="Picture 3"/>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2020" b="2020"/>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92370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Thunder’s </a:t>
            </a:r>
            <a:r>
              <a:rPr lang="en-US" dirty="0" err="1" smtClean="0"/>
              <a:t>builtin</a:t>
            </a:r>
            <a:r>
              <a:rPr lang="en-US" dirty="0" smtClean="0"/>
              <a:t> capabilities</a:t>
            </a:r>
            <a:endParaRPr lang="en-US" dirty="0"/>
          </a:p>
        </p:txBody>
      </p:sp>
      <p:sp>
        <p:nvSpPr>
          <p:cNvPr id="6" name="Content Placeholder 5"/>
          <p:cNvSpPr>
            <a:spLocks noGrp="1"/>
          </p:cNvSpPr>
          <p:nvPr>
            <p:ph idx="1"/>
          </p:nvPr>
        </p:nvSpPr>
        <p:spPr/>
        <p:txBody>
          <a:bodyPr>
            <a:normAutofit lnSpcReduction="10000"/>
          </a:bodyPr>
          <a:lstStyle/>
          <a:p>
            <a:r>
              <a:rPr lang="en-US" b="1" dirty="0" smtClean="0"/>
              <a:t>move </a:t>
            </a:r>
            <a:r>
              <a:rPr lang="en-US" dirty="0" smtClean="0"/>
              <a:t>--  exactly one block in direction Thunder is facing– this can cause Thunder to break apart if it strikes a wall</a:t>
            </a:r>
            <a:br>
              <a:rPr lang="en-US" dirty="0" smtClean="0"/>
            </a:br>
            <a:endParaRPr lang="en-US" dirty="0" smtClean="0"/>
          </a:p>
          <a:p>
            <a:r>
              <a:rPr lang="en-US" b="1" dirty="0" err="1"/>
              <a:t>t</a:t>
            </a:r>
            <a:r>
              <a:rPr lang="en-US" b="1" dirty="0" err="1" smtClean="0"/>
              <a:t>urnleft</a:t>
            </a:r>
            <a:r>
              <a:rPr lang="en-US" b="1" dirty="0" smtClean="0"/>
              <a:t> </a:t>
            </a:r>
            <a:r>
              <a:rPr lang="en-US" dirty="0" smtClean="0"/>
              <a:t> -- rotate left exactly 90</a:t>
            </a:r>
            <a:r>
              <a:rPr lang="en-US" sz="1600" baseline="50000" dirty="0" smtClean="0"/>
              <a:t>o</a:t>
            </a:r>
            <a:r>
              <a:rPr lang="en-US" sz="1600" baseline="30000" dirty="0" smtClean="0"/>
              <a:t> </a:t>
            </a:r>
            <a:r>
              <a:rPr lang="en-US" sz="1600" dirty="0" smtClean="0"/>
              <a:t> </a:t>
            </a:r>
            <a:r>
              <a:rPr lang="en-US" dirty="0" smtClean="0"/>
              <a:t>-- Thunder can always accomplish this no matter where it is located</a:t>
            </a:r>
            <a:r>
              <a:rPr lang="en-US" sz="1600" baseline="30000" dirty="0" smtClean="0"/>
              <a:t/>
            </a:r>
            <a:br>
              <a:rPr lang="en-US" sz="1600" baseline="30000" dirty="0" smtClean="0"/>
            </a:br>
            <a:endParaRPr lang="en-US" sz="1600" baseline="30000" dirty="0" smtClean="0"/>
          </a:p>
          <a:p>
            <a:r>
              <a:rPr lang="en-US" b="1" dirty="0" err="1"/>
              <a:t>p</a:t>
            </a:r>
            <a:r>
              <a:rPr lang="en-US" b="1" dirty="0" err="1" smtClean="0"/>
              <a:t>ickbeeper</a:t>
            </a:r>
            <a:r>
              <a:rPr lang="en-US" b="1" dirty="0" smtClean="0"/>
              <a:t> </a:t>
            </a:r>
            <a:r>
              <a:rPr lang="en-US" dirty="0" smtClean="0"/>
              <a:t>– pick up one beeper and place it in a “virtual” beeper bag – this may cause a runtime failure if there is no beeper to pick up</a:t>
            </a:r>
            <a:br>
              <a:rPr lang="en-US" dirty="0" smtClean="0"/>
            </a:br>
            <a:endParaRPr lang="en-US" dirty="0" smtClean="0"/>
          </a:p>
          <a:p>
            <a:r>
              <a:rPr lang="en-US" b="1" dirty="0" err="1"/>
              <a:t>p</a:t>
            </a:r>
            <a:r>
              <a:rPr lang="en-US" b="1" dirty="0" err="1" smtClean="0"/>
              <a:t>utbeeper</a:t>
            </a:r>
            <a:r>
              <a:rPr lang="en-US" dirty="0" smtClean="0"/>
              <a:t> – retrieve a beeper from the “virtual” beeper bag and place it at the current intersection – this may cause a runtime failure if there is no beeper in the beeper bag</a:t>
            </a:r>
            <a:br>
              <a:rPr lang="en-US" dirty="0" smtClean="0"/>
            </a:br>
            <a:endParaRPr lang="en-US" dirty="0" smtClean="0"/>
          </a:p>
          <a:p>
            <a:r>
              <a:rPr lang="en-US" b="1" dirty="0"/>
              <a:t>t</a:t>
            </a:r>
            <a:r>
              <a:rPr lang="en-US" b="1" dirty="0" smtClean="0"/>
              <a:t>urnoff</a:t>
            </a:r>
            <a:r>
              <a:rPr lang="en-US" dirty="0" smtClean="0"/>
              <a:t> – this instruction must be executed when Thunder has completed any given task</a:t>
            </a:r>
            <a:endParaRPr lang="en-US" dirty="0"/>
          </a:p>
        </p:txBody>
      </p:sp>
      <p:sp>
        <p:nvSpPr>
          <p:cNvPr id="7" name="Text Placeholder 6"/>
          <p:cNvSpPr>
            <a:spLocks noGrp="1"/>
          </p:cNvSpPr>
          <p:nvPr>
            <p:ph type="body" sz="half" idx="2"/>
          </p:nvPr>
        </p:nvSpPr>
        <p:spPr/>
        <p:txBody>
          <a:bodyPr/>
          <a:lstStyle/>
          <a:p>
            <a:r>
              <a:rPr lang="en-US" dirty="0" smtClean="0"/>
              <a:t>Consider these the primitives of the language supporting the robot</a:t>
            </a:r>
            <a:endParaRPr lang="en-US" dirty="0"/>
          </a:p>
        </p:txBody>
      </p:sp>
    </p:spTree>
    <p:extLst>
      <p:ext uri="{BB962C8B-B14F-4D97-AF65-F5344CB8AC3E}">
        <p14:creationId xmlns:p14="http://schemas.microsoft.com/office/powerpoint/2010/main" val="2574123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15_4109default" id="{E728D685-11FC-4812-BA85-57AC6F9C9F40}" vid="{BC4E008B-95FF-4815-904E-143A8EDFC1D4}"/>
    </a:ext>
  </a:extLst>
</a:theme>
</file>

<file path=docProps/app.xml><?xml version="1.0" encoding="utf-8"?>
<Properties xmlns="http://schemas.openxmlformats.org/officeDocument/2006/extended-properties" xmlns:vt="http://schemas.openxmlformats.org/officeDocument/2006/docPropsVTypes">
  <Template>CircuitBoardMagnified</Template>
  <TotalTime>2688</TotalTime>
  <Words>1472</Words>
  <Application>Microsoft Office PowerPoint</Application>
  <PresentationFormat>Custom</PresentationFormat>
  <Paragraphs>183</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Tech Computer 16x9</vt:lpstr>
      <vt:lpstr>Thunder the Robot</vt:lpstr>
      <vt:lpstr>Presented by  H. Paul Haiduk      hhaiduk@wtamu.edu </vt:lpstr>
      <vt:lpstr>So . . . if you do not yet have a copy of this presentation . . .</vt:lpstr>
      <vt:lpstr>Attribution to Richard Pattis </vt:lpstr>
      <vt:lpstr>Thunder the Robot </vt:lpstr>
      <vt:lpstr>PowerPoint Presentation</vt:lpstr>
      <vt:lpstr>Thunder’s World from the “origin”</vt:lpstr>
      <vt:lpstr>Thunder’s World (more)</vt:lpstr>
      <vt:lpstr>Thunder’s builtin capabilities</vt:lpstr>
      <vt:lpstr>Thunder’s sensors</vt:lpstr>
      <vt:lpstr>Thunder’s sensors</vt:lpstr>
      <vt:lpstr>Thunder’s sensors</vt:lpstr>
      <vt:lpstr>PowerPoint Presentation</vt:lpstr>
      <vt:lpstr>Simple Thunder world</vt:lpstr>
      <vt:lpstr>Simple Thunder program</vt:lpstr>
      <vt:lpstr>Control Structures</vt:lpstr>
      <vt:lpstr>Control Structures</vt:lpstr>
      <vt:lpstr>Control Structures </vt:lpstr>
      <vt:lpstr>Using definite repetition </vt:lpstr>
      <vt:lpstr>And refining a bit more</vt:lpstr>
      <vt:lpstr>Using indefinite iteration</vt:lpstr>
      <vt:lpstr>Using indefinite iteration</vt:lpstr>
      <vt:lpstr>Using indefinite iteration</vt:lpstr>
      <vt:lpstr>Introducing procedural abstraction</vt:lpstr>
      <vt:lpstr>A challenging problem</vt:lpstr>
      <vt:lpstr>Follow wall to the right </vt:lpstr>
      <vt:lpstr>follow_right_wall good for navigating a maze</vt:lpstr>
      <vt:lpstr>How about cleaning trash from an enclosed park?</vt:lpstr>
      <vt:lpstr>How about “sorting” into ascending order the heights of columns of beepers</vt:lpstr>
      <vt:lpstr>Iteration vs. Recursion</vt:lpstr>
      <vt:lpstr>Questions, observations, etc.</vt:lpstr>
      <vt:lpstr>The 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Thunder the Robot</dc:title>
  <dc:creator>hpaul</dc:creator>
  <cp:lastModifiedBy>hpaul</cp:lastModifiedBy>
  <cp:revision>58</cp:revision>
  <dcterms:created xsi:type="dcterms:W3CDTF">2017-05-23T22:13:27Z</dcterms:created>
  <dcterms:modified xsi:type="dcterms:W3CDTF">2017-06-05T23:25:08Z</dcterms:modified>
</cp:coreProperties>
</file>