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4" r:id="rId5"/>
    <p:sldId id="259" r:id="rId6"/>
    <p:sldId id="260" r:id="rId7"/>
    <p:sldId id="265"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781" autoAdjust="0"/>
  </p:normalViewPr>
  <p:slideViewPr>
    <p:cSldViewPr snapToGrid="0">
      <p:cViewPr>
        <p:scale>
          <a:sx n="64" d="100"/>
          <a:sy n="64" d="100"/>
        </p:scale>
        <p:origin x="71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1A0DD-16E3-4191-BB1B-DC78EE13B565}" type="datetimeFigureOut">
              <a:rPr lang="en-US" smtClean="0"/>
              <a:t>15/04/2025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4F022-637E-45EE-8957-4FF78F5C7969}" type="slidenum">
              <a:rPr lang="en-US" smtClean="0"/>
              <a:t>‹#›</a:t>
            </a:fld>
            <a:endParaRPr lang="en-US"/>
          </a:p>
        </p:txBody>
      </p:sp>
    </p:spTree>
    <p:extLst>
      <p:ext uri="{BB962C8B-B14F-4D97-AF65-F5344CB8AC3E}">
        <p14:creationId xmlns:p14="http://schemas.microsoft.com/office/powerpoint/2010/main" val="52793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Managing construction materials has always been one of the most daunting tasks in the industry. From miscommunication to miscalculations, inefficiencies often snowball into costly delays. Our solution, BG30 ERP, is built specifically for construction firms to take the chaos out of material management. This system automates the core tasks: tracking what materials are where, what needs to be ordered, and when. It's about working smarter, not harder. With BG30, even small projects can gain the efficiency of megaproject operations. Think of it as the heartbeat of your construction supply chain—making sure every piece is where it should be, when it should be, without wasting a dime.</a:t>
            </a:r>
            <a:endParaRPr lang="en-US" dirty="0"/>
          </a:p>
        </p:txBody>
      </p:sp>
      <p:sp>
        <p:nvSpPr>
          <p:cNvPr id="4" name="Slide Number Placeholder 3"/>
          <p:cNvSpPr>
            <a:spLocks noGrp="1"/>
          </p:cNvSpPr>
          <p:nvPr>
            <p:ph type="sldNum" sz="quarter" idx="5"/>
          </p:nvPr>
        </p:nvSpPr>
        <p:spPr/>
        <p:txBody>
          <a:bodyPr/>
          <a:lstStyle/>
          <a:p>
            <a:fld id="{3574F022-637E-45EE-8957-4FF78F5C7969}" type="slidenum">
              <a:rPr lang="en-US" smtClean="0"/>
              <a:t>2</a:t>
            </a:fld>
            <a:endParaRPr lang="en-US"/>
          </a:p>
        </p:txBody>
      </p:sp>
    </p:spTree>
    <p:extLst>
      <p:ext uri="{BB962C8B-B14F-4D97-AF65-F5344CB8AC3E}">
        <p14:creationId xmlns:p14="http://schemas.microsoft.com/office/powerpoint/2010/main" val="1001455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BG30 ERP is more than just software—it's your digital site manager. At its core are features that simplify and centralize construction material management. Real-time inventory ensures you're never short or overstocked. The automated procurement engine triggers purchase orders the moment you need to restock. No more guessing, no more downtime. The system also provides supplier scorecards, giving you a complete view of who's reliable and who's not. Lastly, cost tracking tools help tie material spending directly to budgets—keeping your financials as tight as your build schedules.</a:t>
            </a:r>
            <a:endParaRPr lang="en-US" dirty="0"/>
          </a:p>
        </p:txBody>
      </p:sp>
      <p:sp>
        <p:nvSpPr>
          <p:cNvPr id="4" name="Slide Number Placeholder 3"/>
          <p:cNvSpPr>
            <a:spLocks noGrp="1"/>
          </p:cNvSpPr>
          <p:nvPr>
            <p:ph type="sldNum" sz="quarter" idx="5"/>
          </p:nvPr>
        </p:nvSpPr>
        <p:spPr/>
        <p:txBody>
          <a:bodyPr/>
          <a:lstStyle/>
          <a:p>
            <a:fld id="{3574F022-637E-45EE-8957-4FF78F5C7969}" type="slidenum">
              <a:rPr lang="en-US" smtClean="0"/>
              <a:t>3</a:t>
            </a:fld>
            <a:endParaRPr lang="en-US"/>
          </a:p>
        </p:txBody>
      </p:sp>
    </p:spTree>
    <p:extLst>
      <p:ext uri="{BB962C8B-B14F-4D97-AF65-F5344CB8AC3E}">
        <p14:creationId xmlns:p14="http://schemas.microsoft.com/office/powerpoint/2010/main" val="637724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E738B-16E0-B296-4370-9FBFCBFB0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36A23-AB0B-FBE4-66D9-3154D43C2D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C3D02C-1632-609F-F7B9-24402A32D36F}"/>
              </a:ext>
            </a:extLst>
          </p:cNvPr>
          <p:cNvSpPr>
            <a:spLocks noGrp="1"/>
          </p:cNvSpPr>
          <p:nvPr>
            <p:ph type="body" idx="1"/>
          </p:nvPr>
        </p:nvSpPr>
        <p:spPr/>
        <p:txBody>
          <a:bodyPr/>
          <a:lstStyle/>
          <a:p>
            <a:pPr algn="l">
              <a:spcAft>
                <a:spcPts val="3750"/>
              </a:spcAft>
              <a:buNone/>
            </a:pPr>
            <a:r>
              <a:rPr lang="en-US" sz="1800" b="0" i="0" dirty="0">
                <a:solidFill>
                  <a:srgbClr val="333333"/>
                </a:solidFill>
                <a:effectLst/>
                <a:latin typeface="Roboto" panose="02000000000000000000" pitchFamily="2" charset="0"/>
              </a:rPr>
              <a:t>The benefits of BG30 ERP are felt from day one. For starters, project managers report up to 25% reduction in costs—thanks to real-time visibility and tighter inventory control. With automated workflows, teams spend less time on routine tasks and more on strategic execution. Plus, with all your data in one place, decision-making becomes swift and evidence-based. You’ll never wonder where your materials are or what’s overdue. Perhaps most importantly, this system grows with your business. Whether you're building a single home or managing multiple commercial projects, BG30 ERP is designed to scale effortlessly.</a:t>
            </a:r>
          </a:p>
          <a:p>
            <a:pPr>
              <a:buNone/>
            </a:pPr>
            <a:br>
              <a:rPr lang="en-US" dirty="0"/>
            </a:br>
            <a:endParaRPr lang="en-US" dirty="0"/>
          </a:p>
        </p:txBody>
      </p:sp>
      <p:sp>
        <p:nvSpPr>
          <p:cNvPr id="4" name="Slide Number Placeholder 3">
            <a:extLst>
              <a:ext uri="{FF2B5EF4-FFF2-40B4-BE49-F238E27FC236}">
                <a16:creationId xmlns:a16="http://schemas.microsoft.com/office/drawing/2014/main" id="{99F400E4-FBBE-2406-D68E-55930A78CAD2}"/>
              </a:ext>
            </a:extLst>
          </p:cNvPr>
          <p:cNvSpPr>
            <a:spLocks noGrp="1"/>
          </p:cNvSpPr>
          <p:nvPr>
            <p:ph type="sldNum" sz="quarter" idx="5"/>
          </p:nvPr>
        </p:nvSpPr>
        <p:spPr/>
        <p:txBody>
          <a:bodyPr/>
          <a:lstStyle/>
          <a:p>
            <a:fld id="{3574F022-637E-45EE-8957-4FF78F5C7969}" type="slidenum">
              <a:rPr lang="en-US" smtClean="0"/>
              <a:t>4</a:t>
            </a:fld>
            <a:endParaRPr lang="en-US"/>
          </a:p>
        </p:txBody>
      </p:sp>
    </p:spTree>
    <p:extLst>
      <p:ext uri="{BB962C8B-B14F-4D97-AF65-F5344CB8AC3E}">
        <p14:creationId xmlns:p14="http://schemas.microsoft.com/office/powerpoint/2010/main" val="2343500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The construction industry is quickly evolving with digital technologies—and ERP systems are at the forefront of this shift. Cloud-based systems now dominate the market, giving teams the freedom to access project data from anywhere, whether on-site or in the office. Mobile accessibility has become essential. Tablets and smartphones aren't just convenient—they're game-changers, allowing real-time data updates and approvals in the field. And with the rise of IoT, materials can be tracked using sensors, automatically updating inventory without manual entries. Another big push is toward sustainability. Modern ERP solutions like BG30 integrate environmental metrics, helping companies monitor and reduce their carbon footprint—a growing priority in global construction.</a:t>
            </a:r>
            <a:endParaRPr lang="en-US" dirty="0"/>
          </a:p>
        </p:txBody>
      </p:sp>
      <p:sp>
        <p:nvSpPr>
          <p:cNvPr id="4" name="Slide Number Placeholder 3"/>
          <p:cNvSpPr>
            <a:spLocks noGrp="1"/>
          </p:cNvSpPr>
          <p:nvPr>
            <p:ph type="sldNum" sz="quarter" idx="5"/>
          </p:nvPr>
        </p:nvSpPr>
        <p:spPr/>
        <p:txBody>
          <a:bodyPr/>
          <a:lstStyle/>
          <a:p>
            <a:fld id="{3574F022-637E-45EE-8957-4FF78F5C7969}" type="slidenum">
              <a:rPr lang="en-US" smtClean="0"/>
              <a:t>5</a:t>
            </a:fld>
            <a:endParaRPr lang="en-US"/>
          </a:p>
        </p:txBody>
      </p:sp>
    </p:spTree>
    <p:extLst>
      <p:ext uri="{BB962C8B-B14F-4D97-AF65-F5344CB8AC3E}">
        <p14:creationId xmlns:p14="http://schemas.microsoft.com/office/powerpoint/2010/main" val="1304929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Pilot deployments of BG30 ERP have shown significant impacts. On average, construction firms reported material ordering times cut by 30%, reducing project delays due to shortages. More impressively, there was a 20–25% reduction in material waste. This not only translates into direct cost savings but also reduces environmental impact—a win-win. Additionally, ERP users completed projects 15% faster thanks to improved coordination and logistics. Another game-changer was the introduction of centralized dashboards, making it easier for managers and stakeholders to track progress, budget adherence, and material movement in real time.</a:t>
            </a:r>
            <a:endParaRPr lang="en-US" dirty="0"/>
          </a:p>
        </p:txBody>
      </p:sp>
      <p:sp>
        <p:nvSpPr>
          <p:cNvPr id="4" name="Slide Number Placeholder 3"/>
          <p:cNvSpPr>
            <a:spLocks noGrp="1"/>
          </p:cNvSpPr>
          <p:nvPr>
            <p:ph type="sldNum" sz="quarter" idx="5"/>
          </p:nvPr>
        </p:nvSpPr>
        <p:spPr/>
        <p:txBody>
          <a:bodyPr/>
          <a:lstStyle/>
          <a:p>
            <a:fld id="{3574F022-637E-45EE-8957-4FF78F5C7969}" type="slidenum">
              <a:rPr lang="en-US" smtClean="0"/>
              <a:t>6</a:t>
            </a:fld>
            <a:endParaRPr lang="en-US"/>
          </a:p>
        </p:txBody>
      </p:sp>
    </p:spTree>
    <p:extLst>
      <p:ext uri="{BB962C8B-B14F-4D97-AF65-F5344CB8AC3E}">
        <p14:creationId xmlns:p14="http://schemas.microsoft.com/office/powerpoint/2010/main" val="511533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E8BC0-04C4-14AE-0571-F6818D06FA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3DAC64-8157-767A-4EC9-E59E702FCF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816C87-6755-A854-E27D-44C7866C50BF}"/>
              </a:ext>
            </a:extLst>
          </p:cNvPr>
          <p:cNvSpPr>
            <a:spLocks noGrp="1"/>
          </p:cNvSpPr>
          <p:nvPr>
            <p:ph type="body" idx="1"/>
          </p:nvPr>
        </p:nvSpPr>
        <p:spPr/>
        <p:txBody>
          <a:bodyPr/>
          <a:lstStyle/>
          <a:p>
            <a:r>
              <a:rPr lang="en-US" b="0" i="0" dirty="0">
                <a:solidFill>
                  <a:srgbClr val="333333"/>
                </a:solidFill>
                <a:effectLst/>
                <a:latin typeface="Roboto" panose="02000000000000000000" pitchFamily="2" charset="0"/>
              </a:rPr>
              <a:t>To wrap it all up—BG30 ERP is more than a tool; it’s a cornerstone of digital transformation in construction. Whether you’re managing a residential build or a complex commercial project, it scales and flexes to your needs. Looking ahead, the roadmap includes AI-powered features for predictive procurement, smarter budgeting, and sustainability metrics that align with future green regulations. It’s a future-focused platform that evolves with the industry. As construction becomes more complex, tools like BG30 ERP will ensure your operations remain agile, efficient, and ahead of the curve.</a:t>
            </a:r>
            <a:endParaRPr lang="en-US" dirty="0"/>
          </a:p>
        </p:txBody>
      </p:sp>
      <p:sp>
        <p:nvSpPr>
          <p:cNvPr id="4" name="Slide Number Placeholder 3">
            <a:extLst>
              <a:ext uri="{FF2B5EF4-FFF2-40B4-BE49-F238E27FC236}">
                <a16:creationId xmlns:a16="http://schemas.microsoft.com/office/drawing/2014/main" id="{2B42EBA1-43A3-F131-F9DD-0F5CA6A7AD41}"/>
              </a:ext>
            </a:extLst>
          </p:cNvPr>
          <p:cNvSpPr>
            <a:spLocks noGrp="1"/>
          </p:cNvSpPr>
          <p:nvPr>
            <p:ph type="sldNum" sz="quarter" idx="5"/>
          </p:nvPr>
        </p:nvSpPr>
        <p:spPr/>
        <p:txBody>
          <a:bodyPr/>
          <a:lstStyle/>
          <a:p>
            <a:fld id="{3574F022-637E-45EE-8957-4FF78F5C7969}" type="slidenum">
              <a:rPr lang="en-US" smtClean="0"/>
              <a:t>7</a:t>
            </a:fld>
            <a:endParaRPr lang="en-US"/>
          </a:p>
        </p:txBody>
      </p:sp>
    </p:spTree>
    <p:extLst>
      <p:ext uri="{BB962C8B-B14F-4D97-AF65-F5344CB8AC3E}">
        <p14:creationId xmlns:p14="http://schemas.microsoft.com/office/powerpoint/2010/main" val="15095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Let’s summarize what makes BG30 ERP a game-changer in construction materials management. It’s tailor-made for the construction industry, solving longstanding pain points with efficiency and clarity. From automating procurement and tracking to delivering real-time insights, it reshapes the way projects are executed. The results speak for themselves—early users saw major gains in cost control and speed. And it doesn’t stop there. With AI, IoT, and sustainability on the horizon, BG30 ERP is built not just for today, but for the construction needs of tomorrow.</a:t>
            </a:r>
            <a:endParaRPr lang="en-US" dirty="0"/>
          </a:p>
        </p:txBody>
      </p:sp>
      <p:sp>
        <p:nvSpPr>
          <p:cNvPr id="4" name="Slide Number Placeholder 3"/>
          <p:cNvSpPr>
            <a:spLocks noGrp="1"/>
          </p:cNvSpPr>
          <p:nvPr>
            <p:ph type="sldNum" sz="quarter" idx="5"/>
          </p:nvPr>
        </p:nvSpPr>
        <p:spPr/>
        <p:txBody>
          <a:bodyPr/>
          <a:lstStyle/>
          <a:p>
            <a:fld id="{3574F022-637E-45EE-8957-4FF78F5C7969}" type="slidenum">
              <a:rPr lang="en-US" smtClean="0"/>
              <a:t>8</a:t>
            </a:fld>
            <a:endParaRPr lang="en-US"/>
          </a:p>
        </p:txBody>
      </p:sp>
    </p:spTree>
    <p:extLst>
      <p:ext uri="{BB962C8B-B14F-4D97-AF65-F5344CB8AC3E}">
        <p14:creationId xmlns:p14="http://schemas.microsoft.com/office/powerpoint/2010/main" val="2043932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04BD-D438-0B30-A0F0-A25E338502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DC139-B575-F3B7-DC87-DB3D2AD5B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634CBB-7984-5D16-7926-595A3E8AAB27}"/>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5" name="Footer Placeholder 4">
            <a:extLst>
              <a:ext uri="{FF2B5EF4-FFF2-40B4-BE49-F238E27FC236}">
                <a16:creationId xmlns:a16="http://schemas.microsoft.com/office/drawing/2014/main" id="{5C1D63A0-5F16-F8F2-0C41-CF2A5BEED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F0A1A-4F3D-D17D-5DE1-C55DF7BC5E4C}"/>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38418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1C61-A6F4-73C6-87FF-118BC034E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4AA746-9CBF-9119-D638-CD0C81F6FF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528B6-C180-39A7-F03A-BDD099FCA467}"/>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5" name="Footer Placeholder 4">
            <a:extLst>
              <a:ext uri="{FF2B5EF4-FFF2-40B4-BE49-F238E27FC236}">
                <a16:creationId xmlns:a16="http://schemas.microsoft.com/office/drawing/2014/main" id="{EACBCF90-3EEB-3898-01FA-4A8D65395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1CD50-C652-660F-15DF-3325B84FC2BD}"/>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421416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ED414-94A0-11B5-C4BB-550D74A708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BC45CE-412A-311E-818F-E42E1E7408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5AA8A-04CC-F1B6-AC95-B0684DDBE1D0}"/>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5" name="Footer Placeholder 4">
            <a:extLst>
              <a:ext uri="{FF2B5EF4-FFF2-40B4-BE49-F238E27FC236}">
                <a16:creationId xmlns:a16="http://schemas.microsoft.com/office/drawing/2014/main" id="{D7EA885B-3CF0-FC25-368E-AE0A74EF48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EE511-634F-CC81-172C-B12C19CD94E5}"/>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418043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AC62-A977-AE6B-2C87-8E3D1BEE63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D5AE2F-7809-D1EC-EF1D-84611CD6E9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E4DCE-14B7-741F-9840-25C22F634E64}"/>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5" name="Footer Placeholder 4">
            <a:extLst>
              <a:ext uri="{FF2B5EF4-FFF2-40B4-BE49-F238E27FC236}">
                <a16:creationId xmlns:a16="http://schemas.microsoft.com/office/drawing/2014/main" id="{072D1648-5A8B-D93C-4AA7-913B92B0D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3B4C2-7C7B-A8B3-9F44-5CE867E6BB64}"/>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144629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3FBC-DF0E-FCFD-F24F-7ED7AB6DC3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97099-44A8-E996-8164-CF632045B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BCB67-1080-D114-243C-135D7297C7C5}"/>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5" name="Footer Placeholder 4">
            <a:extLst>
              <a:ext uri="{FF2B5EF4-FFF2-40B4-BE49-F238E27FC236}">
                <a16:creationId xmlns:a16="http://schemas.microsoft.com/office/drawing/2014/main" id="{C51062EF-1665-F18C-AE41-DD35AE583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7A742-61E4-9E60-DFB9-2CB18F7B6D61}"/>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2302675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53A7-5391-9170-DA24-F0E5AD51E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61C74B-5EA0-6B07-6A7A-716F23F4AD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EE64B-5B89-AD6D-265B-2E23C3AA5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AC212-72DE-31D6-3856-B78AFCBC486E}"/>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6" name="Footer Placeholder 5">
            <a:extLst>
              <a:ext uri="{FF2B5EF4-FFF2-40B4-BE49-F238E27FC236}">
                <a16:creationId xmlns:a16="http://schemas.microsoft.com/office/drawing/2014/main" id="{CED51080-F9BA-C57D-30F8-1B90DECB1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C916C-7DE0-3FA6-E4ED-25CB6EC13530}"/>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80346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A222-C450-A0BD-2339-D23197CCD8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D45D5-6C26-34C9-7C71-7FF46FC325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6FCF7-9435-5964-336A-FE9A51F6BB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9385A-872A-BF90-E870-0FBAB66E2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227D0-FC2D-CEB3-A673-D3C453C3B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95F9A4-F650-8167-360D-C91209B5EB45}"/>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8" name="Footer Placeholder 7">
            <a:extLst>
              <a:ext uri="{FF2B5EF4-FFF2-40B4-BE49-F238E27FC236}">
                <a16:creationId xmlns:a16="http://schemas.microsoft.com/office/drawing/2014/main" id="{4FC7D39D-E634-177F-F6F5-9F9AC2A3D8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157565-13F4-9496-3A3B-89DB56D98D16}"/>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4265557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790F-665D-D0A3-FE68-9A82B954A6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296AD5-DE7A-C18F-C8AD-3699BC88D834}"/>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4" name="Footer Placeholder 3">
            <a:extLst>
              <a:ext uri="{FF2B5EF4-FFF2-40B4-BE49-F238E27FC236}">
                <a16:creationId xmlns:a16="http://schemas.microsoft.com/office/drawing/2014/main" id="{E3A1A50C-D9CA-0A11-D458-4214BB46B8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930358-8E5B-A342-C98D-2D3354304A90}"/>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420732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68A04-BCBA-5FA8-F24D-851E4D180985}"/>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3" name="Footer Placeholder 2">
            <a:extLst>
              <a:ext uri="{FF2B5EF4-FFF2-40B4-BE49-F238E27FC236}">
                <a16:creationId xmlns:a16="http://schemas.microsoft.com/office/drawing/2014/main" id="{A211447D-59B3-3346-C961-96CC665FCA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8C17F9-1A42-2483-49A4-4B734F89F438}"/>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74397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A002-8968-C7AC-0B0A-C1F7A2080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9B4408-6F07-2CA2-DB95-7E72BD87B3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6304FA-650E-89E1-89CD-BB00EFFC3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3710D-12BE-2DB9-77D2-6FCFA443F643}"/>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6" name="Footer Placeholder 5">
            <a:extLst>
              <a:ext uri="{FF2B5EF4-FFF2-40B4-BE49-F238E27FC236}">
                <a16:creationId xmlns:a16="http://schemas.microsoft.com/office/drawing/2014/main" id="{F7FE5746-6363-0836-1E65-C57D074FB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D6420-8AEE-A2F0-1E9F-BF8EB2DCF898}"/>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285415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945B-168D-3931-A49F-12F532DC5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D61F3E-E9D1-25CA-3253-6A5A818E7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5E39E8-A236-7FC7-3ACF-92D558AA7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6E818-4FD8-01C5-FAB0-26D6078E64A9}"/>
              </a:ext>
            </a:extLst>
          </p:cNvPr>
          <p:cNvSpPr>
            <a:spLocks noGrp="1"/>
          </p:cNvSpPr>
          <p:nvPr>
            <p:ph type="dt" sz="half" idx="10"/>
          </p:nvPr>
        </p:nvSpPr>
        <p:spPr/>
        <p:txBody>
          <a:bodyPr/>
          <a:lstStyle/>
          <a:p>
            <a:fld id="{05352B6F-6A66-4D4A-B65A-F10F256AE52B}" type="datetimeFigureOut">
              <a:rPr lang="en-US" smtClean="0"/>
              <a:t>15/04/2025</a:t>
            </a:fld>
            <a:endParaRPr lang="en-US"/>
          </a:p>
        </p:txBody>
      </p:sp>
      <p:sp>
        <p:nvSpPr>
          <p:cNvPr id="6" name="Footer Placeholder 5">
            <a:extLst>
              <a:ext uri="{FF2B5EF4-FFF2-40B4-BE49-F238E27FC236}">
                <a16:creationId xmlns:a16="http://schemas.microsoft.com/office/drawing/2014/main" id="{88A41C96-55EB-A7C3-4F2F-13E7DF026B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FE086-1F5F-1F9E-F576-570F584AEC37}"/>
              </a:ext>
            </a:extLst>
          </p:cNvPr>
          <p:cNvSpPr>
            <a:spLocks noGrp="1"/>
          </p:cNvSpPr>
          <p:nvPr>
            <p:ph type="sldNum" sz="quarter" idx="12"/>
          </p:nvPr>
        </p:nvSpPr>
        <p:spPr/>
        <p:txBody>
          <a:bodyPr/>
          <a:lstStyle/>
          <a:p>
            <a:fld id="{91757E5E-191E-43BB-9638-A692E6108C75}" type="slidenum">
              <a:rPr lang="en-US" smtClean="0"/>
              <a:t>‹#›</a:t>
            </a:fld>
            <a:endParaRPr lang="en-US"/>
          </a:p>
        </p:txBody>
      </p:sp>
    </p:spTree>
    <p:extLst>
      <p:ext uri="{BB962C8B-B14F-4D97-AF65-F5344CB8AC3E}">
        <p14:creationId xmlns:p14="http://schemas.microsoft.com/office/powerpoint/2010/main" val="142172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BC5BD-EAFE-39D1-4E28-0DFEAFFFA9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91D4D7-E88F-B4FB-55C6-AA47CF1FF8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507B1-F352-18BD-BD48-451F50C87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352B6F-6A66-4D4A-B65A-F10F256AE52B}" type="datetimeFigureOut">
              <a:rPr lang="en-US" smtClean="0"/>
              <a:t>15/04/2025</a:t>
            </a:fld>
            <a:endParaRPr lang="en-US"/>
          </a:p>
        </p:txBody>
      </p:sp>
      <p:sp>
        <p:nvSpPr>
          <p:cNvPr id="5" name="Footer Placeholder 4">
            <a:extLst>
              <a:ext uri="{FF2B5EF4-FFF2-40B4-BE49-F238E27FC236}">
                <a16:creationId xmlns:a16="http://schemas.microsoft.com/office/drawing/2014/main" id="{E14454AF-0EFB-2C73-AACA-A2E282958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6E88D04-C8A8-F388-76F1-1597B21B14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757E5E-191E-43BB-9638-A692E6108C75}" type="slidenum">
              <a:rPr lang="en-US" smtClean="0"/>
              <a:t>‹#›</a:t>
            </a:fld>
            <a:endParaRPr lang="en-US"/>
          </a:p>
        </p:txBody>
      </p:sp>
    </p:spTree>
    <p:extLst>
      <p:ext uri="{BB962C8B-B14F-4D97-AF65-F5344CB8AC3E}">
        <p14:creationId xmlns:p14="http://schemas.microsoft.com/office/powerpoint/2010/main" val="199877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struction work tools">
            <a:extLst>
              <a:ext uri="{FF2B5EF4-FFF2-40B4-BE49-F238E27FC236}">
                <a16:creationId xmlns:a16="http://schemas.microsoft.com/office/drawing/2014/main" id="{3408F967-6F10-096C-FE85-F008BC0A27FA}"/>
              </a:ext>
            </a:extLst>
          </p:cNvPr>
          <p:cNvPicPr>
            <a:picLocks noChangeAspect="1"/>
          </p:cNvPicPr>
          <p:nvPr/>
        </p:nvPicPr>
        <p:blipFill>
          <a:blip r:embed="rId2">
            <a:alphaModFix amt="50000"/>
          </a:blip>
          <a:srcRect t="11334" r="-1" b="4375"/>
          <a:stretch/>
        </p:blipFill>
        <p:spPr>
          <a:xfrm>
            <a:off x="20" y="10"/>
            <a:ext cx="12188931" cy="6857990"/>
          </a:xfrm>
          <a:prstGeom prst="rect">
            <a:avLst/>
          </a:prstGeom>
        </p:spPr>
      </p:pic>
      <p:sp>
        <p:nvSpPr>
          <p:cNvPr id="2" name="Title 1">
            <a:extLst>
              <a:ext uri="{FF2B5EF4-FFF2-40B4-BE49-F238E27FC236}">
                <a16:creationId xmlns:a16="http://schemas.microsoft.com/office/drawing/2014/main" id="{C2A1107B-A6D1-2ABD-3AC3-BF2EF6DA83AA}"/>
              </a:ext>
            </a:extLst>
          </p:cNvPr>
          <p:cNvSpPr>
            <a:spLocks noGrp="1"/>
          </p:cNvSpPr>
          <p:nvPr>
            <p:ph type="ctrTitle"/>
          </p:nvPr>
        </p:nvSpPr>
        <p:spPr>
          <a:xfrm>
            <a:off x="1527048" y="1124712"/>
            <a:ext cx="9144000" cy="3063240"/>
          </a:xfrm>
        </p:spPr>
        <p:txBody>
          <a:bodyPr>
            <a:normAutofit/>
          </a:bodyPr>
          <a:lstStyle/>
          <a:p>
            <a:r>
              <a:rPr lang="en-US" sz="6600" dirty="0">
                <a:solidFill>
                  <a:schemeClr val="bg1"/>
                </a:solidFill>
              </a:rPr>
              <a:t>BG30 ERP: Transforming Construction Materials Management</a:t>
            </a:r>
          </a:p>
        </p:txBody>
      </p:sp>
      <p:sp>
        <p:nvSpPr>
          <p:cNvPr id="19"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3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103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9F57A39B-6826-510A-A987-6E353E9D8D5D}"/>
              </a:ext>
            </a:extLst>
          </p:cNvPr>
          <p:cNvSpPr>
            <a:spLocks noChangeArrowheads="1"/>
          </p:cNvSpPr>
          <p:nvPr/>
        </p:nvSpPr>
        <p:spPr bwMode="auto">
          <a:xfrm>
            <a:off x="7320465" y="222407"/>
            <a:ext cx="4140014" cy="5830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8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BG30 ERP: Transforming Construction Materials Management</a:t>
            </a:r>
          </a:p>
          <a:p>
            <a:pPr marL="0" marR="0" lvl="0" indent="0" eaLnBrk="1" fontAlgn="base" hangingPunct="1">
              <a:lnSpc>
                <a:spcPct val="90000"/>
              </a:lnSpc>
              <a:spcAft>
                <a:spcPts val="600"/>
              </a:spcAft>
              <a:buClrTx/>
              <a:buSzTx/>
              <a:tabLst/>
            </a:pPr>
            <a:endParaRPr kumimoji="0" lang="en-US" altLang="en-US" b="0" i="0" u="none" strike="noStrike" cap="none" normalizeH="0" baseline="0" dirty="0">
              <a:ln>
                <a:noFill/>
              </a:ln>
              <a:effectLst/>
              <a:latin typeface="+mj-lt"/>
              <a:ea typeface="+mj-ea"/>
              <a:cs typeface="+mj-cs"/>
            </a:endParaRPr>
          </a:p>
        </p:txBody>
      </p:sp>
      <p:pic>
        <p:nvPicPr>
          <p:cNvPr id="1027" name="Picture 3">
            <a:extLst>
              <a:ext uri="{FF2B5EF4-FFF2-40B4-BE49-F238E27FC236}">
                <a16:creationId xmlns:a16="http://schemas.microsoft.com/office/drawing/2014/main" id="{A48AFE87-BBBC-BEE9-008A-F168F087A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935" r="28456"/>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EB53CAE-B742-780F-C2F1-4CD66B054EE2}"/>
              </a:ext>
            </a:extLst>
          </p:cNvPr>
          <p:cNvSpPr>
            <a:spLocks noGrp="1"/>
          </p:cNvSpPr>
          <p:nvPr>
            <p:ph idx="1"/>
          </p:nvPr>
        </p:nvSpPr>
        <p:spPr>
          <a:xfrm>
            <a:off x="7320465" y="1689420"/>
            <a:ext cx="4140013" cy="3908586"/>
          </a:xfrm>
        </p:spPr>
        <p:txBody>
          <a:bodyPr vert="horz" lIns="91440" tIns="45720" rIns="91440" bIns="45720" rtlCol="0">
            <a:normAutofit/>
          </a:bodyPr>
          <a:lstStyle/>
          <a:p>
            <a:pPr marL="0" marR="0" lvl="0" fontAlgn="base">
              <a:spcBef>
                <a:spcPct val="0"/>
              </a:spcBef>
              <a:spcAft>
                <a:spcPts val="600"/>
              </a:spcAft>
              <a:buClrTx/>
              <a:buSzTx/>
              <a:tabLst/>
            </a:pPr>
            <a:endParaRPr kumimoji="0" lang="en-US" altLang="en-US" sz="1600" b="0" i="0" u="none" strike="noStrike" cap="none" normalizeH="0" baseline="0" dirty="0">
              <a:ln>
                <a:noFill/>
              </a:ln>
              <a:effectLst/>
            </a:endParaRPr>
          </a:p>
          <a:p>
            <a:pPr marL="0" marR="0" lvl="0" fontAlgn="base">
              <a:spcBef>
                <a:spcPct val="0"/>
              </a:spcBef>
              <a:spcAft>
                <a:spcPts val="600"/>
              </a:spcAft>
              <a:buClrTx/>
              <a:buSzTx/>
              <a:tabLst/>
            </a:pPr>
            <a:r>
              <a:rPr kumimoji="0" lang="en-US" altLang="en-US" sz="1600" b="1" i="0" u="none" strike="noStrike" cap="none" normalizeH="0" baseline="0" dirty="0">
                <a:ln>
                  <a:noFill/>
                </a:ln>
                <a:effectLst/>
              </a:rPr>
              <a:t>Industry Challenge:</a:t>
            </a:r>
            <a:r>
              <a:rPr kumimoji="0" lang="en-US" altLang="en-US" sz="1600" b="0" i="0" u="none" strike="noStrike" cap="none" normalizeH="0" baseline="0" dirty="0">
                <a:ln>
                  <a:noFill/>
                </a:ln>
                <a:effectLst/>
              </a:rPr>
              <a:t> Construction projects often suffer from material shortages, mismanagement, and overstocking, leading to costly delays and inefficiencies.</a:t>
            </a:r>
          </a:p>
          <a:p>
            <a:pPr marL="0" marR="0" lvl="0" fontAlgn="base">
              <a:spcBef>
                <a:spcPct val="0"/>
              </a:spcBef>
              <a:spcAft>
                <a:spcPts val="600"/>
              </a:spcAft>
              <a:buClrTx/>
              <a:buSzTx/>
              <a:tabLst/>
            </a:pPr>
            <a:r>
              <a:rPr kumimoji="0" lang="en-US" altLang="en-US" sz="1600" b="1" i="0" u="none" strike="noStrike" cap="none" normalizeH="0" baseline="0" dirty="0">
                <a:ln>
                  <a:noFill/>
                </a:ln>
                <a:effectLst/>
              </a:rPr>
              <a:t>ERP to the Rescue:</a:t>
            </a:r>
            <a:r>
              <a:rPr kumimoji="0" lang="en-US" altLang="en-US" sz="1600" b="0" i="0" u="none" strike="noStrike" cap="none" normalizeH="0" baseline="0" dirty="0">
                <a:ln>
                  <a:noFill/>
                </a:ln>
                <a:effectLst/>
              </a:rPr>
              <a:t> BG30 ERP is tailored to streamline materials handling, automate procurement, and track inventory in real-time.</a:t>
            </a:r>
          </a:p>
          <a:p>
            <a:pPr marL="0" marR="0" lvl="0" fontAlgn="base">
              <a:spcBef>
                <a:spcPct val="0"/>
              </a:spcBef>
              <a:spcAft>
                <a:spcPts val="600"/>
              </a:spcAft>
              <a:buClrTx/>
              <a:buSzTx/>
              <a:tabLst/>
            </a:pPr>
            <a:r>
              <a:rPr kumimoji="0" lang="en-US" altLang="en-US" sz="1600" b="1" i="0" u="none" strike="noStrike" cap="none" normalizeH="0" baseline="0" dirty="0">
                <a:ln>
                  <a:noFill/>
                </a:ln>
                <a:effectLst/>
              </a:rPr>
              <a:t>Why It Matters:</a:t>
            </a:r>
            <a:r>
              <a:rPr kumimoji="0" lang="en-US" altLang="en-US" sz="1600" b="0" i="0" u="none" strike="noStrike" cap="none" normalizeH="0" baseline="0" dirty="0">
                <a:ln>
                  <a:noFill/>
                </a:ln>
                <a:effectLst/>
              </a:rPr>
              <a:t> Efficient materials management saves up to 25% of total project costs and accelerates completion timelines.</a:t>
            </a:r>
          </a:p>
        </p:txBody>
      </p:sp>
      <p:sp>
        <p:nvSpPr>
          <p:cNvPr id="6" name="TextBox 5">
            <a:extLst>
              <a:ext uri="{FF2B5EF4-FFF2-40B4-BE49-F238E27FC236}">
                <a16:creationId xmlns:a16="http://schemas.microsoft.com/office/drawing/2014/main" id="{9F011C14-A9C8-E9C6-9677-EAC10D4A1B78}"/>
              </a:ext>
            </a:extLst>
          </p:cNvPr>
          <p:cNvSpPr txBox="1"/>
          <p:nvPr/>
        </p:nvSpPr>
        <p:spPr>
          <a:xfrm>
            <a:off x="7434470" y="974035"/>
            <a:ext cx="2842591" cy="1049518"/>
          </a:xfrm>
          <a:prstGeom prst="rect">
            <a:avLst/>
          </a:prstGeom>
          <a:noFill/>
        </p:spPr>
        <p:txBody>
          <a:bodyPr wrap="square" rtlCol="0">
            <a:spAutoFit/>
          </a:bodyPr>
          <a:lstStyle/>
          <a:p>
            <a:pPr marL="0" marR="0" lvl="0" indent="0" eaLnBrk="1" fontAlgn="base" hangingPunct="1">
              <a:lnSpc>
                <a:spcPct val="90000"/>
              </a:lnSpc>
              <a:spcAft>
                <a:spcPts val="600"/>
              </a:spcAft>
              <a:buClrTx/>
              <a:buSzTx/>
              <a:tabLst/>
            </a:pPr>
            <a:endParaRPr kumimoji="0" lang="en-US" altLang="en-US" b="0" i="0" u="none" strike="noStrike" cap="none" normalizeH="0" baseline="0" dirty="0">
              <a:ln>
                <a:noFill/>
              </a:ln>
              <a:effectLst/>
              <a:latin typeface="+mj-lt"/>
              <a:ea typeface="+mj-ea"/>
              <a:cs typeface="+mj-cs"/>
            </a:endParaRPr>
          </a:p>
          <a:p>
            <a:pPr marL="0" marR="0" lvl="0" indent="0" eaLnBrk="1" fontAlgn="base" hangingPunct="1">
              <a:lnSpc>
                <a:spcPct val="90000"/>
              </a:lnSpc>
              <a:spcAft>
                <a:spcPts val="600"/>
              </a:spcAft>
              <a:buClrTx/>
              <a:buSzTx/>
              <a:tabLst/>
            </a:pPr>
            <a:r>
              <a:rPr kumimoji="0" lang="en-US" altLang="en-US" sz="2000" b="1" i="0" u="sng" strike="noStrike" cap="none" normalizeH="0" baseline="0" dirty="0">
                <a:ln>
                  <a:noFill/>
                </a:ln>
                <a:effectLst/>
                <a:latin typeface="+mj-lt"/>
                <a:ea typeface="+mj-ea"/>
                <a:cs typeface="+mj-cs"/>
              </a:rPr>
              <a:t>Introduction</a:t>
            </a:r>
          </a:p>
          <a:p>
            <a:endParaRPr lang="en-US" dirty="0"/>
          </a:p>
        </p:txBody>
      </p:sp>
    </p:spTree>
    <p:extLst>
      <p:ext uri="{BB962C8B-B14F-4D97-AF65-F5344CB8AC3E}">
        <p14:creationId xmlns:p14="http://schemas.microsoft.com/office/powerpoint/2010/main" val="553552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oxes and roller conveyor">
            <a:extLst>
              <a:ext uri="{FF2B5EF4-FFF2-40B4-BE49-F238E27FC236}">
                <a16:creationId xmlns:a16="http://schemas.microsoft.com/office/drawing/2014/main" id="{F47D3D10-04F3-483B-06A1-5EC3E93FE37E}"/>
              </a:ext>
            </a:extLst>
          </p:cNvPr>
          <p:cNvPicPr>
            <a:picLocks noChangeAspect="1"/>
          </p:cNvPicPr>
          <p:nvPr/>
        </p:nvPicPr>
        <p:blipFill>
          <a:blip r:embed="rId3"/>
          <a:srcRect l="8534" r="15988"/>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5" name="Content Placeholder 4">
            <a:extLst>
              <a:ext uri="{FF2B5EF4-FFF2-40B4-BE49-F238E27FC236}">
                <a16:creationId xmlns:a16="http://schemas.microsoft.com/office/drawing/2014/main" id="{417278AA-13C0-1995-DA0C-E6F715211316}"/>
              </a:ext>
            </a:extLst>
          </p:cNvPr>
          <p:cNvSpPr>
            <a:spLocks noGrp="1"/>
          </p:cNvSpPr>
          <p:nvPr>
            <p:ph idx="1"/>
          </p:nvPr>
        </p:nvSpPr>
        <p:spPr>
          <a:xfrm>
            <a:off x="7320465" y="1877458"/>
            <a:ext cx="4140013" cy="3908586"/>
          </a:xfrm>
        </p:spPr>
        <p:txBody>
          <a:bodyPr>
            <a:normAutofit/>
          </a:bodyPr>
          <a:lstStyle/>
          <a:p>
            <a:pPr>
              <a:buNone/>
            </a:pPr>
            <a:r>
              <a:rPr lang="en-US" sz="1600" b="1" i="0" dirty="0">
                <a:effectLst/>
                <a:latin typeface="Roboto" panose="02000000000000000000" pitchFamily="2" charset="0"/>
              </a:rPr>
              <a:t>Real-Time Inventory</a:t>
            </a:r>
          </a:p>
          <a:p>
            <a:r>
              <a:rPr lang="en-US" sz="1600" b="0" i="0" dirty="0">
                <a:effectLst/>
                <a:latin typeface="Roboto" panose="02000000000000000000" pitchFamily="2" charset="0"/>
              </a:rPr>
              <a:t>Track material availability and movement across multiple project sites instantly.</a:t>
            </a:r>
          </a:p>
          <a:p>
            <a:pPr>
              <a:buNone/>
            </a:pPr>
            <a:r>
              <a:rPr lang="en-US" sz="1600" b="1" i="0" dirty="0">
                <a:effectLst/>
                <a:latin typeface="Roboto" panose="02000000000000000000" pitchFamily="2" charset="0"/>
              </a:rPr>
              <a:t>Automated Procurement</a:t>
            </a:r>
          </a:p>
          <a:p>
            <a:r>
              <a:rPr lang="en-US" sz="1600" b="0" i="0" dirty="0">
                <a:effectLst/>
                <a:latin typeface="Roboto" panose="02000000000000000000" pitchFamily="2" charset="0"/>
              </a:rPr>
              <a:t>Generate and manage purchase orders automatically based on inventory thresholds.</a:t>
            </a:r>
          </a:p>
          <a:p>
            <a:pPr>
              <a:buNone/>
            </a:pPr>
            <a:r>
              <a:rPr lang="en-US" sz="1600" b="1" i="0" dirty="0">
                <a:effectLst/>
                <a:latin typeface="Roboto" panose="02000000000000000000" pitchFamily="2" charset="0"/>
              </a:rPr>
              <a:t>Supplier Performance Insights</a:t>
            </a:r>
          </a:p>
          <a:p>
            <a:r>
              <a:rPr lang="en-US" sz="1600" b="0" i="0" dirty="0">
                <a:effectLst/>
                <a:latin typeface="Roboto" panose="02000000000000000000" pitchFamily="2" charset="0"/>
              </a:rPr>
              <a:t>Evaluate suppliers based on delivery reliability, cost, and quality metrics.</a:t>
            </a:r>
          </a:p>
          <a:p>
            <a:pPr>
              <a:buNone/>
            </a:pPr>
            <a:r>
              <a:rPr lang="en-US" sz="1600" b="1" i="0" dirty="0">
                <a:effectLst/>
                <a:latin typeface="Roboto" panose="02000000000000000000" pitchFamily="2" charset="0"/>
              </a:rPr>
              <a:t>Cost Integration</a:t>
            </a:r>
          </a:p>
          <a:p>
            <a:r>
              <a:rPr lang="en-US" sz="1600" b="0" i="0" dirty="0">
                <a:effectLst/>
                <a:latin typeface="Roboto" panose="02000000000000000000" pitchFamily="2" charset="0"/>
              </a:rPr>
              <a:t>Sync material costs with project budgets to maintain financial control.</a:t>
            </a:r>
          </a:p>
          <a:p>
            <a:endParaRPr lang="en-US" sz="1600" dirty="0"/>
          </a:p>
        </p:txBody>
      </p:sp>
      <p:sp>
        <p:nvSpPr>
          <p:cNvPr id="6" name="Rectangle 1">
            <a:extLst>
              <a:ext uri="{FF2B5EF4-FFF2-40B4-BE49-F238E27FC236}">
                <a16:creationId xmlns:a16="http://schemas.microsoft.com/office/drawing/2014/main" id="{C253B890-35DB-9A52-396E-72250922577A}"/>
              </a:ext>
            </a:extLst>
          </p:cNvPr>
          <p:cNvSpPr>
            <a:spLocks noChangeArrowheads="1"/>
          </p:cNvSpPr>
          <p:nvPr/>
        </p:nvSpPr>
        <p:spPr bwMode="auto">
          <a:xfrm>
            <a:off x="7320465" y="222407"/>
            <a:ext cx="4140014" cy="5830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Core Features of BG30 ERP</a:t>
            </a:r>
          </a:p>
        </p:txBody>
      </p:sp>
      <p:sp>
        <p:nvSpPr>
          <p:cNvPr id="8" name="TextBox 7">
            <a:extLst>
              <a:ext uri="{FF2B5EF4-FFF2-40B4-BE49-F238E27FC236}">
                <a16:creationId xmlns:a16="http://schemas.microsoft.com/office/drawing/2014/main" id="{2D189BC9-F7FA-A08B-4224-12E4D937DFDA}"/>
              </a:ext>
            </a:extLst>
          </p:cNvPr>
          <p:cNvSpPr txBox="1"/>
          <p:nvPr/>
        </p:nvSpPr>
        <p:spPr>
          <a:xfrm>
            <a:off x="7434470" y="974035"/>
            <a:ext cx="3945834" cy="1055674"/>
          </a:xfrm>
          <a:prstGeom prst="rect">
            <a:avLst/>
          </a:prstGeom>
          <a:noFill/>
        </p:spPr>
        <p:txBody>
          <a:bodyPr wrap="square" rtlCol="0">
            <a:spAutoFit/>
          </a:bodyPr>
          <a:lstStyle/>
          <a:p>
            <a:pPr marL="0" marR="0" lvl="0" indent="0" eaLnBrk="1" fontAlgn="base" hangingPunct="1">
              <a:lnSpc>
                <a:spcPct val="90000"/>
              </a:lnSpc>
              <a:spcAft>
                <a:spcPts val="600"/>
              </a:spcAft>
              <a:buClrTx/>
              <a:buSzTx/>
              <a:tabLst/>
            </a:pPr>
            <a:r>
              <a:rPr lang="en-US" altLang="en-US" sz="2200" b="1" dirty="0">
                <a:latin typeface="+mj-lt"/>
                <a:ea typeface="+mj-ea"/>
                <a:cs typeface="+mj-cs"/>
              </a:rPr>
              <a:t>Optimized for Construction Material Management</a:t>
            </a:r>
          </a:p>
          <a:p>
            <a:endParaRPr lang="en-US" dirty="0"/>
          </a:p>
        </p:txBody>
      </p:sp>
    </p:spTree>
    <p:extLst>
      <p:ext uri="{BB962C8B-B14F-4D97-AF65-F5344CB8AC3E}">
        <p14:creationId xmlns:p14="http://schemas.microsoft.com/office/powerpoint/2010/main" val="2907617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CB665F-546F-9E4F-B181-24C6CF02047E}"/>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oxes and roller conveyor">
            <a:extLst>
              <a:ext uri="{FF2B5EF4-FFF2-40B4-BE49-F238E27FC236}">
                <a16:creationId xmlns:a16="http://schemas.microsoft.com/office/drawing/2014/main" id="{833A17D3-F1B9-E3A2-7D73-022CAA79C43E}"/>
              </a:ext>
            </a:extLst>
          </p:cNvPr>
          <p:cNvPicPr>
            <a:picLocks noChangeAspect="1"/>
          </p:cNvPicPr>
          <p:nvPr/>
        </p:nvPicPr>
        <p:blipFill>
          <a:blip r:embed="rId4"/>
          <a:srcRect l="7865" r="16657"/>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5" name="Content Placeholder 4">
            <a:extLst>
              <a:ext uri="{FF2B5EF4-FFF2-40B4-BE49-F238E27FC236}">
                <a16:creationId xmlns:a16="http://schemas.microsoft.com/office/drawing/2014/main" id="{8E689644-35F0-33DC-968E-586CF0BD828A}"/>
              </a:ext>
            </a:extLst>
          </p:cNvPr>
          <p:cNvSpPr>
            <a:spLocks noGrp="1"/>
          </p:cNvSpPr>
          <p:nvPr>
            <p:ph idx="1"/>
          </p:nvPr>
        </p:nvSpPr>
        <p:spPr>
          <a:xfrm>
            <a:off x="7320465" y="2194102"/>
            <a:ext cx="4140013" cy="3908586"/>
          </a:xfrm>
        </p:spPr>
        <p:txBody>
          <a:bodyPr>
            <a:normAutofit/>
          </a:bodyPr>
          <a:lstStyle/>
          <a:p>
            <a:pPr>
              <a:buNone/>
            </a:pPr>
            <a:r>
              <a:rPr lang="en-US" sz="1600" b="1" i="0" dirty="0">
                <a:effectLst/>
                <a:latin typeface="Roboto" panose="02000000000000000000" pitchFamily="2" charset="0"/>
              </a:rPr>
              <a:t>Cost Reduction</a:t>
            </a:r>
          </a:p>
          <a:p>
            <a:r>
              <a:rPr lang="en-US" sz="1600" b="0" i="0" dirty="0">
                <a:effectLst/>
                <a:latin typeface="Roboto" panose="02000000000000000000" pitchFamily="2" charset="0"/>
              </a:rPr>
              <a:t>Reduce material wastage and project delays, saving up to 25% in overall costs.</a:t>
            </a:r>
          </a:p>
          <a:p>
            <a:pPr>
              <a:buNone/>
            </a:pPr>
            <a:r>
              <a:rPr lang="en-US" sz="1600" b="1" i="0" dirty="0">
                <a:effectLst/>
                <a:latin typeface="Roboto" panose="02000000000000000000" pitchFamily="2" charset="0"/>
              </a:rPr>
              <a:t>Workflow Efficiency</a:t>
            </a:r>
          </a:p>
          <a:p>
            <a:r>
              <a:rPr lang="en-US" sz="1600" b="0" i="0" dirty="0">
                <a:effectLst/>
                <a:latin typeface="Roboto" panose="02000000000000000000" pitchFamily="2" charset="0"/>
              </a:rPr>
              <a:t>Automate manual processes to free up management time and avoid human errors.</a:t>
            </a:r>
          </a:p>
          <a:p>
            <a:pPr>
              <a:buNone/>
            </a:pPr>
            <a:r>
              <a:rPr lang="en-US" sz="1600" b="1" i="0" dirty="0">
                <a:effectLst/>
                <a:latin typeface="Roboto" panose="02000000000000000000" pitchFamily="2" charset="0"/>
              </a:rPr>
              <a:t>Real-Time Decisions</a:t>
            </a:r>
          </a:p>
          <a:p>
            <a:r>
              <a:rPr lang="en-US" sz="1600" b="0" i="0" dirty="0">
                <a:effectLst/>
                <a:latin typeface="Roboto" panose="02000000000000000000" pitchFamily="2" charset="0"/>
              </a:rPr>
              <a:t>Make informed decisions faster with centralized data dashboards.</a:t>
            </a:r>
          </a:p>
          <a:p>
            <a:pPr>
              <a:buNone/>
            </a:pPr>
            <a:r>
              <a:rPr lang="en-US" sz="1600" b="1" i="0" dirty="0">
                <a:effectLst/>
                <a:latin typeface="Roboto" panose="02000000000000000000" pitchFamily="2" charset="0"/>
              </a:rPr>
              <a:t>Scalability</a:t>
            </a:r>
          </a:p>
          <a:p>
            <a:r>
              <a:rPr lang="en-US" sz="1600" b="0" i="0" dirty="0">
                <a:effectLst/>
                <a:latin typeface="Roboto" panose="02000000000000000000" pitchFamily="2" charset="0"/>
              </a:rPr>
              <a:t>Easily adapt the system to manage projects of various sizes and complexity.</a:t>
            </a:r>
          </a:p>
          <a:p>
            <a:endParaRPr lang="en-US" sz="1600" dirty="0"/>
          </a:p>
        </p:txBody>
      </p:sp>
      <p:sp>
        <p:nvSpPr>
          <p:cNvPr id="2" name="Rectangle 1">
            <a:extLst>
              <a:ext uri="{FF2B5EF4-FFF2-40B4-BE49-F238E27FC236}">
                <a16:creationId xmlns:a16="http://schemas.microsoft.com/office/drawing/2014/main" id="{FA2A9CB7-FC8E-00E3-D582-C222E46CC219}"/>
              </a:ext>
            </a:extLst>
          </p:cNvPr>
          <p:cNvSpPr>
            <a:spLocks noChangeArrowheads="1"/>
          </p:cNvSpPr>
          <p:nvPr/>
        </p:nvSpPr>
        <p:spPr bwMode="auto">
          <a:xfrm>
            <a:off x="7320465" y="222407"/>
            <a:ext cx="4140014" cy="5830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Benefits of Using BG30 ERP</a:t>
            </a:r>
          </a:p>
        </p:txBody>
      </p:sp>
      <p:sp>
        <p:nvSpPr>
          <p:cNvPr id="3" name="TextBox 2">
            <a:extLst>
              <a:ext uri="{FF2B5EF4-FFF2-40B4-BE49-F238E27FC236}">
                <a16:creationId xmlns:a16="http://schemas.microsoft.com/office/drawing/2014/main" id="{226363FA-7A17-88DC-8571-713AC155C391}"/>
              </a:ext>
            </a:extLst>
          </p:cNvPr>
          <p:cNvSpPr txBox="1"/>
          <p:nvPr/>
        </p:nvSpPr>
        <p:spPr>
          <a:xfrm>
            <a:off x="7434470" y="974035"/>
            <a:ext cx="3945834" cy="703719"/>
          </a:xfrm>
          <a:prstGeom prst="rect">
            <a:avLst/>
          </a:prstGeom>
          <a:noFill/>
        </p:spPr>
        <p:txBody>
          <a:bodyPr wrap="square" rtlCol="0">
            <a:spAutoFit/>
          </a:bodyPr>
          <a:lstStyle/>
          <a:p>
            <a:pPr marL="0" marR="0" lvl="0" indent="0" eaLnBrk="1" fontAlgn="base" hangingPunct="1">
              <a:lnSpc>
                <a:spcPct val="90000"/>
              </a:lnSpc>
              <a:spcAft>
                <a:spcPts val="600"/>
              </a:spcAft>
              <a:buClrTx/>
              <a:buSzTx/>
              <a:tabLst/>
            </a:pPr>
            <a:r>
              <a:rPr lang="en-US" altLang="en-US" sz="2200" b="1" dirty="0">
                <a:latin typeface="+mj-lt"/>
                <a:ea typeface="+mj-ea"/>
                <a:cs typeface="+mj-cs"/>
              </a:rPr>
              <a:t>Efficiency, Cost-Saving, and Clarity</a:t>
            </a:r>
          </a:p>
        </p:txBody>
      </p:sp>
    </p:spTree>
    <p:extLst>
      <p:ext uri="{BB962C8B-B14F-4D97-AF65-F5344CB8AC3E}">
        <p14:creationId xmlns:p14="http://schemas.microsoft.com/office/powerpoint/2010/main" val="378526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4D37B1D-C152-D256-DF90-C55A3B600705}"/>
              </a:ext>
            </a:extLst>
          </p:cNvPr>
          <p:cNvSpPr>
            <a:spLocks noChangeArrowheads="1"/>
          </p:cNvSpPr>
          <p:nvPr/>
        </p:nvSpPr>
        <p:spPr bwMode="auto">
          <a:xfrm>
            <a:off x="7532479" y="1438791"/>
            <a:ext cx="4140014" cy="133083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endParaRPr kumimoji="0" lang="en-US" altLang="en-US" b="0" i="0" u="none" strike="noStrike" cap="none" normalizeH="0" baseline="0" dirty="0">
              <a:ln>
                <a:noFill/>
              </a:ln>
              <a:effectLst/>
              <a:latin typeface="+mj-lt"/>
              <a:ea typeface="+mj-ea"/>
              <a:cs typeface="+mj-cs"/>
            </a:endParaRPr>
          </a:p>
        </p:txBody>
      </p:sp>
      <p:pic>
        <p:nvPicPr>
          <p:cNvPr id="2051" name="Picture 3" descr="Close-up of a tablet on a newspaper&#10;&#10;AI-generated content may be incorrect.">
            <a:extLst>
              <a:ext uri="{FF2B5EF4-FFF2-40B4-BE49-F238E27FC236}">
                <a16:creationId xmlns:a16="http://schemas.microsoft.com/office/drawing/2014/main" id="{14290CE6-748D-B256-ADF3-81033385F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170" r="24221"/>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48CC832-8CC5-9D37-9537-65569DB200C0}"/>
              </a:ext>
            </a:extLst>
          </p:cNvPr>
          <p:cNvSpPr>
            <a:spLocks noGrp="1"/>
          </p:cNvSpPr>
          <p:nvPr>
            <p:ph idx="1"/>
          </p:nvPr>
        </p:nvSpPr>
        <p:spPr>
          <a:xfrm>
            <a:off x="7320465" y="2194102"/>
            <a:ext cx="4140013" cy="3908586"/>
          </a:xfrm>
        </p:spPr>
        <p:txBody>
          <a:bodyPr vert="horz" lIns="91440" tIns="45720" rIns="91440" bIns="45720" rtlCol="0">
            <a:normAutofit/>
          </a:bodyPr>
          <a:lstStyle/>
          <a:p>
            <a:pPr marL="0" marR="0" lvl="0" fontAlgn="base">
              <a:spcBef>
                <a:spcPct val="0"/>
              </a:spcBef>
              <a:spcAft>
                <a:spcPts val="600"/>
              </a:spcAft>
              <a:buClrTx/>
              <a:buSzTx/>
              <a:tabLst/>
            </a:pPr>
            <a:endParaRPr kumimoji="0" lang="en-US" altLang="en-US" sz="1600" b="0" i="0" u="none" strike="noStrike" cap="none" normalizeH="0" baseline="0" dirty="0">
              <a:ln>
                <a:noFill/>
              </a:ln>
              <a:effectLst/>
            </a:endParaRPr>
          </a:p>
          <a:p>
            <a:pPr marL="0" marR="0" lvl="0" fontAlgn="base">
              <a:spcBef>
                <a:spcPct val="0"/>
              </a:spcBef>
              <a:spcAft>
                <a:spcPts val="600"/>
              </a:spcAft>
              <a:buClrTx/>
              <a:buSzTx/>
              <a:tabLst/>
            </a:pPr>
            <a:r>
              <a:rPr kumimoji="0" lang="en-US" altLang="en-US" sz="1600" b="1" i="0" u="none" strike="noStrike" cap="none" normalizeH="0" baseline="0" dirty="0">
                <a:ln>
                  <a:noFill/>
                </a:ln>
                <a:effectLst/>
              </a:rPr>
              <a:t>Cloud ERP:</a:t>
            </a:r>
            <a:r>
              <a:rPr kumimoji="0" lang="en-US" altLang="en-US" sz="1600" b="0" i="0" u="none" strike="noStrike" cap="none" normalizeH="0" baseline="0" dirty="0">
                <a:ln>
                  <a:noFill/>
                </a:ln>
                <a:effectLst/>
              </a:rPr>
              <a:t> Over 70% of new ERP deployments in construction are cloud-based, enabling access from anywhere.</a:t>
            </a:r>
          </a:p>
          <a:p>
            <a:pPr marL="0" marR="0" lvl="0" fontAlgn="base">
              <a:spcBef>
                <a:spcPct val="0"/>
              </a:spcBef>
              <a:spcAft>
                <a:spcPts val="600"/>
              </a:spcAft>
              <a:buClrTx/>
              <a:buSzTx/>
              <a:tabLst/>
            </a:pPr>
            <a:r>
              <a:rPr kumimoji="0" lang="en-US" altLang="en-US" sz="1600" b="1" i="0" u="none" strike="noStrike" cap="none" normalizeH="0" baseline="0" dirty="0">
                <a:ln>
                  <a:noFill/>
                </a:ln>
                <a:effectLst/>
              </a:rPr>
              <a:t>Mobile Accessibility:</a:t>
            </a:r>
            <a:r>
              <a:rPr kumimoji="0" lang="en-US" altLang="en-US" sz="1600" b="0" i="0" u="none" strike="noStrike" cap="none" normalizeH="0" baseline="0" dirty="0">
                <a:ln>
                  <a:noFill/>
                </a:ln>
                <a:effectLst/>
              </a:rPr>
              <a:t> Field teams use tablets and phones to update material status in real time.</a:t>
            </a:r>
          </a:p>
          <a:p>
            <a:pPr marL="0" marR="0" lvl="0" fontAlgn="base">
              <a:spcBef>
                <a:spcPct val="0"/>
              </a:spcBef>
              <a:spcAft>
                <a:spcPts val="600"/>
              </a:spcAft>
              <a:buClrTx/>
              <a:buSzTx/>
              <a:tabLst/>
            </a:pPr>
            <a:r>
              <a:rPr kumimoji="0" lang="en-US" altLang="en-US" sz="1600" b="1" i="0" u="none" strike="noStrike" cap="none" normalizeH="0" baseline="0" dirty="0">
                <a:ln>
                  <a:noFill/>
                </a:ln>
                <a:effectLst/>
              </a:rPr>
              <a:t>Sustainability Tracking:</a:t>
            </a:r>
            <a:r>
              <a:rPr kumimoji="0" lang="en-US" altLang="en-US" sz="1600" b="0" i="0" u="none" strike="noStrike" cap="none" normalizeH="0" baseline="0" dirty="0">
                <a:ln>
                  <a:noFill/>
                </a:ln>
                <a:effectLst/>
              </a:rPr>
              <a:t> ERP systems now include tools to monitor material carbon footprint and waste.</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p:txBody>
      </p:sp>
      <p:sp>
        <p:nvSpPr>
          <p:cNvPr id="6" name="Rectangle 5">
            <a:extLst>
              <a:ext uri="{FF2B5EF4-FFF2-40B4-BE49-F238E27FC236}">
                <a16:creationId xmlns:a16="http://schemas.microsoft.com/office/drawing/2014/main" id="{59EBC6BB-FEFE-75E5-9310-D1DE3928BAB7}"/>
              </a:ext>
            </a:extLst>
          </p:cNvPr>
          <p:cNvSpPr>
            <a:spLocks noChangeArrowheads="1"/>
          </p:cNvSpPr>
          <p:nvPr/>
        </p:nvSpPr>
        <p:spPr bwMode="auto">
          <a:xfrm>
            <a:off x="7320465" y="111204"/>
            <a:ext cx="4140014" cy="197169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Emerging Trends in Construction ERP</a:t>
            </a:r>
          </a:p>
          <a:p>
            <a:pPr marL="0" marR="0" lvl="0" indent="0" eaLnBrk="1" fontAlgn="base" hangingPunct="1">
              <a:lnSpc>
                <a:spcPct val="90000"/>
              </a:lnSpc>
              <a:spcAft>
                <a:spcPts val="600"/>
              </a:spcAft>
              <a:buClrTx/>
              <a:buSzTx/>
              <a:tabLst/>
            </a:pPr>
            <a:endParaRPr kumimoji="0" lang="en-US" altLang="en-US" sz="2200" b="1" i="0" u="none" strike="noStrike" cap="none" normalizeH="0" baseline="0" dirty="0">
              <a:ln>
                <a:noFill/>
              </a:ln>
              <a:effectLst/>
              <a:latin typeface="+mj-lt"/>
              <a:ea typeface="+mj-ea"/>
              <a:cs typeface="+mj-cs"/>
            </a:endParaRPr>
          </a:p>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Driving Digital Transformation</a:t>
            </a:r>
          </a:p>
        </p:txBody>
      </p:sp>
    </p:spTree>
    <p:extLst>
      <p:ext uri="{BB962C8B-B14F-4D97-AF65-F5344CB8AC3E}">
        <p14:creationId xmlns:p14="http://schemas.microsoft.com/office/powerpoint/2010/main" val="110200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oxes on a conveyor belt&#10;&#10;AI-generated content may be incorrect.">
            <a:extLst>
              <a:ext uri="{FF2B5EF4-FFF2-40B4-BE49-F238E27FC236}">
                <a16:creationId xmlns:a16="http://schemas.microsoft.com/office/drawing/2014/main" id="{7733EE84-E827-6D96-4924-A13530F82463}"/>
              </a:ext>
            </a:extLst>
          </p:cNvPr>
          <p:cNvPicPr>
            <a:picLocks noChangeAspect="1"/>
          </p:cNvPicPr>
          <p:nvPr/>
        </p:nvPicPr>
        <p:blipFill>
          <a:blip r:embed="rId3"/>
          <a:srcRect l="22894" r="20498"/>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186A67FF-FF2E-343A-BDF8-C2AA2E57DE22}"/>
              </a:ext>
            </a:extLst>
          </p:cNvPr>
          <p:cNvSpPr>
            <a:spLocks noGrp="1"/>
          </p:cNvSpPr>
          <p:nvPr>
            <p:ph idx="1"/>
          </p:nvPr>
        </p:nvSpPr>
        <p:spPr>
          <a:xfrm>
            <a:off x="7320465" y="2194102"/>
            <a:ext cx="4140013" cy="3908586"/>
          </a:xfrm>
        </p:spPr>
        <p:txBody>
          <a:bodyPr>
            <a:normAutofit/>
          </a:bodyPr>
          <a:lstStyle/>
          <a:p>
            <a:pPr>
              <a:buNone/>
            </a:pPr>
            <a:r>
              <a:rPr lang="en-US" sz="1600" b="1" i="0" dirty="0">
                <a:effectLst/>
                <a:latin typeface="Roboto" panose="02000000000000000000" pitchFamily="2" charset="0"/>
              </a:rPr>
              <a:t>Efficiency Gains</a:t>
            </a:r>
          </a:p>
          <a:p>
            <a:r>
              <a:rPr lang="en-US" sz="1600" b="0" i="0" dirty="0">
                <a:effectLst/>
                <a:latin typeface="Roboto" panose="02000000000000000000" pitchFamily="2" charset="0"/>
              </a:rPr>
              <a:t>Expected 30% faster material ordering and reduced stockouts.</a:t>
            </a:r>
          </a:p>
          <a:p>
            <a:pPr>
              <a:buNone/>
            </a:pPr>
            <a:r>
              <a:rPr lang="en-US" sz="1600" b="1" i="0" dirty="0">
                <a:effectLst/>
                <a:latin typeface="Roboto" panose="02000000000000000000" pitchFamily="2" charset="0"/>
              </a:rPr>
              <a:t>Cost Savings</a:t>
            </a:r>
          </a:p>
          <a:p>
            <a:r>
              <a:rPr lang="en-US" sz="1600" b="0" i="0" dirty="0">
                <a:effectLst/>
                <a:latin typeface="Roboto" panose="02000000000000000000" pitchFamily="2" charset="0"/>
              </a:rPr>
              <a:t>Expected up to 20–25% reduction in material wastage across pilot projects.</a:t>
            </a:r>
          </a:p>
          <a:p>
            <a:pPr>
              <a:buNone/>
            </a:pPr>
            <a:r>
              <a:rPr lang="en-US" sz="1600" b="1" i="0" dirty="0">
                <a:effectLst/>
                <a:latin typeface="Roboto" panose="02000000000000000000" pitchFamily="2" charset="0"/>
              </a:rPr>
              <a:t>Faster Project Completion</a:t>
            </a:r>
          </a:p>
          <a:p>
            <a:r>
              <a:rPr lang="en-US" sz="1600" b="0" i="0" dirty="0">
                <a:effectLst/>
                <a:latin typeface="Roboto" panose="02000000000000000000" pitchFamily="2" charset="0"/>
              </a:rPr>
              <a:t>ERP users shall complete builds 15% quicker due to streamlined logistics.</a:t>
            </a:r>
          </a:p>
          <a:p>
            <a:pPr>
              <a:buNone/>
            </a:pPr>
            <a:r>
              <a:rPr lang="en-US" sz="1600" b="1" i="0" dirty="0">
                <a:effectLst/>
                <a:latin typeface="Roboto" panose="02000000000000000000" pitchFamily="2" charset="0"/>
              </a:rPr>
              <a:t>Increased Transparency</a:t>
            </a:r>
          </a:p>
          <a:p>
            <a:r>
              <a:rPr lang="en-US" sz="1600" b="0" i="0" dirty="0">
                <a:effectLst/>
                <a:latin typeface="Roboto" panose="02000000000000000000" pitchFamily="2" charset="0"/>
              </a:rPr>
              <a:t>Centralized dashboards will improve visibility across teams and stakeholders.</a:t>
            </a:r>
          </a:p>
        </p:txBody>
      </p:sp>
      <p:sp>
        <p:nvSpPr>
          <p:cNvPr id="6" name="Rectangle 5">
            <a:extLst>
              <a:ext uri="{FF2B5EF4-FFF2-40B4-BE49-F238E27FC236}">
                <a16:creationId xmlns:a16="http://schemas.microsoft.com/office/drawing/2014/main" id="{82FB33B2-A01F-3AA5-FD22-D7C2EAAC504A}"/>
              </a:ext>
            </a:extLst>
          </p:cNvPr>
          <p:cNvSpPr>
            <a:spLocks noChangeArrowheads="1"/>
          </p:cNvSpPr>
          <p:nvPr/>
        </p:nvSpPr>
        <p:spPr bwMode="auto">
          <a:xfrm>
            <a:off x="7320465" y="111204"/>
            <a:ext cx="4140014" cy="10914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Expected Impact of BG30 ERP</a:t>
            </a:r>
          </a:p>
        </p:txBody>
      </p:sp>
    </p:spTree>
    <p:extLst>
      <p:ext uri="{BB962C8B-B14F-4D97-AF65-F5344CB8AC3E}">
        <p14:creationId xmlns:p14="http://schemas.microsoft.com/office/powerpoint/2010/main" val="158396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B3F76C-A5EB-463E-7D66-55696FB6BFB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oxes on a conveyor belt&#10;&#10;AI-generated content may be incorrect.">
            <a:extLst>
              <a:ext uri="{FF2B5EF4-FFF2-40B4-BE49-F238E27FC236}">
                <a16:creationId xmlns:a16="http://schemas.microsoft.com/office/drawing/2014/main" id="{E6F9F2E0-9537-C8B0-B677-F9D4F22DFA8F}"/>
              </a:ext>
            </a:extLst>
          </p:cNvPr>
          <p:cNvPicPr>
            <a:picLocks noChangeAspect="1"/>
          </p:cNvPicPr>
          <p:nvPr/>
        </p:nvPicPr>
        <p:blipFill>
          <a:blip r:embed="rId3"/>
          <a:srcRect l="23035" r="20357"/>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8727B76E-0169-33F5-AA13-8698C3292BE4}"/>
              </a:ext>
            </a:extLst>
          </p:cNvPr>
          <p:cNvSpPr>
            <a:spLocks noGrp="1"/>
          </p:cNvSpPr>
          <p:nvPr>
            <p:ph idx="1"/>
          </p:nvPr>
        </p:nvSpPr>
        <p:spPr>
          <a:xfrm>
            <a:off x="7320465" y="2194102"/>
            <a:ext cx="4140013" cy="3908586"/>
          </a:xfrm>
        </p:spPr>
        <p:txBody>
          <a:bodyPr>
            <a:normAutofit/>
          </a:bodyPr>
          <a:lstStyle/>
          <a:p>
            <a:pPr>
              <a:buNone/>
            </a:pPr>
            <a:r>
              <a:rPr lang="en-US" sz="1600" b="1" i="0" dirty="0">
                <a:effectLst/>
                <a:latin typeface="Roboto" panose="02000000000000000000" pitchFamily="2" charset="0"/>
              </a:rPr>
              <a:t>Digital Transformation</a:t>
            </a:r>
          </a:p>
          <a:p>
            <a:r>
              <a:rPr lang="en-US" sz="1600" b="0" i="0" dirty="0">
                <a:effectLst/>
                <a:latin typeface="Roboto" panose="02000000000000000000" pitchFamily="2" charset="0"/>
              </a:rPr>
              <a:t>BG30 ERP is central to digitizing materials management in construction.</a:t>
            </a:r>
          </a:p>
          <a:p>
            <a:pPr>
              <a:buNone/>
            </a:pPr>
            <a:r>
              <a:rPr lang="en-US" sz="1600" b="1" i="0" dirty="0">
                <a:effectLst/>
                <a:latin typeface="Roboto" panose="02000000000000000000" pitchFamily="2" charset="0"/>
              </a:rPr>
              <a:t>Scalable Framework</a:t>
            </a:r>
          </a:p>
          <a:p>
            <a:r>
              <a:rPr lang="en-US" sz="1600" b="0" i="0" dirty="0">
                <a:effectLst/>
                <a:latin typeface="Roboto" panose="02000000000000000000" pitchFamily="2" charset="0"/>
              </a:rPr>
              <a:t>Adapts to both small projects and large-scale infrastructure developments.</a:t>
            </a:r>
          </a:p>
          <a:p>
            <a:pPr>
              <a:buNone/>
            </a:pPr>
            <a:r>
              <a:rPr lang="en-US" sz="1600" b="1" i="0" dirty="0">
                <a:effectLst/>
                <a:latin typeface="Roboto" panose="02000000000000000000" pitchFamily="2" charset="0"/>
              </a:rPr>
              <a:t>Data-Driven Decisions</a:t>
            </a:r>
          </a:p>
          <a:p>
            <a:r>
              <a:rPr lang="en-US" sz="1600" b="0" i="0" dirty="0">
                <a:effectLst/>
                <a:latin typeface="Roboto" panose="02000000000000000000" pitchFamily="2" charset="0"/>
              </a:rPr>
              <a:t>Future versions will integrate AI for predictive logistics and budgeting.</a:t>
            </a:r>
          </a:p>
          <a:p>
            <a:pPr>
              <a:buNone/>
            </a:pPr>
            <a:r>
              <a:rPr lang="en-US" sz="1600" b="1" i="0" dirty="0">
                <a:effectLst/>
                <a:latin typeface="Roboto" panose="02000000000000000000" pitchFamily="2" charset="0"/>
              </a:rPr>
              <a:t>Sustainability Commitment</a:t>
            </a:r>
          </a:p>
          <a:p>
            <a:r>
              <a:rPr lang="en-US" sz="1600" b="0" i="0" dirty="0">
                <a:effectLst/>
                <a:latin typeface="Roboto" panose="02000000000000000000" pitchFamily="2" charset="0"/>
              </a:rPr>
              <a:t>Expanding eco-tracking features to meet growing green building standards.</a:t>
            </a:r>
          </a:p>
        </p:txBody>
      </p:sp>
      <p:sp>
        <p:nvSpPr>
          <p:cNvPr id="4" name="Rectangle 3">
            <a:extLst>
              <a:ext uri="{FF2B5EF4-FFF2-40B4-BE49-F238E27FC236}">
                <a16:creationId xmlns:a16="http://schemas.microsoft.com/office/drawing/2014/main" id="{8015FE84-B10D-EB58-D773-B2142FA8A987}"/>
              </a:ext>
            </a:extLst>
          </p:cNvPr>
          <p:cNvSpPr>
            <a:spLocks noChangeArrowheads="1"/>
          </p:cNvSpPr>
          <p:nvPr/>
        </p:nvSpPr>
        <p:spPr bwMode="auto">
          <a:xfrm>
            <a:off x="7320465" y="111204"/>
            <a:ext cx="4140014" cy="15287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Conclusion &amp; Roadmap</a:t>
            </a:r>
          </a:p>
          <a:p>
            <a:pPr marL="0" marR="0" lvl="0" indent="0" eaLnBrk="1" fontAlgn="base" hangingPunct="1">
              <a:lnSpc>
                <a:spcPct val="90000"/>
              </a:lnSpc>
              <a:spcAft>
                <a:spcPts val="600"/>
              </a:spcAft>
              <a:buClrTx/>
              <a:buSzTx/>
              <a:tabLst/>
            </a:pPr>
            <a:endParaRPr kumimoji="0" lang="en-US" altLang="en-US" sz="2200" b="1" i="0" u="none" strike="noStrike" cap="none" normalizeH="0" baseline="0" dirty="0">
              <a:ln>
                <a:noFill/>
              </a:ln>
              <a:effectLst/>
              <a:latin typeface="+mj-lt"/>
              <a:ea typeface="+mj-ea"/>
              <a:cs typeface="+mj-cs"/>
            </a:endParaRPr>
          </a:p>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BG30 ERP in the Future of Construction</a:t>
            </a:r>
          </a:p>
        </p:txBody>
      </p:sp>
    </p:spTree>
    <p:extLst>
      <p:ext uri="{BB962C8B-B14F-4D97-AF65-F5344CB8AC3E}">
        <p14:creationId xmlns:p14="http://schemas.microsoft.com/office/powerpoint/2010/main" val="406796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onstruction work tools">
            <a:extLst>
              <a:ext uri="{FF2B5EF4-FFF2-40B4-BE49-F238E27FC236}">
                <a16:creationId xmlns:a16="http://schemas.microsoft.com/office/drawing/2014/main" id="{E033CE49-3138-CEE1-E5F7-B4246A5023B3}"/>
              </a:ext>
            </a:extLst>
          </p:cNvPr>
          <p:cNvPicPr>
            <a:picLocks noChangeAspect="1"/>
          </p:cNvPicPr>
          <p:nvPr/>
        </p:nvPicPr>
        <p:blipFill>
          <a:blip r:embed="rId3"/>
          <a:srcRect l="19693" r="13131"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7" name="TextBox 6">
            <a:extLst>
              <a:ext uri="{FF2B5EF4-FFF2-40B4-BE49-F238E27FC236}">
                <a16:creationId xmlns:a16="http://schemas.microsoft.com/office/drawing/2014/main" id="{30157249-6AB7-6160-2669-D93528663F2A}"/>
              </a:ext>
            </a:extLst>
          </p:cNvPr>
          <p:cNvSpPr txBox="1"/>
          <p:nvPr/>
        </p:nvSpPr>
        <p:spPr>
          <a:xfrm>
            <a:off x="7320465" y="2194102"/>
            <a:ext cx="4140013" cy="3908586"/>
          </a:xfrm>
          <a:prstGeom prst="rect">
            <a:avLst/>
          </a:prstGeom>
        </p:spPr>
        <p:txBody>
          <a:bodyPr vert="horz" lIns="91440" tIns="45720" rIns="91440" bIns="45720" rtlCol="0">
            <a:normAutofit/>
          </a:bodyPr>
          <a:lstStyle/>
          <a:p>
            <a:pPr>
              <a:lnSpc>
                <a:spcPct val="90000"/>
              </a:lnSpc>
              <a:spcAft>
                <a:spcPts val="600"/>
              </a:spcAft>
            </a:pPr>
            <a:r>
              <a:rPr lang="en-US" sz="1600" b="1" i="0" dirty="0">
                <a:effectLst/>
              </a:rPr>
              <a:t>Tailored for Construction</a:t>
            </a:r>
          </a:p>
          <a:p>
            <a:pPr indent="-228600">
              <a:lnSpc>
                <a:spcPct val="90000"/>
              </a:lnSpc>
              <a:spcAft>
                <a:spcPts val="600"/>
              </a:spcAft>
              <a:buFont typeface="Arial" panose="020B0604020202020204" pitchFamily="34" charset="0"/>
              <a:buChar char="•"/>
            </a:pPr>
            <a:r>
              <a:rPr lang="en-US" sz="1600" b="0" i="0" dirty="0">
                <a:effectLst/>
              </a:rPr>
              <a:t>Designed to solve material management inefficiencies unique to construction projects.</a:t>
            </a:r>
          </a:p>
          <a:p>
            <a:pPr>
              <a:lnSpc>
                <a:spcPct val="90000"/>
              </a:lnSpc>
              <a:spcAft>
                <a:spcPts val="600"/>
              </a:spcAft>
            </a:pPr>
            <a:r>
              <a:rPr lang="en-US" sz="1600" b="1" i="0" dirty="0">
                <a:effectLst/>
              </a:rPr>
              <a:t>Automation &amp; Analytics</a:t>
            </a:r>
          </a:p>
          <a:p>
            <a:pPr indent="-228600">
              <a:lnSpc>
                <a:spcPct val="90000"/>
              </a:lnSpc>
              <a:spcAft>
                <a:spcPts val="600"/>
              </a:spcAft>
              <a:buFont typeface="Arial" panose="020B0604020202020204" pitchFamily="34" charset="0"/>
              <a:buChar char="•"/>
            </a:pPr>
            <a:r>
              <a:rPr lang="en-US" sz="1600" b="0" i="0" dirty="0">
                <a:effectLst/>
              </a:rPr>
              <a:t>Automates procurement, tracking, and reporting with real-time dashboards.</a:t>
            </a:r>
          </a:p>
          <a:p>
            <a:pPr>
              <a:lnSpc>
                <a:spcPct val="90000"/>
              </a:lnSpc>
              <a:spcAft>
                <a:spcPts val="600"/>
              </a:spcAft>
            </a:pPr>
            <a:r>
              <a:rPr lang="en-US" sz="1600" b="1" i="0" dirty="0">
                <a:effectLst/>
              </a:rPr>
              <a:t>Anticipated Results</a:t>
            </a:r>
          </a:p>
          <a:p>
            <a:pPr indent="-228600">
              <a:lnSpc>
                <a:spcPct val="90000"/>
              </a:lnSpc>
              <a:spcAft>
                <a:spcPts val="600"/>
              </a:spcAft>
              <a:buFont typeface="Arial" panose="020B0604020202020204" pitchFamily="34" charset="0"/>
              <a:buChar char="•"/>
            </a:pPr>
            <a:r>
              <a:rPr lang="en-US" sz="1600" b="0" i="0" dirty="0">
                <a:effectLst/>
              </a:rPr>
              <a:t>Adopters will achieve up to 25% cost savings and 15% faster project completion.</a:t>
            </a:r>
          </a:p>
          <a:p>
            <a:pPr>
              <a:lnSpc>
                <a:spcPct val="90000"/>
              </a:lnSpc>
              <a:spcAft>
                <a:spcPts val="600"/>
              </a:spcAft>
            </a:pPr>
            <a:r>
              <a:rPr lang="en-US" sz="1600" b="1" i="0" dirty="0">
                <a:effectLst/>
              </a:rPr>
              <a:t>Future Ready</a:t>
            </a:r>
          </a:p>
          <a:p>
            <a:pPr indent="-228600">
              <a:lnSpc>
                <a:spcPct val="90000"/>
              </a:lnSpc>
              <a:spcAft>
                <a:spcPts val="600"/>
              </a:spcAft>
              <a:buFont typeface="Arial" panose="020B0604020202020204" pitchFamily="34" charset="0"/>
              <a:buChar char="•"/>
            </a:pPr>
            <a:r>
              <a:rPr lang="en-US" sz="1600" b="0" i="0" dirty="0">
                <a:effectLst/>
              </a:rPr>
              <a:t>Roadmap includes AI, IoT, and sustainability metrics to future-proof operations.</a:t>
            </a:r>
          </a:p>
        </p:txBody>
      </p:sp>
      <p:sp>
        <p:nvSpPr>
          <p:cNvPr id="8" name="Rectangle 7">
            <a:extLst>
              <a:ext uri="{FF2B5EF4-FFF2-40B4-BE49-F238E27FC236}">
                <a16:creationId xmlns:a16="http://schemas.microsoft.com/office/drawing/2014/main" id="{F8972D42-E5CC-799B-C72E-61436039C150}"/>
              </a:ext>
            </a:extLst>
          </p:cNvPr>
          <p:cNvSpPr>
            <a:spLocks noChangeArrowheads="1"/>
          </p:cNvSpPr>
          <p:nvPr/>
        </p:nvSpPr>
        <p:spPr bwMode="auto">
          <a:xfrm>
            <a:off x="7320465" y="111204"/>
            <a:ext cx="4140014" cy="152875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BG30 ERP Recap</a:t>
            </a:r>
          </a:p>
          <a:p>
            <a:pPr marL="0" marR="0" lvl="0" indent="0" eaLnBrk="1" fontAlgn="base" hangingPunct="1">
              <a:lnSpc>
                <a:spcPct val="90000"/>
              </a:lnSpc>
              <a:spcAft>
                <a:spcPts val="600"/>
              </a:spcAft>
              <a:buClrTx/>
              <a:buSzTx/>
              <a:tabLst/>
            </a:pPr>
            <a:endParaRPr kumimoji="0" lang="en-US" altLang="en-US" sz="2200" b="1" i="0" u="none" strike="noStrike" cap="none" normalizeH="0" baseline="0" dirty="0">
              <a:ln>
                <a:noFill/>
              </a:ln>
              <a:effectLst/>
              <a:latin typeface="+mj-lt"/>
              <a:ea typeface="+mj-ea"/>
              <a:cs typeface="+mj-cs"/>
            </a:endParaRPr>
          </a:p>
          <a:p>
            <a:pPr marL="0" marR="0" lvl="0" indent="0" eaLnBrk="1" fontAlgn="base" hangingPunct="1">
              <a:lnSpc>
                <a:spcPct val="90000"/>
              </a:lnSpc>
              <a:spcAft>
                <a:spcPts val="600"/>
              </a:spcAft>
              <a:buClrTx/>
              <a:buSzTx/>
              <a:tabLst/>
            </a:pPr>
            <a:r>
              <a:rPr kumimoji="0" lang="en-US" altLang="en-US" sz="2200" b="1" i="0" u="none" strike="noStrike" cap="none" normalizeH="0" baseline="0" dirty="0">
                <a:ln>
                  <a:noFill/>
                </a:ln>
                <a:effectLst/>
                <a:latin typeface="+mj-lt"/>
                <a:ea typeface="+mj-ea"/>
                <a:cs typeface="+mj-cs"/>
              </a:rPr>
              <a:t>Key Takeaways at a Glance</a:t>
            </a:r>
          </a:p>
        </p:txBody>
      </p:sp>
    </p:spTree>
    <p:extLst>
      <p:ext uri="{BB962C8B-B14F-4D97-AF65-F5344CB8AC3E}">
        <p14:creationId xmlns:p14="http://schemas.microsoft.com/office/powerpoint/2010/main" val="2116891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38</TotalTime>
  <Words>1241</Words>
  <Application>Microsoft Office PowerPoint</Application>
  <PresentationFormat>Widescreen</PresentationFormat>
  <Paragraphs>81</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Roboto</vt:lpstr>
      <vt:lpstr>Office Theme</vt:lpstr>
      <vt:lpstr>BG30 ERP: Transforming Construction Materials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elbedaiwy</dc:creator>
  <cp:lastModifiedBy>Mohamed elbedaiwy</cp:lastModifiedBy>
  <cp:revision>3</cp:revision>
  <dcterms:created xsi:type="dcterms:W3CDTF">2025-04-15T07:17:48Z</dcterms:created>
  <dcterms:modified xsi:type="dcterms:W3CDTF">2025-04-15T07:55:49Z</dcterms:modified>
</cp:coreProperties>
</file>