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ov, Hristo (H.K.)" initials="HH(" lastIdx="1" clrIdx="0">
    <p:extLst>
      <p:ext uri="{19B8F6BF-5375-455C-9EA6-DF929625EA0E}">
        <p15:presenceInfo xmlns:p15="http://schemas.microsoft.com/office/powerpoint/2012/main" userId="S::hhristo2@visteon.com::e213c5ec-9a21-4942-bca4-4a278469cf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9765-7F4A-4871-8F6E-06AD4550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BCCF1-7C6C-44E8-9A13-8102E9440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4E0F-2EBF-4910-A3BA-DD299C7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9C38-E0E1-424A-87B7-A2A8F5B7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B75F-3F2F-4686-984B-B4B77760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7A33-1127-4AA4-9428-98D9FB9A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FB5F1-2448-42A5-A02A-117E63A5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ADD3-6CA2-4E04-8C6F-3314C330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D519-05B4-477C-8F17-9956A0CB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1DCE-B22D-4211-A405-BA6E50F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B2700-DE19-4460-AC07-799A4AF88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86612-9E9A-4A0B-9EC5-F1101644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5F81-FBFC-4295-B8FF-D99F53AA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42B1-F7D5-4C9E-BAE5-D65F3FF8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37BE-8E01-40B7-B09F-811866A1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A27-8454-4D49-85DC-72CB2EF8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36BC-1CD5-4680-BB5A-D40EBA57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FFDD-6BCC-40F4-AD7C-CC6CDA32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873A-D49A-4A7D-B676-EF381E75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F101-1FE0-4B77-A1B8-703E1920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2EB8-AC83-4E7D-8316-C52C5987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71EB-600F-45E1-8A4F-8BD9ED11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90F4-D296-4404-A820-6FAB88A7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0A8E-342E-4054-91F6-7D355653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1690-DD00-4620-BBC5-A62D0FC7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29C2-B682-40E3-9E8B-89F044CA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0E41-F6B2-4AF5-BA89-581E8978D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745F-B3A6-48D8-9C70-A8C0D9E5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7E89-CF07-42E4-91FD-C25117DA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7306-BB89-435F-AED8-E16E4A9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F88A-3D76-405D-B357-3FACC9B8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5114-C222-4BE4-88B3-85FD3099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D7DBC-32AF-498E-BB4D-B26EF87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519B-C68E-485A-BCE3-5ED02171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A1F4D-A38F-47B0-8D55-D5FA7FD1C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BC9FB-9697-457B-8B00-93933A156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E484E-7006-4917-8AFD-A1338077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2C857-8C42-472F-8410-AEA4723E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572DD-1F54-4684-9CAD-7738369A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9AF8-084E-4DD8-9933-34A57E10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A1150-8DCB-498D-8BCD-3FE5893B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5CCD-7D91-4D37-A946-E419674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7CEA1-5A08-4666-A7CC-A9CD7455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2C98-7C52-4AAB-A989-5F121657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1D1C6-6838-4222-A6D3-5BDDD609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105F-E3C9-4E7A-86DE-82FD1049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BC3-F603-48F3-918D-5E8F7E1D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94A-4B0C-419F-AD15-96EC65F6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10927-D07B-4189-8062-9CCD591E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72E8E-692B-4E94-BCAE-BED99DB9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CCB6-227C-4DB9-8445-8F2E807B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1CC8-52C5-4ADA-B97F-2B04360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01C4-2989-46F5-8944-7B0CA8BD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892AE-C502-433F-BF4A-FFD29C03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80289-758D-4EC4-93E5-8B5E8EDA3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42E5-6DE4-483A-9F2A-7EDD84EC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C9DFA-98F4-4CC1-BB6C-227A5808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17645-9DA7-41DD-AA0D-52DD40CE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6C52-6C73-4C5A-B5D8-D03CF1CF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2275-8365-4A5B-B979-1E001A3C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835B-BDF4-472E-AF4D-3294483A4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E41C-9EC4-4291-8B6A-263CE92DB28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013D-3743-4C40-9FE2-D8B0F09E8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4D00-832B-47C7-94FE-4AF5A7DB8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98D0-D65A-47A4-83CD-4E84F68B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C75B1659-C579-489A-BBC9-54F55D5E93D5}"/>
              </a:ext>
            </a:extLst>
          </p:cNvPr>
          <p:cNvSpPr/>
          <p:nvPr/>
        </p:nvSpPr>
        <p:spPr>
          <a:xfrm>
            <a:off x="5015698" y="1343347"/>
            <a:ext cx="2154148" cy="4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mode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58F8C1-7DDF-4E1E-9D44-4CC8D828D20B}"/>
              </a:ext>
            </a:extLst>
          </p:cNvPr>
          <p:cNvGrpSpPr/>
          <p:nvPr/>
        </p:nvGrpSpPr>
        <p:grpSpPr>
          <a:xfrm>
            <a:off x="2619939" y="6039253"/>
            <a:ext cx="3045374" cy="731497"/>
            <a:chOff x="4491042" y="5686081"/>
            <a:chExt cx="3210052" cy="95370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C2A4DE0-B5E6-4937-93B1-9BC54DC0AE2F}"/>
                </a:ext>
              </a:extLst>
            </p:cNvPr>
            <p:cNvSpPr/>
            <p:nvPr/>
          </p:nvSpPr>
          <p:spPr>
            <a:xfrm>
              <a:off x="4592226" y="5772715"/>
              <a:ext cx="3007684" cy="780436"/>
            </a:xfrm>
            <a:prstGeom prst="roundRect">
              <a:avLst/>
            </a:prstGeom>
            <a:solidFill>
              <a:srgbClr val="4472C4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OFF LAMP INDICATOR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6E579DAE-2AA5-4114-8A7D-67355F743295}"/>
                </a:ext>
              </a:extLst>
            </p:cNvPr>
            <p:cNvSpPr/>
            <p:nvPr/>
          </p:nvSpPr>
          <p:spPr>
            <a:xfrm>
              <a:off x="4491042" y="5686081"/>
              <a:ext cx="3210052" cy="95370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C6C21570-DC0B-4BF3-BA81-1933BB88F344}"/>
              </a:ext>
            </a:extLst>
          </p:cNvPr>
          <p:cNvSpPr txBox="1"/>
          <p:nvPr/>
        </p:nvSpPr>
        <p:spPr>
          <a:xfrm>
            <a:off x="0" y="6334780"/>
            <a:ext cx="360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480BFB-5AC5-4881-BB8C-76443444F710}"/>
              </a:ext>
            </a:extLst>
          </p:cNvPr>
          <p:cNvGrpSpPr/>
          <p:nvPr/>
        </p:nvGrpSpPr>
        <p:grpSpPr>
          <a:xfrm>
            <a:off x="6526686" y="6039253"/>
            <a:ext cx="3045374" cy="731497"/>
            <a:chOff x="4491042" y="5686081"/>
            <a:chExt cx="3210052" cy="95370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D9E2899-15DB-4428-BA93-763F40CA141C}"/>
                </a:ext>
              </a:extLst>
            </p:cNvPr>
            <p:cNvSpPr/>
            <p:nvPr/>
          </p:nvSpPr>
          <p:spPr>
            <a:xfrm>
              <a:off x="4592226" y="5772715"/>
              <a:ext cx="3007684" cy="780436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ON LAMP INDICATOR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1AD6D4C-DB80-42DD-BEA2-7B6C04B84C15}"/>
                </a:ext>
              </a:extLst>
            </p:cNvPr>
            <p:cNvSpPr/>
            <p:nvPr/>
          </p:nvSpPr>
          <p:spPr>
            <a:xfrm>
              <a:off x="4491042" y="5686081"/>
              <a:ext cx="3210052" cy="95370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6DD37BC-360A-4C04-90DA-5C2257A15550}"/>
              </a:ext>
            </a:extLst>
          </p:cNvPr>
          <p:cNvSpPr/>
          <p:nvPr/>
        </p:nvSpPr>
        <p:spPr>
          <a:xfrm>
            <a:off x="7173073" y="4349762"/>
            <a:ext cx="1752600" cy="98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TEMP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high_temp_sec ++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normal_temp_sec=0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5027A9C-C0D1-4A00-8EA3-B83D4D318F00}"/>
              </a:ext>
            </a:extLst>
          </p:cNvPr>
          <p:cNvSpPr/>
          <p:nvPr/>
        </p:nvSpPr>
        <p:spPr>
          <a:xfrm>
            <a:off x="3266326" y="4349761"/>
            <a:ext cx="1752600" cy="98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TEMP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normal_temp_sec ++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high_temp_sec=0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FCB18CD-7F68-43AD-8491-F78860BF3F59}"/>
              </a:ext>
            </a:extLst>
          </p:cNvPr>
          <p:cNvCxnSpPr>
            <a:cxnSpLocks/>
            <a:stCxn id="235" idx="2"/>
            <a:endCxn id="30" idx="0"/>
          </p:cNvCxnSpPr>
          <p:nvPr/>
        </p:nvCxnSpPr>
        <p:spPr>
          <a:xfrm>
            <a:off x="8049373" y="5334000"/>
            <a:ext cx="0" cy="70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400D007-BBB3-4BD1-BCFD-2C43A6ABC6EA}"/>
              </a:ext>
            </a:extLst>
          </p:cNvPr>
          <p:cNvCxnSpPr>
            <a:cxnSpLocks/>
            <a:stCxn id="67" idx="2"/>
            <a:endCxn id="136" idx="0"/>
          </p:cNvCxnSpPr>
          <p:nvPr/>
        </p:nvCxnSpPr>
        <p:spPr>
          <a:xfrm>
            <a:off x="4142626" y="5334000"/>
            <a:ext cx="0" cy="70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19F5541-3C9A-4F55-87EA-373B5E77A6B2}"/>
              </a:ext>
            </a:extLst>
          </p:cNvPr>
          <p:cNvSpPr txBox="1"/>
          <p:nvPr/>
        </p:nvSpPr>
        <p:spPr>
          <a:xfrm>
            <a:off x="2878182" y="5490522"/>
            <a:ext cx="252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normal_temp_sec </a:t>
            </a:r>
            <a:r>
              <a:rPr lang="en-US" dirty="0"/>
              <a:t>=</a:t>
            </a:r>
            <a:r>
              <a:rPr lang="en-US" sz="1800" dirty="0">
                <a:solidFill>
                  <a:schemeClr val="tx1"/>
                </a:solidFill>
              </a:rPr>
              <a:t>= 30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DD594B-602D-4ED6-AF2E-8B8794A23662}"/>
              </a:ext>
            </a:extLst>
          </p:cNvPr>
          <p:cNvSpPr txBox="1"/>
          <p:nvPr/>
        </p:nvSpPr>
        <p:spPr>
          <a:xfrm>
            <a:off x="6784929" y="5490522"/>
            <a:ext cx="252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high_temp_sec </a:t>
            </a:r>
            <a:r>
              <a:rPr lang="en-US" dirty="0"/>
              <a:t>=</a:t>
            </a:r>
            <a:r>
              <a:rPr lang="en-US" sz="1800" dirty="0">
                <a:solidFill>
                  <a:schemeClr val="tx1"/>
                </a:solidFill>
              </a:rPr>
              <a:t>= 30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D273A-2770-46DB-8368-94B21A431077}"/>
              </a:ext>
            </a:extLst>
          </p:cNvPr>
          <p:cNvSpPr/>
          <p:nvPr/>
        </p:nvSpPr>
        <p:spPr>
          <a:xfrm>
            <a:off x="5015698" y="831364"/>
            <a:ext cx="2154148" cy="424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sensor</a:t>
            </a: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613BFB55-AB3E-4DBE-9101-465D84135F19}"/>
              </a:ext>
            </a:extLst>
          </p:cNvPr>
          <p:cNvCxnSpPr>
            <a:cxnSpLocks/>
            <a:stCxn id="86" idx="1"/>
            <a:endCxn id="86" idx="0"/>
          </p:cNvCxnSpPr>
          <p:nvPr/>
        </p:nvCxnSpPr>
        <p:spPr>
          <a:xfrm rot="10800000" flipH="1">
            <a:off x="5015698" y="831364"/>
            <a:ext cx="1077074" cy="212050"/>
          </a:xfrm>
          <a:prstGeom prst="bentConnector4">
            <a:avLst>
              <a:gd name="adj1" fmla="val -137957"/>
              <a:gd name="adj2" fmla="val 144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E02393E-1D9B-4B36-80BE-84EA771D9F17}"/>
              </a:ext>
            </a:extLst>
          </p:cNvPr>
          <p:cNvCxnSpPr>
            <a:stCxn id="86" idx="2"/>
            <a:endCxn id="122" idx="0"/>
          </p:cNvCxnSpPr>
          <p:nvPr/>
        </p:nvCxnSpPr>
        <p:spPr>
          <a:xfrm>
            <a:off x="6092772" y="1255463"/>
            <a:ext cx="0" cy="8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E9E976-63A8-4303-B556-65A42CB0FA45}"/>
              </a:ext>
            </a:extLst>
          </p:cNvPr>
          <p:cNvSpPr txBox="1"/>
          <p:nvPr/>
        </p:nvSpPr>
        <p:spPr>
          <a:xfrm>
            <a:off x="5361981" y="1778892"/>
            <a:ext cx="1587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One time per second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8EB953-EBF1-4C3B-8134-C8D5BF7AA2D7}"/>
              </a:ext>
            </a:extLst>
          </p:cNvPr>
          <p:cNvSpPr txBox="1"/>
          <p:nvPr/>
        </p:nvSpPr>
        <p:spPr>
          <a:xfrm>
            <a:off x="3498727" y="818747"/>
            <a:ext cx="15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One time per second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3334569-5838-418A-8EA3-F527BAE4C9C8}"/>
              </a:ext>
            </a:extLst>
          </p:cNvPr>
          <p:cNvSpPr/>
          <p:nvPr/>
        </p:nvSpPr>
        <p:spPr>
          <a:xfrm>
            <a:off x="5022155" y="77171"/>
            <a:ext cx="2154148" cy="424099"/>
          </a:xfrm>
          <a:prstGeom prst="roundRect">
            <a:avLst/>
          </a:prstGeom>
          <a:solidFill>
            <a:srgbClr val="4472C4"/>
          </a:solidFill>
          <a:ln w="571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K-15</a:t>
            </a:r>
            <a:endParaRPr lang="en-US" sz="1800" dirty="0"/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B4E5BF5D-C268-4F2D-B9C7-97A8A0AF73B4}"/>
              </a:ext>
            </a:extLst>
          </p:cNvPr>
          <p:cNvCxnSpPr>
            <a:stCxn id="107" idx="2"/>
            <a:endCxn id="86" idx="0"/>
          </p:cNvCxnSpPr>
          <p:nvPr/>
        </p:nvCxnSpPr>
        <p:spPr>
          <a:xfrm flipH="1">
            <a:off x="6092772" y="501270"/>
            <a:ext cx="6457" cy="33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144">
            <a:extLst>
              <a:ext uri="{FF2B5EF4-FFF2-40B4-BE49-F238E27FC236}">
                <a16:creationId xmlns:a16="http://schemas.microsoft.com/office/drawing/2014/main" id="{582C1EDF-7163-42D7-ABD4-BEE515042E5B}"/>
              </a:ext>
            </a:extLst>
          </p:cNvPr>
          <p:cNvSpPr/>
          <p:nvPr/>
        </p:nvSpPr>
        <p:spPr>
          <a:xfrm>
            <a:off x="7037805" y="2871239"/>
            <a:ext cx="2023140" cy="1067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temp_cel </a:t>
            </a:r>
          </a:p>
          <a:p>
            <a:pPr algn="ctr"/>
            <a:r>
              <a:rPr lang="en-US" sz="1200" dirty="0"/>
              <a:t>&gt; 120</a:t>
            </a:r>
            <a:r>
              <a:rPr lang="en-US" sz="1200" dirty="0">
                <a:effectLst/>
              </a:rPr>
              <a:t>°C</a:t>
            </a:r>
            <a:endParaRPr lang="en-US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921136-2A0F-4941-BED3-32D12D220B2F}"/>
              </a:ext>
            </a:extLst>
          </p:cNvPr>
          <p:cNvCxnSpPr>
            <a:cxnSpLocks/>
            <a:stCxn id="145" idx="2"/>
            <a:endCxn id="235" idx="0"/>
          </p:cNvCxnSpPr>
          <p:nvPr/>
        </p:nvCxnSpPr>
        <p:spPr>
          <a:xfrm flipH="1">
            <a:off x="8049373" y="3938743"/>
            <a:ext cx="2" cy="4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5EAF61-105D-41F0-867F-597DD89599E2}"/>
              </a:ext>
            </a:extLst>
          </p:cNvPr>
          <p:cNvCxnSpPr>
            <a:cxnSpLocks/>
          </p:cNvCxnSpPr>
          <p:nvPr/>
        </p:nvCxnSpPr>
        <p:spPr>
          <a:xfrm flipH="1" flipV="1">
            <a:off x="7140105" y="1577102"/>
            <a:ext cx="1891099" cy="1827889"/>
          </a:xfrm>
          <a:prstGeom prst="bentConnector3">
            <a:avLst>
              <a:gd name="adj1" fmla="val -41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057553-8BE3-4102-870C-D4B6B9080526}"/>
              </a:ext>
            </a:extLst>
          </p:cNvPr>
          <p:cNvSpPr txBox="1"/>
          <p:nvPr/>
        </p:nvSpPr>
        <p:spPr>
          <a:xfrm>
            <a:off x="8971478" y="31373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C1D7A41-E532-4B40-87E5-FDDA1793FED6}"/>
              </a:ext>
            </a:extLst>
          </p:cNvPr>
          <p:cNvSpPr txBox="1"/>
          <p:nvPr/>
        </p:nvSpPr>
        <p:spPr>
          <a:xfrm>
            <a:off x="7544643" y="39105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1" name="Flowchart: Decision 170">
            <a:extLst>
              <a:ext uri="{FF2B5EF4-FFF2-40B4-BE49-F238E27FC236}">
                <a16:creationId xmlns:a16="http://schemas.microsoft.com/office/drawing/2014/main" id="{85C6D263-D492-4EDE-B122-1113BD5CF097}"/>
              </a:ext>
            </a:extLst>
          </p:cNvPr>
          <p:cNvSpPr/>
          <p:nvPr/>
        </p:nvSpPr>
        <p:spPr>
          <a:xfrm>
            <a:off x="3121319" y="2871238"/>
            <a:ext cx="2042370" cy="1067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temp_cel</a:t>
            </a:r>
          </a:p>
          <a:p>
            <a:pPr algn="ctr"/>
            <a:r>
              <a:rPr lang="en-US" sz="1200" dirty="0"/>
              <a:t>&lt;= 120</a:t>
            </a:r>
            <a:r>
              <a:rPr lang="en-US" sz="1200" dirty="0">
                <a:effectLst/>
              </a:rPr>
              <a:t>°C</a:t>
            </a:r>
            <a:endParaRPr lang="en-US" sz="1200" dirty="0"/>
          </a:p>
        </p:txBody>
      </p: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9E3412C6-2E2B-4CC9-B45F-55CE18AB56E5}"/>
              </a:ext>
            </a:extLst>
          </p:cNvPr>
          <p:cNvCxnSpPr>
            <a:cxnSpLocks/>
            <a:stCxn id="67" idx="1"/>
            <a:endCxn id="122" idx="1"/>
          </p:cNvCxnSpPr>
          <p:nvPr/>
        </p:nvCxnSpPr>
        <p:spPr>
          <a:xfrm rot="10800000" flipH="1">
            <a:off x="3266326" y="1577103"/>
            <a:ext cx="1749372" cy="3264779"/>
          </a:xfrm>
          <a:prstGeom prst="bentConnector3">
            <a:avLst>
              <a:gd name="adj1" fmla="val -50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BD1A5F6-4963-49EF-BC89-CA04FBB325D9}"/>
              </a:ext>
            </a:extLst>
          </p:cNvPr>
          <p:cNvCxnSpPr>
            <a:stCxn id="171" idx="1"/>
            <a:endCxn id="122" idx="1"/>
          </p:cNvCxnSpPr>
          <p:nvPr/>
        </p:nvCxnSpPr>
        <p:spPr>
          <a:xfrm rot="10800000" flipH="1">
            <a:off x="3121318" y="1577102"/>
            <a:ext cx="1894379" cy="1827888"/>
          </a:xfrm>
          <a:prstGeom prst="bentConnector3">
            <a:avLst>
              <a:gd name="adj1" fmla="val -38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FC5D583F-BA4B-4385-AB40-AD8DAD133FE6}"/>
              </a:ext>
            </a:extLst>
          </p:cNvPr>
          <p:cNvCxnSpPr>
            <a:stCxn id="171" idx="2"/>
            <a:endCxn id="67" idx="0"/>
          </p:cNvCxnSpPr>
          <p:nvPr/>
        </p:nvCxnSpPr>
        <p:spPr>
          <a:xfrm>
            <a:off x="4142504" y="3938742"/>
            <a:ext cx="122" cy="4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D6D84347-FDA0-4673-916B-0FEA3F582F75}"/>
              </a:ext>
            </a:extLst>
          </p:cNvPr>
          <p:cNvSpPr txBox="1"/>
          <p:nvPr/>
        </p:nvSpPr>
        <p:spPr>
          <a:xfrm>
            <a:off x="2752556" y="31297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625DD9-9671-406C-8199-A14F5BFE4098}"/>
              </a:ext>
            </a:extLst>
          </p:cNvPr>
          <p:cNvSpPr txBox="1"/>
          <p:nvPr/>
        </p:nvSpPr>
        <p:spPr>
          <a:xfrm>
            <a:off x="4068055" y="393347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0" name="Flowchart: Decision 219">
            <a:extLst>
              <a:ext uri="{FF2B5EF4-FFF2-40B4-BE49-F238E27FC236}">
                <a16:creationId xmlns:a16="http://schemas.microsoft.com/office/drawing/2014/main" id="{C916128D-A7AD-4E48-A8A2-F97B5956F833}"/>
              </a:ext>
            </a:extLst>
          </p:cNvPr>
          <p:cNvSpPr/>
          <p:nvPr/>
        </p:nvSpPr>
        <p:spPr>
          <a:xfrm>
            <a:off x="5072419" y="2117734"/>
            <a:ext cx="2042370" cy="1067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LAMP</a:t>
            </a:r>
            <a:endParaRPr lang="bg-BG" sz="1200" dirty="0"/>
          </a:p>
          <a:p>
            <a:pPr algn="ctr"/>
            <a:r>
              <a:rPr lang="en-US" sz="1200" dirty="0"/>
              <a:t>OFF</a:t>
            </a:r>
            <a:endParaRPr lang="bg-BG" sz="12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229C0-7D34-47C8-88D5-51FABE502E5A}"/>
              </a:ext>
            </a:extLst>
          </p:cNvPr>
          <p:cNvCxnSpPr>
            <a:stCxn id="220" idx="3"/>
            <a:endCxn id="145" idx="0"/>
          </p:cNvCxnSpPr>
          <p:nvPr/>
        </p:nvCxnSpPr>
        <p:spPr>
          <a:xfrm>
            <a:off x="7114789" y="2651486"/>
            <a:ext cx="934586" cy="219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79A378D-7C47-4E33-8A76-32D217CE9615}"/>
              </a:ext>
            </a:extLst>
          </p:cNvPr>
          <p:cNvCxnSpPr>
            <a:stCxn id="220" idx="1"/>
            <a:endCxn id="171" idx="0"/>
          </p:cNvCxnSpPr>
          <p:nvPr/>
        </p:nvCxnSpPr>
        <p:spPr>
          <a:xfrm rot="10800000" flipV="1">
            <a:off x="4142505" y="2651486"/>
            <a:ext cx="929915" cy="219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95C253-A23E-478F-BB27-2900428E50F2}"/>
              </a:ext>
            </a:extLst>
          </p:cNvPr>
          <p:cNvCxnSpPr>
            <a:stCxn id="122" idx="2"/>
            <a:endCxn id="220" idx="0"/>
          </p:cNvCxnSpPr>
          <p:nvPr/>
        </p:nvCxnSpPr>
        <p:spPr>
          <a:xfrm>
            <a:off x="6092772" y="1810857"/>
            <a:ext cx="832" cy="30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4234487-780F-4383-B312-763A07B56CCF}"/>
              </a:ext>
            </a:extLst>
          </p:cNvPr>
          <p:cNvSpPr txBox="1"/>
          <p:nvPr/>
        </p:nvSpPr>
        <p:spPr>
          <a:xfrm>
            <a:off x="7093003" y="234994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55FCE2F-E6E9-4A27-AFCD-0B772CFB4E6E}"/>
              </a:ext>
            </a:extLst>
          </p:cNvPr>
          <p:cNvSpPr txBox="1"/>
          <p:nvPr/>
        </p:nvSpPr>
        <p:spPr>
          <a:xfrm>
            <a:off x="4661708" y="233123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D589E54-CB47-4581-BEB8-9AC306120CC5}"/>
              </a:ext>
            </a:extLst>
          </p:cNvPr>
          <p:cNvCxnSpPr>
            <a:stCxn id="235" idx="3"/>
            <a:endCxn id="122" idx="3"/>
          </p:cNvCxnSpPr>
          <p:nvPr/>
        </p:nvCxnSpPr>
        <p:spPr>
          <a:xfrm flipH="1" flipV="1">
            <a:off x="7169846" y="1577102"/>
            <a:ext cx="1755827" cy="3264779"/>
          </a:xfrm>
          <a:prstGeom prst="bentConnector3">
            <a:avLst>
              <a:gd name="adj1" fmla="val -4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BA63BC8-C323-48C3-9836-61234759B01A}"/>
              </a:ext>
            </a:extLst>
          </p:cNvPr>
          <p:cNvCxnSpPr>
            <a:stCxn id="30" idx="3"/>
            <a:endCxn id="122" idx="3"/>
          </p:cNvCxnSpPr>
          <p:nvPr/>
        </p:nvCxnSpPr>
        <p:spPr>
          <a:xfrm flipH="1" flipV="1">
            <a:off x="7169846" y="1577102"/>
            <a:ext cx="2402214" cy="4827900"/>
          </a:xfrm>
          <a:prstGeom prst="bentConnector3">
            <a:avLst>
              <a:gd name="adj1" fmla="val -9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90ECDD3-5907-4560-99E8-EFFC90F7D4E7}"/>
              </a:ext>
            </a:extLst>
          </p:cNvPr>
          <p:cNvCxnSpPr>
            <a:stCxn id="136" idx="1"/>
            <a:endCxn id="122" idx="1"/>
          </p:cNvCxnSpPr>
          <p:nvPr/>
        </p:nvCxnSpPr>
        <p:spPr>
          <a:xfrm rot="10800000" flipH="1">
            <a:off x="2619938" y="1577102"/>
            <a:ext cx="2395759" cy="4827900"/>
          </a:xfrm>
          <a:prstGeom prst="bentConnector3">
            <a:avLst>
              <a:gd name="adj1" fmla="val -9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5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E48DCD-0245-4CB5-989E-B2867F564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36623"/>
              </p:ext>
            </p:extLst>
          </p:nvPr>
        </p:nvGraphicFramePr>
        <p:xfrm>
          <a:off x="1495104" y="2766581"/>
          <a:ext cx="81280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6">
                  <a:extLst>
                    <a:ext uri="{9D8B030D-6E8A-4147-A177-3AD203B41FA5}">
                      <a16:colId xmlns:a16="http://schemas.microsoft.com/office/drawing/2014/main" val="1393757382"/>
                    </a:ext>
                  </a:extLst>
                </a:gridCol>
                <a:gridCol w="5908354">
                  <a:extLst>
                    <a:ext uri="{9D8B030D-6E8A-4147-A177-3AD203B41FA5}">
                      <a16:colId xmlns:a16="http://schemas.microsoft.com/office/drawing/2014/main" val="282243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temp_cel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from temperature sensor in Celsius (</a:t>
                      </a:r>
                      <a:r>
                        <a:rPr lang="en-US" dirty="0">
                          <a:effectLst/>
                        </a:rPr>
                        <a:t>°C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2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high_temp_sec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seconds the temperature was </a:t>
                      </a:r>
                      <a:r>
                        <a:rPr lang="en-US" b="1" dirty="0"/>
                        <a:t>HIGH</a:t>
                      </a:r>
                      <a:r>
                        <a:rPr lang="en-US" dirty="0"/>
                        <a:t> since the last temperature status change (from normal to high)</a:t>
                      </a:r>
                    </a:p>
                    <a:p>
                      <a:r>
                        <a:rPr lang="en-US" dirty="0"/>
                        <a:t>(initial value, when starting the engine</a:t>
                      </a:r>
                      <a:r>
                        <a:rPr lang="bg-BG" dirty="0"/>
                        <a:t> = </a:t>
                      </a:r>
                      <a:r>
                        <a:rPr lang="en-US" dirty="0"/>
                        <a:t>0</a:t>
                      </a:r>
                      <a:r>
                        <a:rPr lang="bg-BG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5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normal_temp_sec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many seconds the temperature was </a:t>
                      </a:r>
                      <a:r>
                        <a:rPr lang="en-US" b="1" dirty="0"/>
                        <a:t>NORMAL</a:t>
                      </a:r>
                      <a:r>
                        <a:rPr lang="en-US" dirty="0"/>
                        <a:t> since the last temperature status change (from high to normal)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(initial value, when starting the engine</a:t>
                      </a:r>
                      <a:r>
                        <a:rPr lang="bg-BG" dirty="0"/>
                        <a:t> = </a:t>
                      </a:r>
                      <a:r>
                        <a:rPr lang="en-US" dirty="0"/>
                        <a:t>0</a:t>
                      </a:r>
                      <a:r>
                        <a:rPr lang="bg-BG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839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EF7672-A784-4BA7-B543-6725E3480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59814"/>
              </p:ext>
            </p:extLst>
          </p:nvPr>
        </p:nvGraphicFramePr>
        <p:xfrm>
          <a:off x="1495104" y="1688149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273">
                  <a:extLst>
                    <a:ext uri="{9D8B030D-6E8A-4147-A177-3AD203B41FA5}">
                      <a16:colId xmlns:a16="http://schemas.microsoft.com/office/drawing/2014/main" val="1915165712"/>
                    </a:ext>
                  </a:extLst>
                </a:gridCol>
                <a:gridCol w="5948727">
                  <a:extLst>
                    <a:ext uri="{9D8B030D-6E8A-4147-A177-3AD203B41FA5}">
                      <a16:colId xmlns:a16="http://schemas.microsoft.com/office/drawing/2014/main" val="936683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Temperature from </a:t>
                      </a:r>
                      <a:r>
                        <a:rPr lang="en-US" sz="1800" dirty="0"/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number (temperature in Celsius </a:t>
                      </a:r>
                      <a:r>
                        <a:rPr lang="en-US" dirty="0">
                          <a:effectLst/>
                        </a:rPr>
                        <a:t>°C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653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980291-AB05-4A6C-8091-ED0E2955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75601"/>
              </p:ext>
            </p:extLst>
          </p:nvPr>
        </p:nvGraphicFramePr>
        <p:xfrm>
          <a:off x="1495104" y="5503495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273">
                  <a:extLst>
                    <a:ext uri="{9D8B030D-6E8A-4147-A177-3AD203B41FA5}">
                      <a16:colId xmlns:a16="http://schemas.microsoft.com/office/drawing/2014/main" val="1915165712"/>
                    </a:ext>
                  </a:extLst>
                </a:gridCol>
                <a:gridCol w="5948727">
                  <a:extLst>
                    <a:ext uri="{9D8B030D-6E8A-4147-A177-3AD203B41FA5}">
                      <a16:colId xmlns:a16="http://schemas.microsoft.com/office/drawing/2014/main" val="936683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Lamp indicator for 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 indicator will be ON in case of high coolant temperature (</a:t>
                      </a:r>
                      <a:r>
                        <a:rPr lang="en-US" dirty="0" err="1"/>
                        <a:t>temp_cel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120</a:t>
                      </a:r>
                      <a:r>
                        <a:rPr lang="en-US" dirty="0">
                          <a:effectLst/>
                        </a:rPr>
                        <a:t>°C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 indicator will be OFF in case of normal coolant temperature (</a:t>
                      </a:r>
                      <a:r>
                        <a:rPr lang="en-US" dirty="0" err="1"/>
                        <a:t>temp_cel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 120</a:t>
                      </a:r>
                      <a:r>
                        <a:rPr lang="en-US" dirty="0">
                          <a:effectLst/>
                        </a:rPr>
                        <a:t>°C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653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D0DD9-84CE-434B-941F-79B266F6CF0C}"/>
              </a:ext>
            </a:extLst>
          </p:cNvPr>
          <p:cNvSpPr txBox="1"/>
          <p:nvPr/>
        </p:nvSpPr>
        <p:spPr>
          <a:xfrm>
            <a:off x="1495104" y="1366398"/>
            <a:ext cx="6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38E5C-0F52-4E76-9B46-5F2167ABF358}"/>
              </a:ext>
            </a:extLst>
          </p:cNvPr>
          <p:cNvSpPr txBox="1"/>
          <p:nvPr/>
        </p:nvSpPr>
        <p:spPr>
          <a:xfrm>
            <a:off x="1495104" y="5108216"/>
            <a:ext cx="87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8B667-A28E-45EE-8AEB-D5FBAD44A7CF}"/>
              </a:ext>
            </a:extLst>
          </p:cNvPr>
          <p:cNvSpPr txBox="1"/>
          <p:nvPr/>
        </p:nvSpPr>
        <p:spPr>
          <a:xfrm>
            <a:off x="1495104" y="2401298"/>
            <a:ext cx="159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signals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BFFE31-A692-464D-9AD7-6982DF28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39690"/>
              </p:ext>
            </p:extLst>
          </p:nvPr>
        </p:nvGraphicFramePr>
        <p:xfrm>
          <a:off x="1495104" y="583670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6">
                  <a:extLst>
                    <a:ext uri="{9D8B030D-6E8A-4147-A177-3AD203B41FA5}">
                      <a16:colId xmlns:a16="http://schemas.microsoft.com/office/drawing/2014/main" val="272122165"/>
                    </a:ext>
                  </a:extLst>
                </a:gridCol>
                <a:gridCol w="5908354">
                  <a:extLst>
                    <a:ext uri="{9D8B030D-6E8A-4147-A177-3AD203B41FA5}">
                      <a16:colId xmlns:a16="http://schemas.microsoft.com/office/drawing/2014/main" val="206742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Lamp indicator for 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default, is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721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43DCB4-7F8C-4098-9C46-77D3AA029CF0}"/>
              </a:ext>
            </a:extLst>
          </p:cNvPr>
          <p:cNvSpPr txBox="1"/>
          <p:nvPr/>
        </p:nvSpPr>
        <p:spPr>
          <a:xfrm>
            <a:off x="1495104" y="186701"/>
            <a:ext cx="7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25138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E2024-A8BE-4736-B242-C4624FDE87A0}"/>
              </a:ext>
            </a:extLst>
          </p:cNvPr>
          <p:cNvSpPr txBox="1"/>
          <p:nvPr/>
        </p:nvSpPr>
        <p:spPr>
          <a:xfrm>
            <a:off x="142875" y="17145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Clarification requests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A71634E-2914-452C-878F-85EECBBED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35795"/>
              </p:ext>
            </p:extLst>
          </p:nvPr>
        </p:nvGraphicFramePr>
        <p:xfrm>
          <a:off x="1352550" y="719666"/>
          <a:ext cx="880745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583">
                  <a:extLst>
                    <a:ext uri="{9D8B030D-6E8A-4147-A177-3AD203B41FA5}">
                      <a16:colId xmlns:a16="http://schemas.microsoft.com/office/drawing/2014/main" val="1001566674"/>
                    </a:ext>
                  </a:extLst>
                </a:gridCol>
                <a:gridCol w="2576867">
                  <a:extLst>
                    <a:ext uri="{9D8B030D-6E8A-4147-A177-3AD203B41FA5}">
                      <a16:colId xmlns:a16="http://schemas.microsoft.com/office/drawing/2014/main" val="35553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much time after</a:t>
                      </a:r>
                      <a:r>
                        <a:rPr lang="bg-BG" dirty="0"/>
                        <a:t> </a:t>
                      </a:r>
                      <a:r>
                        <a:rPr lang="en-US" dirty="0"/>
                        <a:t>the debouncing time to turn ON/OFF the lamp indicator?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1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should happen if a high temperature is detected right</a:t>
                      </a:r>
                      <a:r>
                        <a:rPr lang="bg-BG" dirty="0"/>
                        <a:t> </a:t>
                      </a:r>
                      <a:r>
                        <a:rPr lang="en-US" dirty="0"/>
                        <a:t>after the engine is turned on. Should the debouncing time be skipped?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4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temperature bounce around the 120</a:t>
                      </a:r>
                      <a:r>
                        <a:rPr lang="en-US" dirty="0">
                          <a:effectLst/>
                        </a:rPr>
                        <a:t>°C (under and over 120°C)</a:t>
                      </a:r>
                      <a:r>
                        <a:rPr lang="bg-BG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the lamp indicator</a:t>
                      </a:r>
                      <a:r>
                        <a:rPr lang="bg-BG" dirty="0">
                          <a:effectLst/>
                        </a:rPr>
                        <a:t>, </a:t>
                      </a:r>
                      <a:r>
                        <a:rPr lang="en-US" dirty="0">
                          <a:effectLst/>
                        </a:rPr>
                        <a:t>it will switch from one state (ON/OFF) to another</a:t>
                      </a:r>
                      <a:r>
                        <a:rPr lang="bg-BG" dirty="0">
                          <a:effectLst/>
                        </a:rPr>
                        <a:t> (</a:t>
                      </a:r>
                      <a:r>
                        <a:rPr lang="en-US" dirty="0">
                          <a:effectLst/>
                        </a:rPr>
                        <a:t>OFF/ON</a:t>
                      </a:r>
                      <a:r>
                        <a:rPr lang="bg-BG" dirty="0"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 too often.</a:t>
                      </a:r>
                      <a:endParaRPr lang="bg-BG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Make the temperature limit dynamic?</a:t>
                      </a:r>
                      <a:endParaRPr lang="bg-BG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Example:</a:t>
                      </a:r>
                      <a:endParaRPr lang="bg-BG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If the lamp is turned ON soon, and should be turned OFF again, the limit of the sensor should be 115°C.</a:t>
                      </a:r>
                    </a:p>
                    <a:p>
                      <a:r>
                        <a:rPr lang="en-US" dirty="0">
                          <a:effectLst/>
                        </a:rPr>
                        <a:t>if the lamp is turned OFF soon, and should be turned ON again, the limit of the sensor should be 125°C.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9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coolant (first check) is cold when the engine is started, should there be</a:t>
                      </a:r>
                      <a:r>
                        <a:rPr lang="bg-BG" dirty="0"/>
                        <a:t> </a:t>
                      </a:r>
                      <a:r>
                        <a:rPr lang="en-US" dirty="0"/>
                        <a:t>a wait</a:t>
                      </a:r>
                      <a:r>
                        <a:rPr lang="bg-BG" dirty="0"/>
                        <a:t> </a:t>
                      </a:r>
                      <a:r>
                        <a:rPr lang="en-US" dirty="0"/>
                        <a:t>time (sec/min) before the next check.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5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47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419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Hristov, Hristo (H.K.)</dc:creator>
  <cp:lastModifiedBy>Hristov, Hristo (H.K.)</cp:lastModifiedBy>
  <cp:revision>42</cp:revision>
  <dcterms:created xsi:type="dcterms:W3CDTF">2022-07-25T12:41:13Z</dcterms:created>
  <dcterms:modified xsi:type="dcterms:W3CDTF">2022-07-26T14:13:20Z</dcterms:modified>
</cp:coreProperties>
</file>