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12cbf0e6e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12cbf0e6e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12cbf0e6e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12cbf0e6e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2cbf0e6e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2cbf0e6e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2cbf0e6e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12cbf0e6e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ceb4cabdc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ceb4cabd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059ef113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059ef113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28a5d7ed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28a5d7ed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8a5d7ed2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8a5d7ed2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8a5d7ed2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8a5d7ed2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2cbf0e6e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12cbf0e6e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2cbf0e6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2cbf0e6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2cbf0e6e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2cbf0e6e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sz="4600"/>
              <a:t>Object Oriented System Design</a:t>
            </a:r>
            <a:endParaRPr sz="460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nl"/>
              <a:t>Assignment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Visualization</a:t>
            </a:r>
            <a:endParaRPr/>
          </a:p>
        </p:txBody>
      </p:sp>
      <p:sp>
        <p:nvSpPr>
          <p:cNvPr id="125" name="Google Shape;125;p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nl"/>
              <a:t>Repairing a game</a:t>
            </a:r>
            <a:endParaRPr/>
          </a:p>
          <a:p>
            <a:pPr marL="0" lvl="0" indent="0" algn="l" rtl="0">
              <a:spcBef>
                <a:spcPts val="1200"/>
              </a:spcBef>
              <a:spcAft>
                <a:spcPts val="1200"/>
              </a:spcAft>
              <a:buNone/>
            </a:pPr>
            <a:endParaRPr/>
          </a:p>
        </p:txBody>
      </p:sp>
      <p:pic>
        <p:nvPicPr>
          <p:cNvPr id="126" name="Google Shape;126;p22"/>
          <p:cNvPicPr preferRelativeResize="0"/>
          <p:nvPr/>
        </p:nvPicPr>
        <p:blipFill>
          <a:blip r:embed="rId3">
            <a:alphaModFix/>
          </a:blip>
          <a:stretch>
            <a:fillRect/>
          </a:stretch>
        </p:blipFill>
        <p:spPr>
          <a:xfrm>
            <a:off x="3512350" y="2083600"/>
            <a:ext cx="4819650" cy="156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Visualization</a:t>
            </a:r>
            <a:endParaRPr/>
          </a:p>
        </p:txBody>
      </p:sp>
      <p:sp>
        <p:nvSpPr>
          <p:cNvPr id="132" name="Google Shape;132;p23"/>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nl"/>
              <a:t>Buying a game</a:t>
            </a:r>
            <a:endParaRPr/>
          </a:p>
        </p:txBody>
      </p:sp>
      <p:pic>
        <p:nvPicPr>
          <p:cNvPr id="133" name="Google Shape;133;p23"/>
          <p:cNvPicPr preferRelativeResize="0"/>
          <p:nvPr/>
        </p:nvPicPr>
        <p:blipFill>
          <a:blip r:embed="rId3">
            <a:alphaModFix/>
          </a:blip>
          <a:stretch>
            <a:fillRect/>
          </a:stretch>
        </p:blipFill>
        <p:spPr>
          <a:xfrm>
            <a:off x="3455213" y="1790688"/>
            <a:ext cx="5419725" cy="1990725"/>
          </a:xfrm>
          <a:prstGeom prst="rect">
            <a:avLst/>
          </a:prstGeom>
          <a:noFill/>
          <a:ln>
            <a:noFill/>
          </a:ln>
        </p:spPr>
      </p:pic>
      <p:pic>
        <p:nvPicPr>
          <p:cNvPr id="134" name="Google Shape;134;p23"/>
          <p:cNvPicPr preferRelativeResize="0"/>
          <p:nvPr/>
        </p:nvPicPr>
        <p:blipFill>
          <a:blip r:embed="rId4">
            <a:alphaModFix/>
          </a:blip>
          <a:stretch>
            <a:fillRect/>
          </a:stretch>
        </p:blipFill>
        <p:spPr>
          <a:xfrm>
            <a:off x="1338263" y="3867150"/>
            <a:ext cx="4829175" cy="114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Rules</a:t>
            </a:r>
            <a:endParaRPr/>
          </a:p>
        </p:txBody>
      </p:sp>
      <p:sp>
        <p:nvSpPr>
          <p:cNvPr id="140" name="Google Shape;140;p2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dirty="0"/>
              <a:t>Only regular arrays [], no Lists or Maps.</a:t>
            </a:r>
          </a:p>
          <a:p>
            <a:pPr marL="457200" lvl="0" indent="-342900" algn="l" rtl="0">
              <a:spcBef>
                <a:spcPts val="0"/>
              </a:spcBef>
              <a:spcAft>
                <a:spcPts val="0"/>
              </a:spcAft>
              <a:buSzPts val="1800"/>
              <a:buChar char="-"/>
            </a:pPr>
            <a:r>
              <a:rPr lang="nl" dirty="0"/>
              <a:t>The arrays should be the same length as the amount of games in the cafe, so if the cafe has 3 games, the array should also be of length 3.</a:t>
            </a:r>
            <a:endParaRPr dirty="0"/>
          </a:p>
          <a:p>
            <a:pPr marL="457200" lvl="0" indent="-342900" algn="l" rtl="0">
              <a:spcBef>
                <a:spcPts val="0"/>
              </a:spcBef>
              <a:spcAft>
                <a:spcPts val="0"/>
              </a:spcAft>
              <a:buSzPts val="1800"/>
              <a:buChar char="-"/>
            </a:pPr>
            <a:r>
              <a:rPr lang="nl" dirty="0"/>
              <a:t>Use getters and setters when needed and only make them public if they are actually meant to be used from outside the class.</a:t>
            </a:r>
            <a:endParaRPr dirty="0"/>
          </a:p>
          <a:p>
            <a:pPr marL="457200" lvl="0" indent="-342900" algn="l" rtl="0">
              <a:spcBef>
                <a:spcPts val="0"/>
              </a:spcBef>
              <a:spcAft>
                <a:spcPts val="0"/>
              </a:spcAft>
              <a:buSzPts val="1800"/>
              <a:buChar char="-"/>
            </a:pPr>
            <a:r>
              <a:rPr lang="nl" dirty="0"/>
              <a:t>Reading code is more difficult than writing code, place comments in complex methods.</a:t>
            </a: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Submission</a:t>
            </a:r>
            <a:endParaRPr/>
          </a:p>
        </p:txBody>
      </p:sp>
      <p:sp>
        <p:nvSpPr>
          <p:cNvPr id="146" name="Google Shape;146;p2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55000" lnSpcReduction="10000"/>
          </a:bodyPr>
          <a:lstStyle/>
          <a:p>
            <a:pPr marL="0" lvl="0" indent="0" algn="l" rtl="0">
              <a:spcBef>
                <a:spcPts val="0"/>
              </a:spcBef>
              <a:spcAft>
                <a:spcPts val="0"/>
              </a:spcAft>
              <a:buNone/>
            </a:pPr>
            <a:r>
              <a:rPr lang="nl"/>
              <a:t>Submit your program code package(Assignment1_code_이름_학번) and design document (Assigment1_이름_학번) in LMS. (Korean/English)</a:t>
            </a:r>
            <a:endParaRPr/>
          </a:p>
          <a:p>
            <a:pPr marL="0" lvl="0" indent="0" algn="l" rtl="0">
              <a:spcBef>
                <a:spcPts val="1200"/>
              </a:spcBef>
              <a:spcAft>
                <a:spcPts val="0"/>
              </a:spcAft>
              <a:buNone/>
            </a:pPr>
            <a:r>
              <a:rPr lang="nl"/>
              <a:t>The design document describes the main methods, flow of the code and overall design of the program. It should also mention and explain every method that you added that was not described in this powerpoint.</a:t>
            </a:r>
            <a:endParaRPr/>
          </a:p>
          <a:p>
            <a:pPr marL="0" lvl="0" indent="0" algn="l" rtl="0">
              <a:spcBef>
                <a:spcPts val="1200"/>
              </a:spcBef>
              <a:spcAft>
                <a:spcPts val="0"/>
              </a:spcAft>
              <a:buNone/>
            </a:pPr>
            <a:r>
              <a:rPr lang="nl"/>
              <a:t>Deadline: 21st of april (4월 21일) 23:59</a:t>
            </a:r>
            <a:endParaRPr/>
          </a:p>
          <a:p>
            <a:pPr marL="0" lvl="0" indent="0" algn="l" rtl="0">
              <a:spcBef>
                <a:spcPts val="1200"/>
              </a:spcBef>
              <a:spcAft>
                <a:spcPts val="0"/>
              </a:spcAft>
              <a:buNone/>
            </a:pPr>
            <a:r>
              <a:rPr lang="nl"/>
              <a:t>Late penalties: </a:t>
            </a:r>
            <a:endParaRPr/>
          </a:p>
          <a:p>
            <a:pPr marL="0" lvl="0" indent="0" algn="l" rtl="0">
              <a:spcBef>
                <a:spcPts val="1200"/>
              </a:spcBef>
              <a:spcAft>
                <a:spcPts val="0"/>
              </a:spcAft>
              <a:buNone/>
            </a:pPr>
            <a:r>
              <a:rPr lang="nl"/>
              <a:t>Up to 24 hours = -25%, </a:t>
            </a:r>
            <a:endParaRPr/>
          </a:p>
          <a:p>
            <a:pPr marL="0" lvl="0" indent="0" algn="l" rtl="0">
              <a:spcBef>
                <a:spcPts val="1200"/>
              </a:spcBef>
              <a:spcAft>
                <a:spcPts val="0"/>
              </a:spcAft>
              <a:buNone/>
            </a:pPr>
            <a:r>
              <a:rPr lang="nl"/>
              <a:t>24-48 hours = -50%,</a:t>
            </a:r>
            <a:endParaRPr/>
          </a:p>
          <a:p>
            <a:pPr marL="0" lvl="0" indent="0" algn="l" rtl="0">
              <a:spcBef>
                <a:spcPts val="1200"/>
              </a:spcBef>
              <a:spcAft>
                <a:spcPts val="0"/>
              </a:spcAft>
              <a:buNone/>
            </a:pPr>
            <a:r>
              <a:rPr lang="nl"/>
              <a:t>48-72 hours = -75%</a:t>
            </a:r>
            <a:endParaRPr/>
          </a:p>
          <a:p>
            <a:pPr marL="0" lvl="0" indent="0" algn="l" rtl="0">
              <a:spcBef>
                <a:spcPts val="1200"/>
              </a:spcBef>
              <a:spcAft>
                <a:spcPts val="1200"/>
              </a:spcAft>
              <a:buNone/>
            </a:pPr>
            <a:r>
              <a:rPr lang="nl"/>
              <a:t>after 72 Hours you get an automatic 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Board-game cafe</a:t>
            </a: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a:t>Board-game cafe inventory </a:t>
            </a:r>
            <a:r>
              <a:rPr lang="nl">
                <a:highlight>
                  <a:schemeClr val="lt1"/>
                </a:highlight>
              </a:rPr>
              <a:t>+ finances</a:t>
            </a:r>
            <a:r>
              <a:rPr lang="nl"/>
              <a:t> management system</a:t>
            </a:r>
            <a:endParaRPr/>
          </a:p>
          <a:p>
            <a:pPr marL="457200" lvl="0" indent="-342900" algn="l" rtl="0">
              <a:spcBef>
                <a:spcPts val="0"/>
              </a:spcBef>
              <a:spcAft>
                <a:spcPts val="0"/>
              </a:spcAft>
              <a:buSzPts val="1800"/>
              <a:buChar char="-"/>
            </a:pPr>
            <a:r>
              <a:rPr lang="nl"/>
              <a:t>Create a program in the “Cafe” package</a:t>
            </a:r>
            <a:endParaRPr/>
          </a:p>
          <a:p>
            <a:pPr marL="457200" lvl="0" indent="-342900" algn="l" rtl="0">
              <a:spcBef>
                <a:spcPts val="0"/>
              </a:spcBef>
              <a:spcAft>
                <a:spcPts val="0"/>
              </a:spcAft>
              <a:buSzPts val="1800"/>
              <a:buChar char="-"/>
            </a:pPr>
            <a:r>
              <a:rPr lang="nl"/>
              <a:t>Renting out Board-games</a:t>
            </a:r>
            <a:endParaRPr/>
          </a:p>
          <a:p>
            <a:pPr marL="457200" lvl="0" indent="-342900" algn="l" rtl="0">
              <a:spcBef>
                <a:spcPts val="0"/>
              </a:spcBef>
              <a:spcAft>
                <a:spcPts val="0"/>
              </a:spcAft>
              <a:buSzPts val="1800"/>
              <a:buChar char="-"/>
            </a:pPr>
            <a:r>
              <a:rPr lang="nl"/>
              <a:t>Repairing Board-games </a:t>
            </a:r>
            <a:endParaRPr/>
          </a:p>
          <a:p>
            <a:pPr marL="457200" lvl="0" indent="-342900" algn="l" rtl="0">
              <a:spcBef>
                <a:spcPts val="0"/>
              </a:spcBef>
              <a:spcAft>
                <a:spcPts val="0"/>
              </a:spcAft>
              <a:buSzPts val="1800"/>
              <a:buChar char="-"/>
            </a:pPr>
            <a:r>
              <a:rPr lang="nl"/>
              <a:t>Buying Board-games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Class Game</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nl" sz="1430" dirty="0"/>
              <a:t>Variables:</a:t>
            </a:r>
            <a:endParaRPr sz="1430" dirty="0"/>
          </a:p>
          <a:p>
            <a:pPr marL="457200" lvl="0" indent="-319405" algn="l" rtl="0">
              <a:lnSpc>
                <a:spcPct val="95000"/>
              </a:lnSpc>
              <a:spcBef>
                <a:spcPts val="1200"/>
              </a:spcBef>
              <a:spcAft>
                <a:spcPts val="0"/>
              </a:spcAft>
              <a:buSzPts val="1430"/>
              <a:buChar char="-"/>
            </a:pPr>
            <a:r>
              <a:rPr lang="nl" sz="1430" dirty="0"/>
              <a:t>private String name</a:t>
            </a:r>
            <a:endParaRPr sz="1430" dirty="0"/>
          </a:p>
          <a:p>
            <a:pPr marL="457200" lvl="0" indent="-319405" algn="l" rtl="0">
              <a:lnSpc>
                <a:spcPct val="95000"/>
              </a:lnSpc>
              <a:spcBef>
                <a:spcPts val="0"/>
              </a:spcBef>
              <a:spcAft>
                <a:spcPts val="0"/>
              </a:spcAft>
              <a:buSzPts val="1430"/>
              <a:buChar char="-"/>
            </a:pPr>
            <a:r>
              <a:rPr lang="nl" sz="1430" dirty="0"/>
              <a:t>private String quality		// Bad/Okay/Good</a:t>
            </a:r>
            <a:endParaRPr sz="1430" dirty="0"/>
          </a:p>
          <a:p>
            <a:pPr marL="457200" lvl="0" indent="-319405" algn="l" rtl="0">
              <a:lnSpc>
                <a:spcPct val="95000"/>
              </a:lnSpc>
              <a:spcBef>
                <a:spcPts val="0"/>
              </a:spcBef>
              <a:spcAft>
                <a:spcPts val="0"/>
              </a:spcAft>
              <a:buSzPts val="1430"/>
              <a:buChar char="-"/>
            </a:pPr>
            <a:r>
              <a:rPr lang="nl" sz="1430" dirty="0"/>
              <a:t>private double price</a:t>
            </a:r>
            <a:endParaRPr sz="1430" dirty="0"/>
          </a:p>
          <a:p>
            <a:pPr marL="0" lvl="0" indent="0" algn="l" rtl="0">
              <a:lnSpc>
                <a:spcPct val="95000"/>
              </a:lnSpc>
              <a:spcBef>
                <a:spcPts val="1200"/>
              </a:spcBef>
              <a:spcAft>
                <a:spcPts val="0"/>
              </a:spcAft>
              <a:buNone/>
            </a:pPr>
            <a:r>
              <a:rPr lang="nl" sz="1430" dirty="0"/>
              <a:t>Methods:</a:t>
            </a:r>
            <a:endParaRPr sz="1430" dirty="0"/>
          </a:p>
          <a:p>
            <a:pPr marL="457200" lvl="0" indent="-319405" algn="l" rtl="0">
              <a:lnSpc>
                <a:spcPct val="95000"/>
              </a:lnSpc>
              <a:spcBef>
                <a:spcPts val="1200"/>
              </a:spcBef>
              <a:spcAft>
                <a:spcPts val="0"/>
              </a:spcAft>
              <a:buSzPts val="1430"/>
              <a:buChar char="-"/>
            </a:pPr>
            <a:r>
              <a:rPr lang="nl" sz="1430" dirty="0"/>
              <a:t>Game(String name, double price)  	// Quality always starts at “Good”.</a:t>
            </a:r>
            <a:endParaRPr sz="1430" dirty="0"/>
          </a:p>
          <a:p>
            <a:pPr marL="457200" lvl="0" indent="-319405" algn="l" rtl="0">
              <a:lnSpc>
                <a:spcPct val="95000"/>
              </a:lnSpc>
              <a:spcBef>
                <a:spcPts val="0"/>
              </a:spcBef>
              <a:spcAft>
                <a:spcPts val="0"/>
              </a:spcAft>
              <a:buSzPts val="1430"/>
              <a:buChar char="-"/>
            </a:pPr>
            <a:r>
              <a:rPr lang="nl" sz="1430" dirty="0"/>
              <a:t>public String toString();		// returns game’s name, quality and price</a:t>
            </a:r>
            <a:endParaRPr sz="1430" dirty="0"/>
          </a:p>
          <a:p>
            <a:pPr marL="457200" lvl="0" indent="-319405" algn="l" rtl="0">
              <a:lnSpc>
                <a:spcPct val="95000"/>
              </a:lnSpc>
              <a:spcBef>
                <a:spcPts val="0"/>
              </a:spcBef>
              <a:spcAft>
                <a:spcPts val="0"/>
              </a:spcAft>
              <a:buSzPts val="1430"/>
              <a:buChar char="-"/>
            </a:pPr>
            <a:r>
              <a:rPr lang="nl" sz="1430" dirty="0"/>
              <a:t>public double getRepairCost();  	// bad = 0,5 * price , okay = 0,2 * price</a:t>
            </a:r>
            <a:endParaRPr sz="1430" dirty="0"/>
          </a:p>
          <a:p>
            <a:pPr marL="457200" lvl="0" indent="-319405" algn="l" rtl="0">
              <a:lnSpc>
                <a:spcPct val="95000"/>
              </a:lnSpc>
              <a:spcBef>
                <a:spcPts val="0"/>
              </a:spcBef>
              <a:spcAft>
                <a:spcPts val="0"/>
              </a:spcAft>
              <a:buSzPts val="1430"/>
              <a:buChar char="-"/>
            </a:pPr>
            <a:r>
              <a:rPr lang="nl" sz="1430" dirty="0"/>
              <a:t>public void repair();</a:t>
            </a:r>
            <a:endParaRPr sz="1430" dirty="0"/>
          </a:p>
          <a:p>
            <a:pPr marL="457200" lvl="0" indent="-319405" algn="l" rtl="0">
              <a:lnSpc>
                <a:spcPct val="95000"/>
              </a:lnSpc>
              <a:spcBef>
                <a:spcPts val="0"/>
              </a:spcBef>
              <a:spcAft>
                <a:spcPts val="0"/>
              </a:spcAft>
              <a:buSzPts val="1430"/>
              <a:buChar char="-"/>
            </a:pPr>
            <a:r>
              <a:rPr lang="nl" sz="1430" dirty="0"/>
              <a:t>public void lowerQuality();		// Lowers the quality of the game by 1 tier.</a:t>
            </a:r>
            <a:endParaRPr sz="1430" dirty="0"/>
          </a:p>
          <a:p>
            <a:pPr marL="457200" lvl="0" indent="0" algn="l" rtl="0">
              <a:lnSpc>
                <a:spcPct val="95000"/>
              </a:lnSpc>
              <a:spcBef>
                <a:spcPts val="1200"/>
              </a:spcBef>
              <a:spcAft>
                <a:spcPts val="1200"/>
              </a:spcAft>
              <a:buSzPts val="935"/>
              <a:buNone/>
            </a:pPr>
            <a:endParaRPr sz="143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Class Cafe</a:t>
            </a:r>
            <a:endParaRPr/>
          </a:p>
        </p:txBody>
      </p:sp>
      <p:sp>
        <p:nvSpPr>
          <p:cNvPr id="86" name="Google Shape;86;p16"/>
          <p:cNvSpPr txBox="1">
            <a:spLocks noGrp="1"/>
          </p:cNvSpPr>
          <p:nvPr>
            <p:ph type="body" idx="1"/>
          </p:nvPr>
        </p:nvSpPr>
        <p:spPr>
          <a:xfrm>
            <a:off x="0" y="1690541"/>
            <a:ext cx="9144000" cy="33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sz="1100" dirty="0"/>
              <a:t>Variables:</a:t>
            </a:r>
            <a:endParaRPr sz="1100" dirty="0"/>
          </a:p>
          <a:p>
            <a:pPr marL="457200" lvl="0" indent="-298450" algn="l" rtl="0">
              <a:spcBef>
                <a:spcPts val="1200"/>
              </a:spcBef>
              <a:spcAft>
                <a:spcPts val="0"/>
              </a:spcAft>
              <a:buSzPts val="1100"/>
              <a:buChar char="-"/>
            </a:pPr>
            <a:r>
              <a:rPr lang="nl" sz="1100" dirty="0"/>
              <a:t>private double money;</a:t>
            </a:r>
            <a:endParaRPr sz="1100" dirty="0"/>
          </a:p>
          <a:p>
            <a:pPr marL="457200" lvl="0" indent="-298450" algn="l" rtl="0">
              <a:spcBef>
                <a:spcPts val="0"/>
              </a:spcBef>
              <a:spcAft>
                <a:spcPts val="0"/>
              </a:spcAft>
              <a:buSzPts val="1100"/>
              <a:buChar char="-"/>
            </a:pPr>
            <a:r>
              <a:rPr lang="nl" sz="1100" dirty="0"/>
              <a:t>private Game[] gamesInCafe;</a:t>
            </a:r>
            <a:endParaRPr sz="1100" dirty="0"/>
          </a:p>
          <a:p>
            <a:pPr marL="457200" lvl="0" indent="-298450" algn="l" rtl="0">
              <a:spcBef>
                <a:spcPts val="0"/>
              </a:spcBef>
              <a:spcAft>
                <a:spcPts val="0"/>
              </a:spcAft>
              <a:buSzPts val="1100"/>
              <a:buChar char="-"/>
            </a:pPr>
            <a:r>
              <a:rPr lang="nl" sz="1100" dirty="0"/>
              <a:t>private Game[] rentedOutGames;</a:t>
            </a:r>
            <a:endParaRPr sz="1100" dirty="0"/>
          </a:p>
          <a:p>
            <a:pPr marL="0" lvl="0" indent="0" algn="l" rtl="0">
              <a:spcBef>
                <a:spcPts val="1200"/>
              </a:spcBef>
              <a:spcAft>
                <a:spcPts val="0"/>
              </a:spcAft>
              <a:buNone/>
            </a:pPr>
            <a:r>
              <a:rPr lang="nl" sz="1100" dirty="0"/>
              <a:t>Methods:</a:t>
            </a:r>
            <a:endParaRPr sz="1100" dirty="0"/>
          </a:p>
          <a:p>
            <a:pPr marL="457200" lvl="0" indent="-298450" algn="l" rtl="0">
              <a:spcBef>
                <a:spcPts val="1200"/>
              </a:spcBef>
              <a:spcAft>
                <a:spcPts val="0"/>
              </a:spcAft>
              <a:buSzPts val="1100"/>
              <a:buChar char="-"/>
            </a:pPr>
            <a:r>
              <a:rPr lang="nl" sz="1100" dirty="0"/>
              <a:t>public Cafe(Game[] games, double startingMoney);</a:t>
            </a:r>
            <a:endParaRPr sz="1100" dirty="0"/>
          </a:p>
          <a:p>
            <a:pPr marL="457200" lvl="0" indent="-298450" algn="l" rtl="0">
              <a:spcBef>
                <a:spcPts val="0"/>
              </a:spcBef>
              <a:spcAft>
                <a:spcPts val="0"/>
              </a:spcAft>
              <a:buSzPts val="1100"/>
              <a:buChar char="-"/>
            </a:pPr>
            <a:r>
              <a:rPr lang="nl" sz="1100" dirty="0"/>
              <a:t>public void rentOutGame(String name); 	</a:t>
            </a:r>
            <a:r>
              <a:rPr lang="nl" sz="1000" dirty="0"/>
              <a:t>// Cost of renting is the game’s price * 0.5</a:t>
            </a:r>
            <a:endParaRPr sz="1000" dirty="0"/>
          </a:p>
          <a:p>
            <a:pPr marL="457200" lvl="0" indent="-298450" algn="l" rtl="0">
              <a:spcBef>
                <a:spcPts val="0"/>
              </a:spcBef>
              <a:spcAft>
                <a:spcPts val="0"/>
              </a:spcAft>
              <a:buSzPts val="1100"/>
              <a:buChar char="-"/>
            </a:pPr>
            <a:r>
              <a:rPr lang="nl" sz="1100" dirty="0"/>
              <a:t>public void returnGame(String name);		</a:t>
            </a:r>
            <a:endParaRPr sz="1100" dirty="0"/>
          </a:p>
          <a:p>
            <a:pPr marL="457200" lvl="0" indent="-298450" algn="l" rtl="0">
              <a:spcBef>
                <a:spcPts val="0"/>
              </a:spcBef>
              <a:spcAft>
                <a:spcPts val="0"/>
              </a:spcAft>
              <a:buSzPts val="1100"/>
              <a:buChar char="-"/>
            </a:pPr>
            <a:r>
              <a:rPr lang="nl" sz="1100" dirty="0"/>
              <a:t>public void buyGame(Game game);	</a:t>
            </a:r>
            <a:endParaRPr sz="1100" dirty="0"/>
          </a:p>
          <a:p>
            <a:pPr marL="457200" lvl="0" indent="-298450" algn="l" rtl="0">
              <a:spcBef>
                <a:spcPts val="0"/>
              </a:spcBef>
              <a:spcAft>
                <a:spcPts val="0"/>
              </a:spcAft>
              <a:buSzPts val="1100"/>
              <a:buChar char="-"/>
            </a:pPr>
            <a:r>
              <a:rPr lang="nl" sz="1100" dirty="0"/>
              <a:t>public void printCafeDetails(); 		</a:t>
            </a:r>
            <a:r>
              <a:rPr lang="nl" sz="1000" dirty="0"/>
              <a:t>// Prints all games in the cafe and rented out, and the money in the register</a:t>
            </a:r>
            <a:endParaRPr sz="1000" dirty="0"/>
          </a:p>
          <a:p>
            <a:pPr marL="457200" lvl="0" indent="-298450" algn="l" rtl="0">
              <a:spcBef>
                <a:spcPts val="0"/>
              </a:spcBef>
              <a:spcAft>
                <a:spcPts val="0"/>
              </a:spcAft>
              <a:buSzPts val="1100"/>
              <a:buChar char="-"/>
            </a:pPr>
            <a:r>
              <a:rPr lang="nl" sz="1100" dirty="0"/>
              <a:t>public void repairGame(String name);</a:t>
            </a:r>
            <a:endParaRPr sz="1100" dirty="0"/>
          </a:p>
          <a:p>
            <a:pPr marL="457200" lvl="0" indent="-298450" algn="l" rtl="0">
              <a:spcBef>
                <a:spcPts val="0"/>
              </a:spcBef>
              <a:spcAft>
                <a:spcPts val="0"/>
              </a:spcAft>
              <a:buSzPts val="1100"/>
              <a:buChar char="-"/>
            </a:pPr>
            <a:r>
              <a:rPr lang="nl" sz="1100" dirty="0"/>
              <a:t>private int getIndexGamesInCafe(String name);	</a:t>
            </a:r>
            <a:r>
              <a:rPr lang="nl" sz="1000" dirty="0"/>
              <a:t>// Helper function to get the index of the given game in the array, -1 if game </a:t>
            </a:r>
            <a:r>
              <a:rPr lang="nl" sz="1100" dirty="0"/>
              <a:t>doesn’t exist.</a:t>
            </a:r>
            <a:endParaRPr sz="1100" dirty="0"/>
          </a:p>
          <a:p>
            <a:pPr marL="457200" lvl="0" indent="-298450" algn="l" rtl="0">
              <a:spcBef>
                <a:spcPts val="0"/>
              </a:spcBef>
              <a:spcAft>
                <a:spcPts val="0"/>
              </a:spcAft>
              <a:buSzPts val="1100"/>
              <a:buChar char="-"/>
            </a:pPr>
            <a:r>
              <a:rPr lang="nl" sz="1100" dirty="0"/>
              <a:t>private int getIndexRentedOutGames(String name); </a:t>
            </a:r>
            <a:r>
              <a:rPr lang="nl" sz="1000" dirty="0"/>
              <a:t>// Helper function to get the index of the given game in the array, -1 if game doesn’t exist.</a:t>
            </a:r>
            <a:endParaRPr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Class Cafe</a:t>
            </a:r>
            <a:endParaRPr/>
          </a:p>
        </p:txBody>
      </p:sp>
      <p:sp>
        <p:nvSpPr>
          <p:cNvPr id="92" name="Google Shape;92;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nl" sz="1600"/>
              <a:t>The constructor initializes the cafe with </a:t>
            </a:r>
            <a:r>
              <a:rPr lang="nl" sz="1600" b="1"/>
              <a:t>3 games</a:t>
            </a:r>
            <a:r>
              <a:rPr lang="nl" sz="1600"/>
              <a:t> and </a:t>
            </a:r>
            <a:r>
              <a:rPr lang="nl" sz="1600" b="1"/>
              <a:t>$5 </a:t>
            </a:r>
            <a:r>
              <a:rPr lang="nl" sz="1600"/>
              <a:t>in the register</a:t>
            </a:r>
            <a:endParaRPr sz="1600"/>
          </a:p>
          <a:p>
            <a:pPr marL="457200" lvl="0" indent="-330200" algn="l" rtl="0">
              <a:spcBef>
                <a:spcPts val="0"/>
              </a:spcBef>
              <a:spcAft>
                <a:spcPts val="0"/>
              </a:spcAft>
              <a:buSzPts val="1600"/>
              <a:buChar char="-"/>
            </a:pPr>
            <a:r>
              <a:rPr lang="nl" sz="1600"/>
              <a:t>When a game’s quality reaches “</a:t>
            </a:r>
            <a:r>
              <a:rPr lang="nl" sz="1600" b="1"/>
              <a:t>Bad</a:t>
            </a:r>
            <a:r>
              <a:rPr lang="nl" sz="1600"/>
              <a:t>” it cannot be rented out again until it is repaired.</a:t>
            </a:r>
            <a:endParaRPr sz="1600"/>
          </a:p>
          <a:p>
            <a:pPr marL="457200" lvl="0" indent="-330200" algn="l" rtl="0">
              <a:spcBef>
                <a:spcPts val="0"/>
              </a:spcBef>
              <a:spcAft>
                <a:spcPts val="0"/>
              </a:spcAft>
              <a:buSzPts val="1600"/>
              <a:buChar char="-"/>
            </a:pPr>
            <a:r>
              <a:rPr lang="nl" sz="1600"/>
              <a:t>Repairing is only possible if there is enough money in the cash-register.</a:t>
            </a:r>
            <a:endParaRPr sz="1600"/>
          </a:p>
          <a:p>
            <a:pPr marL="457200" lvl="0" indent="-330200" algn="l" rtl="0">
              <a:spcBef>
                <a:spcPts val="0"/>
              </a:spcBef>
              <a:spcAft>
                <a:spcPts val="0"/>
              </a:spcAft>
              <a:buSzPts val="1600"/>
              <a:buChar char="-"/>
            </a:pPr>
            <a:r>
              <a:rPr lang="nl" sz="1600"/>
              <a:t>rentOutGame() moves the game to the rentedOutGames[] and increases the money in the register by the game’s </a:t>
            </a:r>
            <a:r>
              <a:rPr lang="nl" sz="1600" b="1"/>
              <a:t>price * 0.5</a:t>
            </a:r>
            <a:r>
              <a:rPr lang="nl" sz="1600"/>
              <a:t>.</a:t>
            </a:r>
            <a:endParaRPr sz="1600"/>
          </a:p>
          <a:p>
            <a:pPr marL="457200" lvl="0" indent="-330200" algn="l" rtl="0">
              <a:spcBef>
                <a:spcPts val="0"/>
              </a:spcBef>
              <a:spcAft>
                <a:spcPts val="0"/>
              </a:spcAft>
              <a:buSzPts val="1600"/>
              <a:buChar char="-"/>
            </a:pPr>
            <a:r>
              <a:rPr lang="nl" sz="1600"/>
              <a:t>returnGame() decreases the game’s quality by </a:t>
            </a:r>
            <a:r>
              <a:rPr lang="nl" sz="1600" b="1"/>
              <a:t>1 tier</a:t>
            </a:r>
            <a:r>
              <a:rPr lang="nl" sz="1600"/>
              <a:t>, and moves the game to the gamesInCafe[] array. (</a:t>
            </a:r>
            <a:r>
              <a:rPr lang="nl" sz="1600" b="1"/>
              <a:t>Good-&gt;Okay, Okay-&gt;Bad</a:t>
            </a:r>
            <a:r>
              <a:rPr lang="nl" sz="1600"/>
              <a: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Main class</a:t>
            </a:r>
            <a:endParaRPr/>
          </a:p>
        </p:txBody>
      </p:sp>
      <p:sp>
        <p:nvSpPr>
          <p:cNvPr id="98" name="Google Shape;98;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nl"/>
              <a:t>method main: </a:t>
            </a:r>
            <a:endParaRPr sz="1200"/>
          </a:p>
          <a:p>
            <a:pPr marL="457200" lvl="0" indent="-304800" algn="l" rtl="0">
              <a:spcBef>
                <a:spcPts val="1200"/>
              </a:spcBef>
              <a:spcAft>
                <a:spcPts val="0"/>
              </a:spcAft>
              <a:buSzPts val="1200"/>
              <a:buChar char="-"/>
            </a:pPr>
            <a:r>
              <a:rPr lang="nl" sz="1200"/>
              <a:t>Initialize the Cafe</a:t>
            </a:r>
            <a:endParaRPr sz="1200"/>
          </a:p>
          <a:p>
            <a:pPr marL="457200" lvl="0" indent="-304800" algn="l" rtl="0">
              <a:spcBef>
                <a:spcPts val="0"/>
              </a:spcBef>
              <a:spcAft>
                <a:spcPts val="0"/>
              </a:spcAft>
              <a:buSzPts val="1200"/>
              <a:buChar char="-"/>
            </a:pPr>
            <a:r>
              <a:rPr lang="nl" sz="1200"/>
              <a:t>Rent out a game until it’s quality is ‘bad’ and repair it.</a:t>
            </a:r>
            <a:endParaRPr sz="1200"/>
          </a:p>
          <a:p>
            <a:pPr marL="457200" lvl="0" indent="-304800" algn="l" rtl="0">
              <a:spcBef>
                <a:spcPts val="0"/>
              </a:spcBef>
              <a:spcAft>
                <a:spcPts val="0"/>
              </a:spcAft>
              <a:buSzPts val="1200"/>
              <a:buChar char="-"/>
            </a:pPr>
            <a:r>
              <a:rPr lang="nl" sz="1200"/>
              <a:t>Rent out more games until you have enough money to buy a new one (think of one yourself).</a:t>
            </a:r>
            <a:endParaRPr sz="1200"/>
          </a:p>
          <a:p>
            <a:pPr marL="457200" lvl="0" indent="-304800" algn="l" rtl="0">
              <a:spcBef>
                <a:spcPts val="0"/>
              </a:spcBef>
              <a:spcAft>
                <a:spcPts val="0"/>
              </a:spcAft>
              <a:buSzPts val="1200"/>
              <a:buChar char="-"/>
            </a:pPr>
            <a:r>
              <a:rPr lang="nl" sz="1200"/>
              <a:t>Buy a new game.</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UML</a:t>
            </a:r>
            <a:endParaRPr/>
          </a:p>
        </p:txBody>
      </p:sp>
      <p:pic>
        <p:nvPicPr>
          <p:cNvPr id="104" name="Google Shape;104;p19"/>
          <p:cNvPicPr preferRelativeResize="0"/>
          <p:nvPr/>
        </p:nvPicPr>
        <p:blipFill>
          <a:blip r:embed="rId3">
            <a:alphaModFix/>
          </a:blip>
          <a:stretch>
            <a:fillRect/>
          </a:stretch>
        </p:blipFill>
        <p:spPr>
          <a:xfrm>
            <a:off x="535775" y="2054226"/>
            <a:ext cx="8072448" cy="231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Visualization</a:t>
            </a:r>
            <a:endParaRPr/>
          </a:p>
        </p:txBody>
      </p:sp>
      <p:sp>
        <p:nvSpPr>
          <p:cNvPr id="110" name="Google Shape;110;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nl"/>
              <a:t>Renting a game</a:t>
            </a:r>
            <a:endParaRPr/>
          </a:p>
        </p:txBody>
      </p:sp>
      <p:pic>
        <p:nvPicPr>
          <p:cNvPr id="111" name="Google Shape;111;p20"/>
          <p:cNvPicPr preferRelativeResize="0"/>
          <p:nvPr/>
        </p:nvPicPr>
        <p:blipFill>
          <a:blip r:embed="rId3">
            <a:alphaModFix/>
          </a:blip>
          <a:stretch>
            <a:fillRect/>
          </a:stretch>
        </p:blipFill>
        <p:spPr>
          <a:xfrm>
            <a:off x="3586213" y="1919075"/>
            <a:ext cx="4714875" cy="226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Visualization</a:t>
            </a:r>
            <a:endParaRPr/>
          </a:p>
        </p:txBody>
      </p:sp>
      <p:sp>
        <p:nvSpPr>
          <p:cNvPr id="117" name="Google Shape;117;p2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nl"/>
              <a:t>Returning a game</a:t>
            </a:r>
            <a:endParaRPr/>
          </a:p>
        </p:txBody>
      </p:sp>
      <p:pic>
        <p:nvPicPr>
          <p:cNvPr id="118" name="Google Shape;118;p21"/>
          <p:cNvPicPr preferRelativeResize="0"/>
          <p:nvPr/>
        </p:nvPicPr>
        <p:blipFill>
          <a:blip r:embed="rId3">
            <a:alphaModFix/>
          </a:blip>
          <a:stretch>
            <a:fillRect/>
          </a:stretch>
        </p:blipFill>
        <p:spPr>
          <a:xfrm>
            <a:off x="3731425" y="2233588"/>
            <a:ext cx="4610100" cy="1590675"/>
          </a:xfrm>
          <a:prstGeom prst="rect">
            <a:avLst/>
          </a:prstGeom>
          <a:noFill/>
          <a:ln>
            <a:noFill/>
          </a:ln>
        </p:spPr>
      </p:pic>
      <p:pic>
        <p:nvPicPr>
          <p:cNvPr id="119" name="Google Shape;119;p21"/>
          <p:cNvPicPr preferRelativeResize="0"/>
          <p:nvPr/>
        </p:nvPicPr>
        <p:blipFill>
          <a:blip r:embed="rId4">
            <a:alphaModFix/>
          </a:blip>
          <a:stretch>
            <a:fillRect/>
          </a:stretch>
        </p:blipFill>
        <p:spPr>
          <a:xfrm>
            <a:off x="3198025" y="4017150"/>
            <a:ext cx="5143500" cy="857250"/>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640</Words>
  <Application>Microsoft Office PowerPoint</Application>
  <PresentationFormat>화면 슬라이드 쇼(16:9)</PresentationFormat>
  <Paragraphs>68</Paragraphs>
  <Slides>13</Slides>
  <Notes>13</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13</vt:i4>
      </vt:variant>
    </vt:vector>
  </HeadingPairs>
  <TitlesOfParts>
    <vt:vector size="16" baseType="lpstr">
      <vt:lpstr>Arial</vt:lpstr>
      <vt:lpstr>Roboto</vt:lpstr>
      <vt:lpstr>Material</vt:lpstr>
      <vt:lpstr>Object Oriented System Design</vt:lpstr>
      <vt:lpstr>Board-game cafe</vt:lpstr>
      <vt:lpstr>Class Game</vt:lpstr>
      <vt:lpstr>Class Cafe</vt:lpstr>
      <vt:lpstr>Class Cafe</vt:lpstr>
      <vt:lpstr>Main class</vt:lpstr>
      <vt:lpstr>UML</vt:lpstr>
      <vt:lpstr>Visualization</vt:lpstr>
      <vt:lpstr>Visualization</vt:lpstr>
      <vt:lpstr>Visualization</vt:lpstr>
      <vt:lpstr>Visualization</vt:lpstr>
      <vt:lpstr>Rules</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System Design</dc:title>
  <cp:lastModifiedBy>MertensDani</cp:lastModifiedBy>
  <cp:revision>4</cp:revision>
  <dcterms:modified xsi:type="dcterms:W3CDTF">2023-04-05T07:18:33Z</dcterms:modified>
</cp:coreProperties>
</file>