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2" r:id="rId4"/>
    <p:sldId id="275" r:id="rId5"/>
    <p:sldId id="259" r:id="rId6"/>
    <p:sldId id="267" r:id="rId7"/>
    <p:sldId id="260" r:id="rId8"/>
    <p:sldId id="263" r:id="rId9"/>
    <p:sldId id="264" r:id="rId10"/>
    <p:sldId id="273" r:id="rId11"/>
    <p:sldId id="279" r:id="rId12"/>
    <p:sldId id="280" r:id="rId13"/>
    <p:sldId id="281" r:id="rId14"/>
    <p:sldId id="283" r:id="rId15"/>
    <p:sldId id="266" r:id="rId16"/>
    <p:sldId id="258" r:id="rId17"/>
    <p:sldId id="265" r:id="rId18"/>
    <p:sldId id="268" r:id="rId19"/>
    <p:sldId id="269" r:id="rId20"/>
    <p:sldId id="270" r:id="rId21"/>
    <p:sldId id="271" r:id="rId22"/>
    <p:sldId id="272" r:id="rId23"/>
    <p:sldId id="274" r:id="rId24"/>
    <p:sldId id="276" r:id="rId25"/>
    <p:sldId id="277" r:id="rId26"/>
    <p:sldId id="278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2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2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242E8F-7BB6-33DD-BDEE-80CBD56283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0E31C3-00BF-855B-36A9-F81A1CAA49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9B780-5D24-4D86-9E21-2C2CFD213B78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F1745-B8AE-BB0D-99DC-F68B46143D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D83C0A-99F3-DCDA-F1EE-3D8B8D4C1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63FB1-464D-4687-8381-717293364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26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894E-502D-4E04-92B2-5ABC079F5FB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9F35-1ABC-4107-9B64-B968F5045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7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42416" y="1808226"/>
            <a:ext cx="1613501" cy="102870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2457578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7" y="1808226"/>
            <a:ext cx="2958084" cy="102870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1808226"/>
            <a:ext cx="4824683" cy="10287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70DE-493F-4C23-AE36-BD7056A094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6B1-BC0C-4603-953A-2E9AE87F0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70DE-493F-4C23-AE36-BD7056A094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6B1-BC0C-4603-953A-2E9AE87F0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7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70DE-493F-4C23-AE36-BD7056A094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6B1-BC0C-4603-953A-2E9AE87F0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20835"/>
            <a:ext cx="11292586" cy="960120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70702"/>
            <a:ext cx="11292586" cy="517766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70DE-493F-4C23-AE36-BD7056A094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6B1-BC0C-4603-953A-2E9AE87F0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6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70DE-493F-4C23-AE36-BD7056A094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6B1-BC0C-4603-953A-2E9AE87F0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2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70DE-493F-4C23-AE36-BD7056A094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6B1-BC0C-4603-953A-2E9AE87F0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70DE-493F-4C23-AE36-BD7056A094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6B1-BC0C-4603-953A-2E9AE87F0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4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70DE-493F-4C23-AE36-BD7056A094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6B1-BC0C-4603-953A-2E9AE87F0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1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70DE-493F-4C23-AE36-BD7056A094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6B1-BC0C-4603-953A-2E9AE87F0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7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70DE-493F-4C23-AE36-BD7056A094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6B1-BC0C-4603-953A-2E9AE87F0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3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70DE-493F-4C23-AE36-BD7056A094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6B1-BC0C-4603-953A-2E9AE87F0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1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209997"/>
            <a:ext cx="11578336" cy="978408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718312" y="-9144"/>
            <a:ext cx="999744" cy="5486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20835"/>
            <a:ext cx="11578336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270702"/>
            <a:ext cx="11738610" cy="517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70DE-493F-4C23-AE36-BD7056A09421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5" y="654482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06B1-BC0C-4603-953A-2E9AE87F0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0F4CE86-6263-CE75-E389-F56866511F74}"/>
              </a:ext>
            </a:extLst>
          </p:cNvPr>
          <p:cNvSpPr/>
          <p:nvPr userDrawn="1"/>
        </p:nvSpPr>
        <p:spPr bwMode="gray">
          <a:xfrm>
            <a:off x="8058753" y="6455821"/>
            <a:ext cx="876968" cy="40218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E9D0224-CF77-B304-BAFC-CB4D9FB95E0E}"/>
              </a:ext>
            </a:extLst>
          </p:cNvPr>
          <p:cNvSpPr/>
          <p:nvPr userDrawn="1"/>
        </p:nvSpPr>
        <p:spPr bwMode="gray">
          <a:xfrm>
            <a:off x="9914021" y="6462523"/>
            <a:ext cx="2277979" cy="39547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648019F-4B60-A80B-E9D4-5136405B9DAD}"/>
              </a:ext>
            </a:extLst>
          </p:cNvPr>
          <p:cNvSpPr/>
          <p:nvPr userDrawn="1"/>
        </p:nvSpPr>
        <p:spPr bwMode="gray">
          <a:xfrm>
            <a:off x="7615937" y="6462523"/>
            <a:ext cx="2844800" cy="3954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329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50000"/>
        </a:lnSpc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50000"/>
        </a:lnSpc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school.com/" TargetMode="External"/><Relationship Id="rId2" Type="http://schemas.openxmlformats.org/officeDocument/2006/relationships/hyperlink" Target="https://xionwcfm.tistory.com/23#()%20%2F%20%3E%20%2F%20*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491E-BD38-2F8A-6E8C-57CAAE1A4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7885938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HTML-CSS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DF9D4-E0A0-8B36-5DB2-1E7A5E5A4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3780" y="3853117"/>
            <a:ext cx="1062990" cy="685800"/>
          </a:xfrm>
        </p:spPr>
        <p:txBody>
          <a:bodyPr/>
          <a:lstStyle/>
          <a:p>
            <a:r>
              <a:rPr lang="en-US" altLang="ko-KR" dirty="0"/>
              <a:t>2023-8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79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D7257-B5ED-605F-9471-93E9D0BE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D8A12-B5C9-B253-AE7E-6DAA31A4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목록</a:t>
            </a:r>
            <a:r>
              <a:rPr lang="en-US" altLang="ko-KR" dirty="0"/>
              <a:t>tag</a:t>
            </a:r>
          </a:p>
          <a:p>
            <a:r>
              <a:rPr lang="en-US" altLang="ko-KR" dirty="0" err="1"/>
              <a:t>ol</a:t>
            </a:r>
            <a:r>
              <a:rPr lang="en-US" altLang="ko-KR" dirty="0"/>
              <a:t> - </a:t>
            </a:r>
            <a:r>
              <a:rPr lang="ko-KR" altLang="en-US" dirty="0"/>
              <a:t>순서가 있는 목록 </a:t>
            </a:r>
            <a:r>
              <a:rPr lang="en-US" altLang="ko-KR" dirty="0"/>
              <a:t>/ </a:t>
            </a:r>
            <a:r>
              <a:rPr lang="en-US" altLang="ko-KR" dirty="0" err="1"/>
              <a:t>ul</a:t>
            </a:r>
            <a:r>
              <a:rPr lang="en-US" altLang="ko-KR" dirty="0"/>
              <a:t> - </a:t>
            </a:r>
            <a:r>
              <a:rPr lang="ko-KR" altLang="en-US" dirty="0"/>
              <a:t>순서 없는 목록</a:t>
            </a:r>
          </a:p>
          <a:p>
            <a:r>
              <a:rPr lang="en-US" altLang="ko-KR" dirty="0"/>
              <a:t>li - </a:t>
            </a:r>
            <a:r>
              <a:rPr lang="en-US" altLang="ko-KR" dirty="0" err="1"/>
              <a:t>ol,ul</a:t>
            </a:r>
            <a:r>
              <a:rPr lang="ko-KR" altLang="en-US" dirty="0"/>
              <a:t>의 하위 </a:t>
            </a:r>
            <a:r>
              <a:rPr lang="en-US" altLang="ko-KR" dirty="0"/>
              <a:t>tag</a:t>
            </a:r>
          </a:p>
          <a:p>
            <a:endParaRPr lang="en-US" altLang="ko-KR" dirty="0"/>
          </a:p>
          <a:p>
            <a:r>
              <a:rPr lang="en-US" altLang="ko-KR" dirty="0"/>
              <a:t>dl - </a:t>
            </a:r>
            <a:r>
              <a:rPr lang="ko-KR" altLang="en-US" dirty="0"/>
              <a:t>사전처럼 용어를 설명하는 목록</a:t>
            </a:r>
            <a:r>
              <a:rPr lang="en-US" altLang="ko-KR" dirty="0"/>
              <a:t>, </a:t>
            </a:r>
            <a:r>
              <a:rPr lang="ko-KR" altLang="en-US" dirty="0"/>
              <a:t>내부에 </a:t>
            </a:r>
            <a:r>
              <a:rPr lang="en-US" altLang="ko-KR" dirty="0"/>
              <a:t>dt dd</a:t>
            </a:r>
            <a:r>
              <a:rPr lang="ko-KR" altLang="en-US" dirty="0"/>
              <a:t>있음 </a:t>
            </a:r>
          </a:p>
          <a:p>
            <a:r>
              <a:rPr lang="en-US" altLang="ko-KR" dirty="0"/>
              <a:t>dt - </a:t>
            </a:r>
            <a:r>
              <a:rPr lang="ko-KR" altLang="en-US" dirty="0"/>
              <a:t>정의되는 용어의 제목</a:t>
            </a:r>
          </a:p>
          <a:p>
            <a:r>
              <a:rPr lang="en-US" altLang="ko-KR" dirty="0"/>
              <a:t>dd = </a:t>
            </a:r>
            <a:r>
              <a:rPr lang="ko-KR" altLang="en-US" dirty="0"/>
              <a:t>용어 설명 태그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 </a:t>
            </a:r>
            <a:r>
              <a:rPr lang="en-US" altLang="ko-KR" dirty="0"/>
              <a:t>padding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설정하면 </a:t>
            </a:r>
            <a:r>
              <a:rPr lang="en-US" altLang="ko-KR" dirty="0"/>
              <a:t>li</a:t>
            </a:r>
            <a:r>
              <a:rPr lang="ko-KR" altLang="en-US" dirty="0"/>
              <a:t>의 기본인 점이 사라진다</a:t>
            </a:r>
            <a:r>
              <a:rPr lang="en-US" altLang="ko-KR" dirty="0"/>
              <a:t>. Padding </a:t>
            </a:r>
            <a:r>
              <a:rPr lang="ko-KR" altLang="en-US" dirty="0"/>
              <a:t>영역에 점이 있기 때문에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60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A9ACA-C61D-1BE2-E6D8-4409F8D3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B035D-2579-6410-BADC-6B88FEF6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 :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사용자로부터 입력을 받을 수 있는 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HTLM 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입력 폼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(form)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을 정의할 때 사용합니다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notokr"/>
              </a:rPr>
              <a:t>. </a:t>
            </a:r>
          </a:p>
          <a:p>
            <a:pPr lvl="1"/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&lt;form action="URL” method=“post”&gt;   -&gt; action</a:t>
            </a:r>
            <a:r>
              <a:rPr lang="ko-KR" altLang="en-US" b="1" i="0" dirty="0">
                <a:solidFill>
                  <a:srgbClr val="575757"/>
                </a:solidFill>
                <a:effectLst/>
                <a:latin typeface="notokr"/>
              </a:rPr>
              <a:t>서버로 전송 시 도착 서버 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URL</a:t>
            </a:r>
          </a:p>
          <a:p>
            <a:pPr lvl="1"/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action :</a:t>
            </a:r>
            <a:r>
              <a:rPr lang="ko-KR" altLang="en-US" b="1" i="0" dirty="0">
                <a:solidFill>
                  <a:srgbClr val="575757"/>
                </a:solidFill>
                <a:effectLst/>
                <a:latin typeface="notokr"/>
              </a:rPr>
              <a:t>양식 데이터를 처리할 서버 프로그램 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URI,  method </a:t>
            </a:r>
            <a:r>
              <a:rPr lang="en-US" altLang="ko-KR" b="1" dirty="0">
                <a:solidFill>
                  <a:srgbClr val="575757"/>
                </a:solidFill>
                <a:latin typeface="notokr"/>
              </a:rPr>
              <a:t>:</a:t>
            </a:r>
            <a:r>
              <a:rPr lang="ko-KR" altLang="en-US" b="1" i="0" dirty="0">
                <a:solidFill>
                  <a:srgbClr val="575757"/>
                </a:solidFill>
                <a:effectLst/>
                <a:latin typeface="notokr"/>
              </a:rPr>
              <a:t>양식을 제출할 때 사용할 </a:t>
            </a:r>
            <a:r>
              <a:rPr lang="en-US" altLang="ko-KR" b="1" i="0" dirty="0">
                <a:solidFill>
                  <a:srgbClr val="575757"/>
                </a:solidFill>
                <a:effectLst/>
                <a:latin typeface="notokr"/>
              </a:rPr>
              <a:t>http</a:t>
            </a:r>
            <a:r>
              <a:rPr lang="ko-KR" altLang="en-US" b="1" i="0" dirty="0">
                <a:solidFill>
                  <a:srgbClr val="575757"/>
                </a:solidFill>
                <a:effectLst/>
                <a:latin typeface="notokr"/>
              </a:rPr>
              <a:t>메서드</a:t>
            </a:r>
            <a:endParaRPr lang="en-US" altLang="ko-KR" b="1" dirty="0"/>
          </a:p>
          <a:p>
            <a:pPr algn="l" latinLnBrk="1"/>
            <a:r>
              <a:rPr lang="en-US" altLang="ko-KR" dirty="0" err="1"/>
              <a:t>fieldset</a:t>
            </a:r>
            <a:r>
              <a:rPr lang="en-US" altLang="ko-KR" dirty="0"/>
              <a:t> : </a:t>
            </a:r>
            <a:r>
              <a:rPr lang="en-US" altLang="ko-KR" b="0" i="0" dirty="0">
                <a:solidFill>
                  <a:srgbClr val="575757"/>
                </a:solidFill>
                <a:effectLst/>
              </a:rPr>
              <a:t>&lt;form&gt; </a:t>
            </a:r>
            <a:r>
              <a:rPr lang="ko-KR" altLang="en-US" b="0" i="0" dirty="0">
                <a:solidFill>
                  <a:srgbClr val="575757"/>
                </a:solidFill>
                <a:effectLst/>
              </a:rPr>
              <a:t>요소에서 연관된 요소들을 하나의 그룹으로 묶을 때 사용합니다</a:t>
            </a:r>
            <a:r>
              <a:rPr lang="en-US" altLang="ko-KR" b="0" i="0" dirty="0">
                <a:solidFill>
                  <a:srgbClr val="575757"/>
                </a:solidFill>
                <a:effectLst/>
              </a:rPr>
              <a:t>. &lt;</a:t>
            </a:r>
            <a:r>
              <a:rPr lang="en-US" altLang="ko-KR" b="0" i="0" dirty="0" err="1">
                <a:solidFill>
                  <a:srgbClr val="575757"/>
                </a:solidFill>
                <a:effectLst/>
              </a:rPr>
              <a:t>fieldset</a:t>
            </a:r>
            <a:r>
              <a:rPr lang="en-US" altLang="ko-KR" b="0" i="0" dirty="0">
                <a:solidFill>
                  <a:srgbClr val="575757"/>
                </a:solidFill>
                <a:effectLst/>
              </a:rPr>
              <a:t>&gt; </a:t>
            </a:r>
            <a:r>
              <a:rPr lang="ko-KR" altLang="en-US" b="0" i="0" dirty="0">
                <a:solidFill>
                  <a:srgbClr val="575757"/>
                </a:solidFill>
                <a:effectLst/>
              </a:rPr>
              <a:t>요소는 하나의 그룹으로 묶은 요소들 주변으로 박스 모양의 선을 그려줍니다</a:t>
            </a:r>
            <a:r>
              <a:rPr lang="en-US" altLang="ko-KR" b="0" i="0" dirty="0">
                <a:solidFill>
                  <a:srgbClr val="575757"/>
                </a:solidFill>
                <a:effectLst/>
              </a:rPr>
              <a:t>. </a:t>
            </a:r>
            <a:r>
              <a:rPr lang="en-US" altLang="ko-KR" dirty="0"/>
              <a:t>legend : </a:t>
            </a:r>
            <a:r>
              <a:rPr lang="en-US" altLang="ko-KR" dirty="0" err="1"/>
              <a:t>fieldset</a:t>
            </a:r>
            <a:r>
              <a:rPr lang="en-US" altLang="ko-KR" dirty="0"/>
              <a:t> </a:t>
            </a:r>
            <a:r>
              <a:rPr lang="ko-KR" altLang="en-US" dirty="0"/>
              <a:t>박스의 이름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label : input</a:t>
            </a:r>
            <a:r>
              <a:rPr lang="ko-KR" altLang="en-US" dirty="0"/>
              <a:t>에 이름을 지정해 주는 태그</a:t>
            </a:r>
          </a:p>
          <a:p>
            <a:r>
              <a:rPr lang="en-US" altLang="ko-KR" dirty="0"/>
              <a:t>input : </a:t>
            </a:r>
            <a:r>
              <a:rPr lang="ko-KR" altLang="en-US" dirty="0"/>
              <a:t>다양한 입력박스를 만들어 주고 </a:t>
            </a:r>
            <a:r>
              <a:rPr lang="en-US" altLang="ko-KR" dirty="0"/>
              <a:t>label</a:t>
            </a:r>
            <a:r>
              <a:rPr lang="ko-KR" altLang="en-US" dirty="0"/>
              <a:t>과 연동</a:t>
            </a:r>
            <a:r>
              <a:rPr lang="en-US" altLang="ko-KR" dirty="0"/>
              <a:t>. </a:t>
            </a:r>
            <a:r>
              <a:rPr lang="ko-KR" altLang="en-US" dirty="0"/>
              <a:t>속성으로 메일</a:t>
            </a:r>
            <a:r>
              <a:rPr lang="en-US" altLang="ko-KR" dirty="0"/>
              <a:t>,</a:t>
            </a:r>
            <a:r>
              <a:rPr lang="ko-KR" altLang="en-US" dirty="0"/>
              <a:t>숫자나 </a:t>
            </a:r>
            <a:r>
              <a:rPr lang="en-US" altLang="ko-KR" dirty="0"/>
              <a:t>minmax</a:t>
            </a:r>
            <a:r>
              <a:rPr lang="ko-KR" altLang="en-US" dirty="0"/>
              <a:t> 등등 지정 가능 </a:t>
            </a:r>
          </a:p>
          <a:p>
            <a:pPr lvl="1"/>
            <a:r>
              <a:rPr lang="en-US" altLang="ko-KR" dirty="0"/>
              <a:t>&lt;label for="username"&gt;</a:t>
            </a:r>
            <a:r>
              <a:rPr lang="ko-KR" altLang="en-US" dirty="0"/>
              <a:t>아이디</a:t>
            </a:r>
            <a:r>
              <a:rPr lang="en-US" altLang="ko-KR" dirty="0"/>
              <a:t>&lt;/label&gt;</a:t>
            </a:r>
          </a:p>
          <a:p>
            <a:pPr lvl="1"/>
            <a:r>
              <a:rPr lang="en-US" altLang="ko-KR" dirty="0"/>
              <a:t>&lt;input type="text" id="username"&gt;</a:t>
            </a:r>
          </a:p>
          <a:p>
            <a:pPr lvl="1"/>
            <a:r>
              <a:rPr lang="en-US" altLang="ko-KR" dirty="0"/>
              <a:t>type </a:t>
            </a:r>
            <a:r>
              <a:rPr lang="ko-KR" altLang="en-US" dirty="0"/>
              <a:t>속성값</a:t>
            </a:r>
            <a:r>
              <a:rPr lang="en-US" altLang="ko-KR" dirty="0"/>
              <a:t>: date, range, number, </a:t>
            </a:r>
            <a:r>
              <a:rPr lang="en-US" altLang="ko-KR" dirty="0" err="1"/>
              <a:t>url</a:t>
            </a:r>
            <a:r>
              <a:rPr lang="en-US" altLang="ko-KR" dirty="0"/>
              <a:t>, month, email, text, </a:t>
            </a:r>
            <a:r>
              <a:rPr lang="en-US" altLang="ko-KR" dirty="0" err="1"/>
              <a:t>tel</a:t>
            </a:r>
            <a:r>
              <a:rPr lang="en-US" altLang="ko-KR" dirty="0"/>
              <a:t>, time, file(</a:t>
            </a:r>
            <a:r>
              <a:rPr lang="ko-KR" altLang="en-US" dirty="0"/>
              <a:t>다중파일도 가능</a:t>
            </a:r>
            <a:r>
              <a:rPr lang="en-US" altLang="ko-KR" dirty="0"/>
              <a:t>), hidden(</a:t>
            </a:r>
            <a:r>
              <a:rPr lang="ko-KR" altLang="en-US" dirty="0"/>
              <a:t>서버</a:t>
            </a:r>
            <a:r>
              <a:rPr lang="en-US" altLang="ko-KR" dirty="0"/>
              <a:t>), </a:t>
            </a:r>
            <a:r>
              <a:rPr lang="en-US" altLang="ko-KR" dirty="0" err="1"/>
              <a:t>passward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06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D0168-AD99-44AE-59DD-3550A2A9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9FA63-FE3A-DD2B-15E1-54212042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체크방식의 </a:t>
            </a:r>
            <a:r>
              <a:rPr lang="en-US" altLang="ko-KR" dirty="0"/>
              <a:t>input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en-US" altLang="ko-KR" dirty="0" err="1"/>
              <a:t>ul</a:t>
            </a:r>
            <a:r>
              <a:rPr lang="en-US" altLang="ko-KR" dirty="0"/>
              <a:t>, li</a:t>
            </a:r>
            <a:r>
              <a:rPr lang="ko-KR" altLang="en-US" dirty="0"/>
              <a:t>와 함께 많이 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&lt;input type="checkbox" id="red" value="red"/&gt; </a:t>
            </a:r>
          </a:p>
          <a:p>
            <a:pPr lvl="1"/>
            <a:r>
              <a:rPr lang="en-US" altLang="ko-KR" dirty="0"/>
              <a:t>input type: checkbox, radio(name</a:t>
            </a:r>
            <a:r>
              <a:rPr lang="ko-KR" altLang="en-US" dirty="0"/>
              <a:t>속성 사용</a:t>
            </a:r>
            <a:r>
              <a:rPr lang="en-US" altLang="ko-KR" dirty="0"/>
              <a:t>-&gt;1</a:t>
            </a:r>
            <a:r>
              <a:rPr lang="ko-KR" altLang="en-US" dirty="0"/>
              <a:t>개만 체크 가능하게 만든다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r>
              <a:rPr lang="en-US" altLang="ko-KR" dirty="0"/>
              <a:t>: </a:t>
            </a:r>
            <a:r>
              <a:rPr lang="ko-KR" altLang="en-US" b="0" i="0" dirty="0">
                <a:effectLst/>
              </a:rPr>
              <a:t>사용자가 여러 줄의 텍스트를 입력할 수 있는 텍스트 입력 영역을 정의할 때 사용합니다</a:t>
            </a:r>
            <a:r>
              <a:rPr lang="en-US" altLang="ko-KR" b="0" i="0" dirty="0">
                <a:effectLst/>
              </a:rPr>
              <a:t>. </a:t>
            </a:r>
            <a:r>
              <a:rPr lang="en-US" altLang="ko-KR" b="0" i="0" dirty="0">
                <a:solidFill>
                  <a:srgbClr val="575757"/>
                </a:solidFill>
                <a:effectLst/>
              </a:rPr>
              <a:t>CSS</a:t>
            </a:r>
            <a:r>
              <a:rPr lang="ko-KR" altLang="en-US" b="0" i="0" dirty="0">
                <a:effectLst/>
              </a:rPr>
              <a:t>에서 </a:t>
            </a:r>
            <a:r>
              <a:rPr lang="en-US" altLang="ko-KR" b="0" i="0" dirty="0">
                <a:effectLst/>
              </a:rPr>
              <a:t>height </a:t>
            </a:r>
            <a:r>
              <a:rPr lang="ko-KR" altLang="en-US" b="0" i="0" dirty="0">
                <a:effectLst/>
              </a:rPr>
              <a:t>속성과 </a:t>
            </a:r>
            <a:r>
              <a:rPr lang="en-US" altLang="ko-KR" b="0" i="0" dirty="0">
                <a:effectLst/>
              </a:rPr>
              <a:t>width </a:t>
            </a:r>
            <a:r>
              <a:rPr lang="ko-KR" altLang="en-US" b="0" i="0" dirty="0">
                <a:effectLst/>
              </a:rPr>
              <a:t>속성을 사용하면 더욱 손쉽게 지정할 수 있습니다</a:t>
            </a:r>
            <a:r>
              <a:rPr lang="en-US" altLang="ko-KR" b="0" i="0" dirty="0">
                <a:effectLst/>
              </a:rPr>
              <a:t>.</a:t>
            </a:r>
            <a:endParaRPr lang="ko-KR" altLang="en-US" dirty="0"/>
          </a:p>
          <a:p>
            <a:pPr lvl="1"/>
            <a:r>
              <a:rPr lang="en-US" altLang="ko-KR" dirty="0"/>
              <a:t>&lt;legend&gt;</a:t>
            </a:r>
            <a:r>
              <a:rPr lang="ko-KR" altLang="en-US" dirty="0"/>
              <a:t>텍스트 박스</a:t>
            </a:r>
            <a:r>
              <a:rPr lang="en-US" altLang="ko-KR" dirty="0"/>
              <a:t>&lt;/legend&gt; &lt;</a:t>
            </a:r>
            <a:r>
              <a:rPr lang="en-US" altLang="ko-KR" dirty="0" err="1"/>
              <a:t>textarea</a:t>
            </a:r>
            <a:r>
              <a:rPr lang="en-US" altLang="ko-KR" dirty="0"/>
              <a:t> name"" id="" cols="30" rows="5" &gt;&lt;/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Select &gt;</a:t>
            </a:r>
            <a:r>
              <a:rPr lang="ko-KR" altLang="en-US" dirty="0"/>
              <a:t> </a:t>
            </a:r>
            <a:r>
              <a:rPr lang="en-US" altLang="ko-KR" dirty="0"/>
              <a:t>option</a:t>
            </a:r>
            <a:r>
              <a:rPr lang="ko-KR" altLang="en-US" dirty="0"/>
              <a:t>태그</a:t>
            </a:r>
            <a:r>
              <a:rPr lang="en-US" altLang="ko-KR" dirty="0"/>
              <a:t>: </a:t>
            </a:r>
            <a:r>
              <a:rPr lang="en-US" altLang="ko-KR" b="0" i="0" dirty="0">
                <a:effectLst/>
              </a:rPr>
              <a:t>&lt;select&gt; </a:t>
            </a:r>
            <a:r>
              <a:rPr lang="ko-KR" altLang="en-US" b="0" i="0" dirty="0">
                <a:effectLst/>
              </a:rPr>
              <a:t>요소 내부의 </a:t>
            </a:r>
            <a:r>
              <a:rPr lang="en-US" altLang="ko-KR" b="0" i="0" dirty="0">
                <a:effectLst/>
              </a:rPr>
              <a:t>&lt;option&gt; </a:t>
            </a:r>
            <a:r>
              <a:rPr lang="ko-KR" altLang="en-US" b="0" i="0" dirty="0">
                <a:effectLst/>
              </a:rPr>
              <a:t>요소는 드롭다운 리스트</a:t>
            </a:r>
            <a:r>
              <a:rPr lang="en-US" altLang="ko-KR" b="0" i="0" dirty="0">
                <a:effectLst/>
              </a:rPr>
              <a:t>(drop-down list)</a:t>
            </a:r>
            <a:r>
              <a:rPr lang="ko-KR" altLang="en-US" b="0" i="0" dirty="0">
                <a:effectLst/>
              </a:rPr>
              <a:t>에서 사용되는 각각의 옵션을 정의합니다</a:t>
            </a:r>
            <a:r>
              <a:rPr lang="en-US" altLang="ko-KR" b="0" i="0" dirty="0">
                <a:effectLst/>
              </a:rPr>
              <a:t>. </a:t>
            </a:r>
            <a:r>
              <a:rPr lang="ko-KR" altLang="en-US" dirty="0"/>
              <a:t>서버 전송은 </a:t>
            </a:r>
            <a:r>
              <a:rPr lang="en-US" altLang="ko-KR" dirty="0"/>
              <a:t>value</a:t>
            </a:r>
            <a:r>
              <a:rPr lang="ko-KR" altLang="en-US" dirty="0"/>
              <a:t>값이 넘어간다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&lt;select name="goods" id="goods"&gt;</a:t>
            </a:r>
          </a:p>
          <a:p>
            <a:pPr lvl="2"/>
            <a:r>
              <a:rPr lang="en-US" altLang="ko-KR" dirty="0"/>
              <a:t>&lt;option value="apple" </a:t>
            </a:r>
            <a:r>
              <a:rPr lang="en-US" altLang="ko-KR" dirty="0" err="1"/>
              <a:t>seleted</a:t>
            </a:r>
            <a:r>
              <a:rPr lang="en-US" altLang="ko-KR" dirty="0"/>
              <a:t>&gt;</a:t>
            </a:r>
            <a:r>
              <a:rPr lang="ko-KR" altLang="en-US" dirty="0"/>
              <a:t>사과</a:t>
            </a:r>
            <a:r>
              <a:rPr lang="en-US" altLang="ko-KR" dirty="0"/>
              <a:t>&lt;/option&gt;</a:t>
            </a:r>
          </a:p>
          <a:p>
            <a:pPr lvl="2"/>
            <a:r>
              <a:rPr lang="en-US" altLang="ko-KR" dirty="0"/>
              <a:t>&lt;option value="banana"&gt;</a:t>
            </a:r>
            <a:r>
              <a:rPr lang="ko-KR" altLang="en-US" dirty="0"/>
              <a:t>바나나</a:t>
            </a:r>
            <a:r>
              <a:rPr lang="en-US" altLang="ko-KR" dirty="0"/>
              <a:t>&lt;/option&gt;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778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C1149-833A-C6AA-AD4C-A67F6C48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9DB9F-6D61-B0CF-8A0C-0C277C94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datalist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- input </a:t>
            </a:r>
            <a:r>
              <a:rPr lang="ko-KR" altLang="en-US" dirty="0"/>
              <a:t>태그와 함께 사용</a:t>
            </a:r>
            <a:r>
              <a:rPr lang="en-US" altLang="ko-KR" dirty="0"/>
              <a:t>, select</a:t>
            </a:r>
            <a:r>
              <a:rPr lang="ko-KR" altLang="en-US" dirty="0"/>
              <a:t>와 비슷하지만 검색 기능이 추가됨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button </a:t>
            </a:r>
            <a:r>
              <a:rPr lang="ko-KR" altLang="en-US" dirty="0"/>
              <a:t>태그 </a:t>
            </a:r>
            <a:r>
              <a:rPr lang="en-US" altLang="ko-KR" dirty="0"/>
              <a:t>- form</a:t>
            </a:r>
            <a:r>
              <a:rPr lang="ko-KR" altLang="en-US" dirty="0"/>
              <a:t>태그</a:t>
            </a:r>
            <a:r>
              <a:rPr lang="en-US" altLang="ko-KR" dirty="0"/>
              <a:t>(action 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와 연동해서 쓸 수 있음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&lt;button type="button"&gt;</a:t>
            </a:r>
            <a:r>
              <a:rPr lang="ko-KR" altLang="en-US" dirty="0"/>
              <a:t>눌러보세요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	type: submit(</a:t>
            </a:r>
            <a:r>
              <a:rPr lang="ko-KR" altLang="en-US" dirty="0"/>
              <a:t>서버로 데이터 전송</a:t>
            </a:r>
            <a:r>
              <a:rPr lang="en-US" altLang="ko-KR" dirty="0"/>
              <a:t>, </a:t>
            </a:r>
            <a:r>
              <a:rPr lang="ko-KR" altLang="en-US" dirty="0"/>
              <a:t>기본값</a:t>
            </a:r>
            <a:r>
              <a:rPr lang="en-US" altLang="ko-KR" dirty="0"/>
              <a:t>), reset, button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태그</a:t>
            </a:r>
            <a:r>
              <a:rPr lang="en-US" altLang="ko-KR" dirty="0"/>
              <a:t>: </a:t>
            </a:r>
            <a:r>
              <a:rPr lang="ko-KR" altLang="en-US" dirty="0" err="1"/>
              <a:t>파비콘이나</a:t>
            </a:r>
            <a:r>
              <a:rPr lang="en-US" altLang="ko-KR" dirty="0"/>
              <a:t>, title, </a:t>
            </a:r>
            <a:r>
              <a:rPr lang="en-US" altLang="ko-KR" dirty="0" err="1"/>
              <a:t>url</a:t>
            </a:r>
            <a:r>
              <a:rPr lang="ko-KR" altLang="en-US" dirty="0"/>
              <a:t>정보 등등 출력</a:t>
            </a:r>
          </a:p>
          <a:p>
            <a:r>
              <a:rPr lang="en-US" altLang="ko-KR" dirty="0"/>
              <a:t>link </a:t>
            </a:r>
            <a:r>
              <a:rPr lang="ko-KR" altLang="en-US" dirty="0"/>
              <a:t>태그가 대표적이고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연동에도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22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A342A-A198-9133-0871-865DD6E8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파비콘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CCF9D-C0BE-F7D1-58E8-FC3A70FD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"shortcut icon"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/favicon.ico"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/>
              <a:t>Head</a:t>
            </a:r>
            <a:r>
              <a:rPr lang="ko-KR" altLang="en-US" dirty="0"/>
              <a:t>영역에서 </a:t>
            </a:r>
            <a:r>
              <a:rPr lang="en-US" altLang="ko-KR" dirty="0"/>
              <a:t>title </a:t>
            </a:r>
            <a:r>
              <a:rPr lang="ko-KR" altLang="en-US" dirty="0"/>
              <a:t>위에 위치해 주면 된다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07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F3B45-5805-B7C2-A5AC-67396EBCB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6571488" cy="1470025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CSS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940D52-9B1F-5660-3818-9EA70D394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12984-1F5B-4DC6-7B7F-94D2650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External CSS stylesheets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98E05-A1D7-A6A7-E6D5-3CB836ED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내부스타일</a:t>
            </a:r>
            <a:r>
              <a:rPr lang="en-US" altLang="ko-KR" dirty="0"/>
              <a:t>: head</a:t>
            </a:r>
            <a:r>
              <a:rPr lang="ko-KR" altLang="en-US" dirty="0"/>
              <a:t>안에 </a:t>
            </a:r>
            <a:r>
              <a:rPr lang="en-US" altLang="ko-KR" dirty="0"/>
              <a:t>&lt;style&gt;</a:t>
            </a:r>
            <a:r>
              <a:rPr lang="en-US" altLang="ko-KR" dirty="0" err="1"/>
              <a:t>css</a:t>
            </a:r>
            <a:r>
              <a:rPr lang="ko-KR" altLang="en-US" dirty="0"/>
              <a:t>내용</a:t>
            </a:r>
            <a:r>
              <a:rPr lang="en-US" altLang="ko-KR" dirty="0"/>
              <a:t>&lt;/&gt;</a:t>
            </a:r>
            <a:r>
              <a:rPr lang="ko-KR" altLang="en-US" dirty="0"/>
              <a:t>으로 작성한다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Inline</a:t>
            </a:r>
            <a:r>
              <a:rPr lang="ko-KR" altLang="en-US" dirty="0"/>
              <a:t>스타일</a:t>
            </a:r>
            <a:r>
              <a:rPr lang="en-US" altLang="ko-KR" dirty="0"/>
              <a:t>: body</a:t>
            </a:r>
            <a:r>
              <a:rPr lang="ko-KR" altLang="en-US" dirty="0"/>
              <a:t>의 태그 안에 </a:t>
            </a:r>
            <a:r>
              <a:rPr lang="en-US" altLang="ko-KR" dirty="0"/>
              <a:t>style="" </a:t>
            </a:r>
            <a:r>
              <a:rPr lang="ko-KR" altLang="en-US" dirty="0"/>
              <a:t>을 직접 넣어 사용하는 방법</a:t>
            </a:r>
            <a:r>
              <a:rPr lang="en-US" altLang="ko-KR" dirty="0"/>
              <a:t>, ';' </a:t>
            </a:r>
            <a:r>
              <a:rPr lang="ko-KR" altLang="en-US" dirty="0"/>
              <a:t>를 이용해 복수 사용 가능</a:t>
            </a:r>
            <a:endParaRPr lang="en-US" altLang="ko-KR" dirty="0"/>
          </a:p>
          <a:p>
            <a:r>
              <a:rPr lang="ko-KR" altLang="en-US" dirty="0"/>
              <a:t>외부스타일</a:t>
            </a:r>
            <a:r>
              <a:rPr lang="en-US" altLang="ko-KR" dirty="0"/>
              <a:t>: CSS </a:t>
            </a:r>
            <a:r>
              <a:rPr lang="ko-KR" altLang="en-US" dirty="0"/>
              <a:t>파일에 </a:t>
            </a:r>
            <a:r>
              <a:rPr lang="en-US" altLang="ko-KR" dirty="0"/>
              <a:t>Style</a:t>
            </a:r>
            <a:r>
              <a:rPr lang="ko-KR" altLang="en-US" dirty="0"/>
              <a:t>태그 없이 그냥 직접 작성하면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 </a:t>
            </a:r>
            <a:r>
              <a:rPr lang="ko-KR" altLang="en-US" dirty="0"/>
              <a:t>작성요령</a:t>
            </a:r>
            <a:endParaRPr lang="en-US" altLang="ko-KR" dirty="0"/>
          </a:p>
          <a:p>
            <a:pPr lvl="1"/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</a:p>
          <a:p>
            <a:pPr lvl="1"/>
            <a:r>
              <a:rPr lang="en-US" altLang="ko-KR" dirty="0"/>
              <a:t>Id: </a:t>
            </a:r>
            <a:r>
              <a:rPr lang="ko-KR" altLang="en-US" dirty="0" err="1"/>
              <a:t>시맨틱</a:t>
            </a:r>
            <a:r>
              <a:rPr lang="ko-KR" altLang="en-US" dirty="0"/>
              <a:t> 태그로 내용을 감싸고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en-US" altLang="ko-KR" dirty="0"/>
              <a:t>#idname </a:t>
            </a:r>
            <a:r>
              <a:rPr lang="ko-KR" altLang="en-US" dirty="0"/>
              <a:t>태그</a:t>
            </a:r>
            <a:r>
              <a:rPr lang="en-US" altLang="ko-KR" dirty="0"/>
              <a:t>{} </a:t>
            </a:r>
            <a:r>
              <a:rPr lang="ko-KR" altLang="en-US" dirty="0"/>
              <a:t>로 하게 되면 </a:t>
            </a:r>
            <a:r>
              <a:rPr lang="en-US" altLang="ko-KR" dirty="0"/>
              <a:t>id</a:t>
            </a:r>
            <a:r>
              <a:rPr lang="ko-KR" altLang="en-US" dirty="0"/>
              <a:t>안의 태그에만 </a:t>
            </a:r>
            <a:r>
              <a:rPr lang="en-US" altLang="ko-KR" dirty="0" err="1"/>
              <a:t>css</a:t>
            </a:r>
            <a:r>
              <a:rPr lang="ko-KR" altLang="en-US" dirty="0"/>
              <a:t>가 저장됨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1125" dirty="0"/>
          </a:p>
          <a:p>
            <a:endParaRPr lang="en-US" altLang="ko-KR" sz="1125" dirty="0"/>
          </a:p>
          <a:p>
            <a:endParaRPr lang="ko-KR" altLang="en-US" sz="1125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FE8313-6DCA-D0B2-6495-63C400EEA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258" y="2659632"/>
            <a:ext cx="4667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inherit"/>
              </a:rPr>
              <a:t>&lt;</a:t>
            </a:r>
            <a:r>
              <a:rPr lang="ko-KR" altLang="ko-KR" sz="1400" dirty="0" err="1">
                <a:solidFill>
                  <a:srgbClr val="990055"/>
                </a:solidFill>
                <a:latin typeface="Consolas" panose="020B0609020204030204" pitchFamily="49" charset="0"/>
                <a:ea typeface="inherit"/>
              </a:rPr>
              <a:t>head</a:t>
            </a:r>
            <a:r>
              <a:rPr lang="ko-KR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inherit"/>
              </a:rPr>
              <a:t>&gt;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inherit"/>
              </a:rPr>
              <a:t>	</a:t>
            </a:r>
            <a:r>
              <a:rPr lang="ko-KR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inherit"/>
              </a:rPr>
              <a:t>&lt;</a:t>
            </a:r>
            <a:r>
              <a:rPr lang="ko-KR" altLang="ko-KR" sz="1400" dirty="0" err="1">
                <a:solidFill>
                  <a:srgbClr val="990055"/>
                </a:solidFill>
                <a:latin typeface="Consolas" panose="020B0609020204030204" pitchFamily="49" charset="0"/>
                <a:ea typeface="inherit"/>
              </a:rPr>
              <a:t>link</a:t>
            </a:r>
            <a:r>
              <a:rPr lang="ko-KR" altLang="ko-KR" sz="1400" dirty="0">
                <a:solidFill>
                  <a:srgbClr val="990055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lang="ko-KR" altLang="ko-KR" sz="1400" dirty="0" err="1">
                <a:solidFill>
                  <a:srgbClr val="669900"/>
                </a:solidFill>
                <a:latin typeface="Consolas" panose="020B0609020204030204" pitchFamily="49" charset="0"/>
                <a:ea typeface="inherit"/>
              </a:rPr>
              <a:t>rel</a:t>
            </a:r>
            <a:r>
              <a:rPr lang="ko-KR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inherit"/>
              </a:rPr>
              <a:t>="</a:t>
            </a:r>
            <a:r>
              <a:rPr lang="ko-KR" altLang="ko-KR" sz="1400" dirty="0" err="1">
                <a:solidFill>
                  <a:srgbClr val="0077AA"/>
                </a:solidFill>
                <a:latin typeface="Consolas" panose="020B0609020204030204" pitchFamily="49" charset="0"/>
                <a:ea typeface="inherit"/>
              </a:rPr>
              <a:t>stylesheet</a:t>
            </a:r>
            <a:r>
              <a:rPr lang="ko-KR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inherit"/>
              </a:rPr>
              <a:t>"</a:t>
            </a:r>
            <a:r>
              <a:rPr lang="ko-KR" altLang="ko-KR" sz="1400" dirty="0">
                <a:solidFill>
                  <a:srgbClr val="990055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lang="ko-KR" altLang="ko-KR" sz="1400" dirty="0" err="1">
                <a:solidFill>
                  <a:srgbClr val="669900"/>
                </a:solidFill>
                <a:latin typeface="Consolas" panose="020B0609020204030204" pitchFamily="49" charset="0"/>
                <a:ea typeface="inherit"/>
              </a:rPr>
              <a:t>href</a:t>
            </a:r>
            <a:r>
              <a:rPr lang="ko-KR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inherit"/>
              </a:rPr>
              <a:t>="</a:t>
            </a:r>
            <a:r>
              <a:rPr lang="ko-KR" altLang="ko-KR" sz="1400" dirty="0" err="1">
                <a:solidFill>
                  <a:srgbClr val="0077AA"/>
                </a:solidFill>
                <a:latin typeface="Consolas" panose="020B0609020204030204" pitchFamily="49" charset="0"/>
                <a:ea typeface="inherit"/>
              </a:rPr>
              <a:t>style.css</a:t>
            </a:r>
            <a:r>
              <a:rPr lang="ko-KR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inherit"/>
              </a:rPr>
              <a:t>"</a:t>
            </a:r>
            <a:r>
              <a:rPr lang="ko-KR" altLang="ko-KR" sz="1400" dirty="0">
                <a:solidFill>
                  <a:srgbClr val="990055"/>
                </a:solidFill>
                <a:latin typeface="Consolas" panose="020B0609020204030204" pitchFamily="49" charset="0"/>
                <a:ea typeface="inherit"/>
              </a:rPr>
              <a:t> </a:t>
            </a:r>
            <a:r>
              <a:rPr lang="ko-KR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inherit"/>
              </a:rPr>
              <a:t>/&gt;</a:t>
            </a:r>
            <a:r>
              <a:rPr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inherit"/>
              </a:rPr>
              <a:t>&lt;/</a:t>
            </a:r>
            <a:r>
              <a:rPr lang="ko-KR" altLang="ko-KR" sz="1400" dirty="0" err="1">
                <a:solidFill>
                  <a:srgbClr val="990055"/>
                </a:solidFill>
                <a:latin typeface="Consolas" panose="020B0609020204030204" pitchFamily="49" charset="0"/>
                <a:ea typeface="inherit"/>
              </a:rPr>
              <a:t>head</a:t>
            </a:r>
            <a:r>
              <a:rPr lang="ko-KR" altLang="ko-KR" sz="1400" dirty="0">
                <a:solidFill>
                  <a:srgbClr val="999999"/>
                </a:solidFill>
                <a:latin typeface="Consolas" panose="020B0609020204030204" pitchFamily="49" charset="0"/>
                <a:ea typeface="inherit"/>
              </a:rPr>
              <a:t>&gt;</a:t>
            </a:r>
            <a:r>
              <a:rPr lang="ko-KR" altLang="ko-KR" sz="1400" dirty="0"/>
              <a:t> </a:t>
            </a:r>
            <a:endParaRPr lang="ko-KR" altLang="ko-K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516E5-49C5-1EDF-845B-9E84E317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7E1FF-74DD-5F15-E123-44777A2F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전체선택자</a:t>
            </a:r>
            <a:r>
              <a:rPr lang="en-US" altLang="ko-KR" dirty="0"/>
              <a:t>: *{} </a:t>
            </a:r>
            <a:r>
              <a:rPr lang="ko-KR" altLang="en-US" dirty="0"/>
              <a:t>모든 태그에 적용됨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타입선택자</a:t>
            </a:r>
            <a:r>
              <a:rPr lang="en-US" altLang="ko-KR" dirty="0"/>
              <a:t>: </a:t>
            </a:r>
            <a:r>
              <a:rPr lang="ko-KR" altLang="en-US" dirty="0"/>
              <a:t>태그 이름으로 사용함</a:t>
            </a:r>
            <a:r>
              <a:rPr lang="en-US" altLang="ko-KR" dirty="0"/>
              <a:t>. </a:t>
            </a:r>
            <a:r>
              <a:rPr lang="ko-KR" altLang="en-US" dirty="0"/>
              <a:t>모든 해당 태그에 적용</a:t>
            </a:r>
            <a:r>
              <a:rPr lang="en-US" altLang="ko-KR" dirty="0"/>
              <a:t>. h2{} </a:t>
            </a:r>
            <a:r>
              <a:rPr lang="ko-KR" altLang="en-US" dirty="0"/>
              <a:t>이러면 </a:t>
            </a:r>
            <a:r>
              <a:rPr lang="en-US" altLang="ko-KR" dirty="0"/>
              <a:t>h2</a:t>
            </a:r>
            <a:r>
              <a:rPr lang="ko-KR" altLang="en-US" dirty="0"/>
              <a:t>는 모두 바뀜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클래스선택자</a:t>
            </a:r>
            <a:r>
              <a:rPr lang="en-US" altLang="ko-KR" dirty="0"/>
              <a:t>: </a:t>
            </a:r>
            <a:r>
              <a:rPr lang="ko-KR" altLang="en-US" dirty="0"/>
              <a:t>태그 옆에 </a:t>
            </a:r>
            <a:r>
              <a:rPr lang="en-US" altLang="ko-KR" dirty="0"/>
              <a:t>class="</a:t>
            </a:r>
            <a:r>
              <a:rPr lang="ko-KR" altLang="en-US" dirty="0"/>
              <a:t>클래스이름</a:t>
            </a:r>
            <a:r>
              <a:rPr lang="en-US" altLang="ko-KR" dirty="0"/>
              <a:t>" </a:t>
            </a:r>
            <a:r>
              <a:rPr lang="ko-KR" altLang="en-US" dirty="0"/>
              <a:t>으로 지정하는 방식</a:t>
            </a:r>
            <a:r>
              <a:rPr lang="en-US" altLang="ko-KR" dirty="0"/>
              <a:t>. </a:t>
            </a:r>
            <a:r>
              <a:rPr lang="ko-KR" altLang="en-US" dirty="0"/>
              <a:t>띄어쓰기로 중복 지정 가능</a:t>
            </a:r>
          </a:p>
          <a:p>
            <a:pPr lvl="1"/>
            <a:r>
              <a:rPr lang="en-US" altLang="ko-KR" dirty="0"/>
              <a:t>-&gt;head </a:t>
            </a:r>
            <a:r>
              <a:rPr lang="ko-KR" altLang="en-US" dirty="0"/>
              <a:t>영역에 </a:t>
            </a:r>
            <a:r>
              <a:rPr lang="en-US" altLang="ko-KR" dirty="0"/>
              <a:t>&lt;style&gt; </a:t>
            </a:r>
            <a:r>
              <a:rPr lang="ko-KR" altLang="en-US" dirty="0"/>
              <a:t>태그를 만들고 내부에 </a:t>
            </a:r>
            <a:r>
              <a:rPr lang="en-US" altLang="ko-KR" dirty="0"/>
              <a:t>.class-name{}</a:t>
            </a:r>
            <a:r>
              <a:rPr lang="ko-KR" altLang="en-US" dirty="0"/>
              <a:t>을 적어 준다</a:t>
            </a:r>
            <a:r>
              <a:rPr lang="en-US" altLang="ko-KR" dirty="0"/>
              <a:t>. CSS</a:t>
            </a:r>
            <a:r>
              <a:rPr lang="ko-KR" altLang="en-US" dirty="0"/>
              <a:t>파일에는 </a:t>
            </a:r>
            <a:r>
              <a:rPr lang="en-US" altLang="ko-KR" dirty="0"/>
              <a:t>.</a:t>
            </a:r>
            <a:r>
              <a:rPr lang="ko-KR" altLang="en-US" dirty="0"/>
              <a:t>없이 사용</a:t>
            </a:r>
            <a:endParaRPr lang="en-US" altLang="ko-KR" dirty="0"/>
          </a:p>
          <a:p>
            <a:r>
              <a:rPr lang="en-US" altLang="ko-KR" dirty="0"/>
              <a:t>4. ID </a:t>
            </a:r>
            <a:r>
              <a:rPr lang="ko-KR" altLang="en-US" dirty="0"/>
              <a:t>선택자</a:t>
            </a:r>
            <a:r>
              <a:rPr lang="en-US" altLang="ko-KR" dirty="0"/>
              <a:t>: </a:t>
            </a:r>
            <a:r>
              <a:rPr lang="ko-KR" altLang="en-US" dirty="0"/>
              <a:t>웹 문서에서 단 하나만 지정</a:t>
            </a:r>
            <a:r>
              <a:rPr lang="en-US" altLang="ko-KR" dirty="0"/>
              <a:t>. </a:t>
            </a:r>
            <a:r>
              <a:rPr lang="ko-KR" altLang="en-US" dirty="0"/>
              <a:t>같은 이름의 </a:t>
            </a:r>
            <a:r>
              <a:rPr lang="en-US" altLang="ko-KR" dirty="0"/>
              <a:t>id</a:t>
            </a:r>
            <a:r>
              <a:rPr lang="ko-KR" altLang="en-US" dirty="0"/>
              <a:t>가 있으면 안됨</a:t>
            </a:r>
            <a:endParaRPr lang="en-US" altLang="ko-KR" dirty="0"/>
          </a:p>
          <a:p>
            <a:pPr lvl="1"/>
            <a:r>
              <a:rPr lang="en-US" altLang="ko-KR" dirty="0"/>
              <a:t>. #id</a:t>
            </a:r>
            <a:r>
              <a:rPr lang="ko-KR" altLang="en-US" dirty="0"/>
              <a:t>이름</a:t>
            </a:r>
            <a:r>
              <a:rPr lang="en-US" altLang="ko-KR" dirty="0"/>
              <a:t>, &lt;</a:t>
            </a:r>
            <a:r>
              <a:rPr lang="ko-KR" altLang="en-US" dirty="0"/>
              <a:t>태그 </a:t>
            </a:r>
            <a:r>
              <a:rPr lang="en-US" altLang="ko-KR" dirty="0"/>
              <a:t>id=“id</a:t>
            </a:r>
            <a:r>
              <a:rPr lang="ko-KR" altLang="en-US" dirty="0"/>
              <a:t>이름</a:t>
            </a:r>
            <a:r>
              <a:rPr lang="en-US" altLang="ko-KR" dirty="0"/>
              <a:t>"&gt;</a:t>
            </a:r>
            <a:r>
              <a:rPr lang="ko-KR" altLang="en-US" dirty="0"/>
              <a:t>로 사용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속성선택자</a:t>
            </a:r>
            <a:r>
              <a:rPr lang="en-US" altLang="ko-KR" dirty="0"/>
              <a:t>: </a:t>
            </a:r>
            <a:r>
              <a:rPr lang="ko-KR" altLang="en-US" dirty="0"/>
              <a:t>태그</a:t>
            </a:r>
            <a:r>
              <a:rPr lang="en-US" altLang="ko-KR" dirty="0"/>
              <a:t>[href</a:t>
            </a:r>
            <a:r>
              <a:rPr lang="ko-KR" altLang="en-US" dirty="0"/>
              <a:t>같은 속성</a:t>
            </a:r>
            <a:r>
              <a:rPr lang="en-US" altLang="ko-KR" dirty="0"/>
              <a:t>, class</a:t>
            </a:r>
            <a:r>
              <a:rPr lang="ko-KR" altLang="en-US" dirty="0"/>
              <a:t>속성도 가능</a:t>
            </a:r>
            <a:r>
              <a:rPr lang="en-US" altLang="ko-KR" dirty="0"/>
              <a:t>]{}, </a:t>
            </a:r>
            <a:r>
              <a:rPr lang="ko-KR" altLang="en-US" dirty="0"/>
              <a:t>방식으로 </a:t>
            </a:r>
            <a:r>
              <a:rPr lang="en-US" altLang="ko-KR" dirty="0"/>
              <a:t>style</a:t>
            </a:r>
            <a:r>
              <a:rPr lang="ko-KR" altLang="en-US" dirty="0"/>
              <a:t>을 지정해서 해당 속성이 있는 태그만 </a:t>
            </a:r>
            <a:r>
              <a:rPr lang="en-US" altLang="ko-KR" dirty="0"/>
              <a:t>style </a:t>
            </a:r>
            <a:r>
              <a:rPr lang="ko-KR" altLang="en-US" dirty="0"/>
              <a:t>적용</a:t>
            </a:r>
          </a:p>
          <a:p>
            <a:pPr lvl="1"/>
            <a:r>
              <a:rPr lang="en-US" altLang="ko-KR" dirty="0"/>
              <a:t>Style</a:t>
            </a:r>
            <a:r>
              <a:rPr lang="ko-KR" altLang="en-US" dirty="0"/>
              <a:t>에 </a:t>
            </a:r>
            <a:r>
              <a:rPr lang="en-US" altLang="ko-KR" dirty="0"/>
              <a:t>a[href*=＂www＂]</a:t>
            </a:r>
            <a:r>
              <a:rPr lang="ko-KR" altLang="en-US" dirty="0"/>
              <a:t>로 하게 되면 </a:t>
            </a:r>
            <a:r>
              <a:rPr lang="en-US" altLang="ko-KR" dirty="0"/>
              <a:t>www</a:t>
            </a:r>
            <a:r>
              <a:rPr lang="ko-KR" altLang="en-US" dirty="0"/>
              <a:t>를 포함하는 모든 </a:t>
            </a:r>
            <a:r>
              <a:rPr lang="en-US" altLang="ko-KR" dirty="0"/>
              <a:t>a</a:t>
            </a:r>
            <a:r>
              <a:rPr lang="ko-KR" altLang="en-US" dirty="0"/>
              <a:t>태그가 선택된다</a:t>
            </a:r>
            <a:r>
              <a:rPr lang="en-US" altLang="ko-KR" dirty="0"/>
              <a:t>.</a:t>
            </a:r>
            <a:r>
              <a:rPr lang="ko-KR" altLang="en-US" dirty="0"/>
              <a:t> 속성 값을 포함하는 요소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속성 값으로 시작하는 요소</a:t>
            </a:r>
            <a:r>
              <a:rPr lang="en-US" altLang="ko-KR" dirty="0"/>
              <a:t>-&gt; </a:t>
            </a:r>
            <a:r>
              <a:rPr lang="ko-KR" altLang="en-US" dirty="0"/>
              <a:t>*대신 </a:t>
            </a:r>
            <a:r>
              <a:rPr lang="en-US" altLang="ko-KR" dirty="0"/>
              <a:t>^</a:t>
            </a:r>
            <a:r>
              <a:rPr lang="ko-KR" altLang="en-US" dirty="0"/>
              <a:t>로 변경하면 된다</a:t>
            </a:r>
            <a:r>
              <a:rPr lang="en-US" altLang="ko-KR" dirty="0"/>
              <a:t>. </a:t>
            </a:r>
            <a:r>
              <a:rPr lang="ko-KR" altLang="en-US" dirty="0"/>
              <a:t>끝나는 요소 </a:t>
            </a:r>
            <a:r>
              <a:rPr lang="en-US" altLang="ko-KR" dirty="0"/>
              <a:t>$</a:t>
            </a:r>
          </a:p>
          <a:p>
            <a:pPr lvl="1"/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"AI"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github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이렇게 속성 두개를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로 지정가능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48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8E9A1-6D8F-64D4-6925-E83A9DD2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결합자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9680C-F607-8380-E86E-5EB46584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자손결합자</a:t>
            </a:r>
            <a:r>
              <a:rPr lang="en-US" altLang="ko-KR" dirty="0"/>
              <a:t>: </a:t>
            </a:r>
            <a:r>
              <a:rPr lang="ko-KR" altLang="en-US" dirty="0"/>
              <a:t>태그</a:t>
            </a:r>
            <a:r>
              <a:rPr lang="en-US" altLang="ko-KR" dirty="0"/>
              <a:t>1 </a:t>
            </a:r>
            <a:r>
              <a:rPr lang="ko-KR" altLang="en-US" dirty="0"/>
              <a:t>태그</a:t>
            </a:r>
            <a:r>
              <a:rPr lang="en-US" altLang="ko-KR" dirty="0"/>
              <a:t>2{} </a:t>
            </a:r>
            <a:r>
              <a:rPr lang="ko-KR" altLang="en-US" dirty="0"/>
              <a:t>방식으로 스타일 지정하면</a:t>
            </a:r>
            <a:r>
              <a:rPr lang="en-US" altLang="ko-KR" dirty="0"/>
              <a:t>, </a:t>
            </a:r>
            <a:r>
              <a:rPr lang="ko-KR" altLang="en-US" dirty="0"/>
              <a:t>태그</a:t>
            </a:r>
            <a:r>
              <a:rPr lang="en-US" altLang="ko-KR" dirty="0"/>
              <a:t>1 </a:t>
            </a:r>
            <a:r>
              <a:rPr lang="ko-KR" altLang="en-US" dirty="0"/>
              <a:t>내부의 모든 태그</a:t>
            </a:r>
            <a:r>
              <a:rPr lang="en-US" altLang="ko-KR" dirty="0"/>
              <a:t>2</a:t>
            </a:r>
            <a:r>
              <a:rPr lang="ko-KR" altLang="en-US" dirty="0"/>
              <a:t>의 스타일 지정 가능</a:t>
            </a:r>
          </a:p>
          <a:p>
            <a:r>
              <a:rPr lang="ko-KR" altLang="en-US" dirty="0"/>
              <a:t>자식결합자</a:t>
            </a:r>
            <a:r>
              <a:rPr lang="en-US" altLang="ko-KR" dirty="0"/>
              <a:t>: </a:t>
            </a:r>
            <a:r>
              <a:rPr lang="ko-KR" altLang="en-US" dirty="0"/>
              <a:t>자손결합자와 유사한데 태그</a:t>
            </a:r>
            <a:r>
              <a:rPr lang="en-US" altLang="ko-KR" dirty="0"/>
              <a:t>1 </a:t>
            </a:r>
            <a:r>
              <a:rPr lang="ko-KR" altLang="en-US" dirty="0"/>
              <a:t>바로 하위 태그만 선택됨</a:t>
            </a:r>
            <a:r>
              <a:rPr lang="en-US" altLang="ko-KR" dirty="0"/>
              <a:t>. </a:t>
            </a:r>
            <a:r>
              <a:rPr lang="ko-KR" altLang="en-US" dirty="0"/>
              <a:t>태그</a:t>
            </a:r>
            <a:r>
              <a:rPr lang="en-US" altLang="ko-KR" dirty="0"/>
              <a:t>1 &gt; </a:t>
            </a:r>
            <a:r>
              <a:rPr lang="ko-KR" altLang="en-US" dirty="0"/>
              <a:t>태그</a:t>
            </a:r>
            <a:r>
              <a:rPr lang="en-US" altLang="ko-KR" dirty="0"/>
              <a:t>2{} </a:t>
            </a:r>
            <a:r>
              <a:rPr lang="ko-KR" altLang="en-US" dirty="0"/>
              <a:t>방식</a:t>
            </a:r>
          </a:p>
          <a:p>
            <a:r>
              <a:rPr lang="ko-KR" altLang="en-US" dirty="0"/>
              <a:t>일반 형제결합자</a:t>
            </a:r>
            <a:r>
              <a:rPr lang="en-US" altLang="ko-KR" dirty="0"/>
              <a:t>: </a:t>
            </a:r>
            <a:r>
              <a:rPr lang="ko-KR" altLang="en-US" dirty="0"/>
              <a:t>태그</a:t>
            </a:r>
            <a:r>
              <a:rPr lang="en-US" altLang="ko-KR" dirty="0"/>
              <a:t>1 ~ </a:t>
            </a:r>
            <a:r>
              <a:rPr lang="ko-KR" altLang="en-US" dirty="0"/>
              <a:t>태그</a:t>
            </a:r>
            <a:r>
              <a:rPr lang="en-US" altLang="ko-KR" dirty="0"/>
              <a:t>2{}. </a:t>
            </a:r>
            <a:r>
              <a:rPr lang="ko-KR" altLang="en-US" dirty="0"/>
              <a:t>같은 섹션안에 있는 태그를 형제 태그라고 한다</a:t>
            </a:r>
            <a:r>
              <a:rPr lang="en-US" altLang="ko-KR" dirty="0"/>
              <a:t>. </a:t>
            </a:r>
            <a:r>
              <a:rPr lang="ko-KR" altLang="en-US" dirty="0"/>
              <a:t>태그</a:t>
            </a:r>
            <a:r>
              <a:rPr lang="en-US" altLang="ko-KR" dirty="0"/>
              <a:t>1 </a:t>
            </a:r>
            <a:r>
              <a:rPr lang="ko-KR" altLang="en-US" dirty="0"/>
              <a:t>이후에 나오는 태그</a:t>
            </a:r>
            <a:r>
              <a:rPr lang="en-US" altLang="ko-KR" dirty="0"/>
              <a:t>2</a:t>
            </a:r>
            <a:r>
              <a:rPr lang="ko-KR" altLang="en-US" dirty="0"/>
              <a:t>에 스타일이 적용된다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인접 형제결합자</a:t>
            </a:r>
            <a:r>
              <a:rPr lang="en-US" altLang="ko-KR" dirty="0"/>
              <a:t>: </a:t>
            </a:r>
            <a:r>
              <a:rPr lang="ko-KR" altLang="en-US" dirty="0"/>
              <a:t>태그</a:t>
            </a:r>
            <a:r>
              <a:rPr lang="en-US" altLang="ko-KR" dirty="0"/>
              <a:t>1 + </a:t>
            </a:r>
            <a:r>
              <a:rPr lang="ko-KR" altLang="en-US" dirty="0"/>
              <a:t>태그</a:t>
            </a:r>
            <a:r>
              <a:rPr lang="en-US" altLang="ko-KR" dirty="0"/>
              <a:t>2{}. </a:t>
            </a:r>
            <a:r>
              <a:rPr lang="ko-KR" altLang="en-US" dirty="0"/>
              <a:t>태그</a:t>
            </a:r>
            <a:r>
              <a:rPr lang="en-US" altLang="ko-KR" dirty="0"/>
              <a:t>1 </a:t>
            </a:r>
            <a:r>
              <a:rPr lang="ko-KR" altLang="en-US" dirty="0"/>
              <a:t>바로 다음에 나오는 태그</a:t>
            </a:r>
            <a:r>
              <a:rPr lang="en-US" altLang="ko-KR" dirty="0"/>
              <a:t>2 1</a:t>
            </a:r>
            <a:r>
              <a:rPr lang="ko-KR" altLang="en-US" dirty="0"/>
              <a:t>개만 지정</a:t>
            </a:r>
          </a:p>
        </p:txBody>
      </p:sp>
    </p:spTree>
    <p:extLst>
      <p:ext uri="{BB962C8B-B14F-4D97-AF65-F5344CB8AC3E}">
        <p14:creationId xmlns:p14="http://schemas.microsoft.com/office/powerpoint/2010/main" val="27730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3AC9-BB46-2193-D509-9F96966D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40E01-42D4-272C-FE70-CFED8648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px</a:t>
            </a:r>
            <a:r>
              <a:rPr lang="en-US" altLang="ko-KR" dirty="0"/>
              <a:t> :</a:t>
            </a:r>
            <a:r>
              <a:rPr lang="ko-KR" altLang="en-US" dirty="0"/>
              <a:t>그 외의 단위는 </a:t>
            </a:r>
            <a:r>
              <a:rPr lang="en-US" altLang="ko-KR" dirty="0"/>
              <a:t>MDN</a:t>
            </a:r>
            <a:r>
              <a:rPr lang="ko-KR" altLang="en-US" dirty="0"/>
              <a:t>사이트 찾아보기</a:t>
            </a:r>
            <a:endParaRPr lang="en-US" altLang="ko-KR" dirty="0"/>
          </a:p>
          <a:p>
            <a:r>
              <a:rPr lang="en-US" altLang="ko-KR" dirty="0"/>
              <a:t>rem : </a:t>
            </a:r>
            <a:r>
              <a:rPr lang="ko-KR" altLang="en-US" dirty="0"/>
              <a:t>최상위 태그</a:t>
            </a:r>
            <a:r>
              <a:rPr lang="en-US" altLang="ko-KR" dirty="0"/>
              <a:t>(html </a:t>
            </a:r>
            <a:r>
              <a:rPr lang="ko-KR" altLang="en-US" dirty="0"/>
              <a:t>태그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 err="1"/>
              <a:t>px</a:t>
            </a:r>
            <a:r>
              <a:rPr lang="ko-KR" altLang="en-US" dirty="0"/>
              <a:t>크기를 기준으로 배수 결정</a:t>
            </a:r>
          </a:p>
          <a:p>
            <a:r>
              <a:rPr lang="en-US" altLang="ko-KR" dirty="0" err="1"/>
              <a:t>em</a:t>
            </a:r>
            <a:r>
              <a:rPr lang="en-US" altLang="ko-KR" dirty="0"/>
              <a:t> : </a:t>
            </a:r>
            <a:r>
              <a:rPr lang="ko-KR" altLang="en-US" dirty="0"/>
              <a:t>자신의 바로 위 부모태그의 </a:t>
            </a:r>
            <a:r>
              <a:rPr lang="en-US" altLang="ko-KR" dirty="0" err="1"/>
              <a:t>px</a:t>
            </a:r>
            <a:r>
              <a:rPr lang="ko-KR" altLang="en-US" dirty="0"/>
              <a:t>크기를 기준으로 배수 결정</a:t>
            </a:r>
          </a:p>
          <a:p>
            <a:r>
              <a:rPr lang="en-US" altLang="ko-KR" dirty="0" err="1"/>
              <a:t>vw,vm</a:t>
            </a:r>
            <a:r>
              <a:rPr lang="en-US" altLang="ko-KR" dirty="0"/>
              <a:t> : </a:t>
            </a:r>
            <a:r>
              <a:rPr lang="ko-KR" altLang="en-US" dirty="0" err="1"/>
              <a:t>뷰포트</a:t>
            </a:r>
            <a:r>
              <a:rPr lang="en-US" altLang="ko-KR" dirty="0"/>
              <a:t>(</a:t>
            </a:r>
            <a:r>
              <a:rPr lang="ko-KR" altLang="en-US" dirty="0"/>
              <a:t>웹 화면크기</a:t>
            </a:r>
            <a:r>
              <a:rPr lang="en-US" altLang="ko-KR" dirty="0"/>
              <a:t>)</a:t>
            </a:r>
            <a:r>
              <a:rPr lang="ko-KR" altLang="en-US" dirty="0"/>
              <a:t>를 기준으로 퍼센트 단위</a:t>
            </a:r>
            <a:r>
              <a:rPr lang="en-US" altLang="ko-KR" dirty="0"/>
              <a:t>, </a:t>
            </a:r>
            <a:r>
              <a:rPr lang="ko-KR" altLang="en-US" dirty="0"/>
              <a:t>화면이 줄어들면 같이 줄어든다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23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40CE3-FA0B-5632-7A0E-8709BF2E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Project1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90A07-844C-F7A9-2ADE-54ACDE21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표 태그</a:t>
            </a:r>
            <a:r>
              <a:rPr lang="en-US" altLang="ko-KR" sz="1800" dirty="0"/>
              <a:t>- </a:t>
            </a:r>
            <a:r>
              <a:rPr lang="ko-KR" altLang="en-US" sz="1800" dirty="0"/>
              <a:t>시간표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자기소개서 작성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링크연결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방문자 정보기입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이미지</a:t>
            </a:r>
            <a:r>
              <a:rPr lang="en-US" altLang="ko-KR" sz="1800" dirty="0"/>
              <a:t>-</a:t>
            </a:r>
            <a:r>
              <a:rPr lang="ko-KR" altLang="en-US" sz="1800" dirty="0"/>
              <a:t>사진 넣기</a:t>
            </a:r>
            <a:r>
              <a:rPr lang="en-US" altLang="ko-KR" sz="1800" dirty="0"/>
              <a:t>-&gt;</a:t>
            </a:r>
            <a:r>
              <a:rPr lang="ko-KR" altLang="en-US" sz="1800" dirty="0"/>
              <a:t>마우스 올렸을 때 이미지 확장기능 등등</a:t>
            </a:r>
          </a:p>
        </p:txBody>
      </p:sp>
    </p:spTree>
    <p:extLst>
      <p:ext uri="{BB962C8B-B14F-4D97-AF65-F5344CB8AC3E}">
        <p14:creationId xmlns:p14="http://schemas.microsoft.com/office/powerpoint/2010/main" val="109632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2C83E-B4B6-73FD-B489-49A34DDA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</a:t>
            </a:r>
            <a:r>
              <a:rPr lang="en-US" altLang="ko-KR" dirty="0"/>
              <a:t>CSS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EA5C8-224A-8760-8DF0-D2AAA355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border: 1px solid blue; -&gt; </a:t>
            </a:r>
            <a:r>
              <a:rPr lang="ko-KR" altLang="en-US" dirty="0"/>
              <a:t>테두리 만들기</a:t>
            </a:r>
          </a:p>
          <a:p>
            <a:r>
              <a:rPr lang="en-US" altLang="ko-KR" dirty="0"/>
              <a:t>text-align: right, left, </a:t>
            </a:r>
            <a:r>
              <a:rPr lang="en-US" altLang="ko-KR" dirty="0" err="1"/>
              <a:t>centor</a:t>
            </a:r>
            <a:r>
              <a:rPr lang="en-US" altLang="ko-KR" dirty="0"/>
              <a:t>; -&gt; </a:t>
            </a:r>
            <a:r>
              <a:rPr lang="ko-KR" altLang="en-US" dirty="0"/>
              <a:t>글자 정렬</a:t>
            </a:r>
          </a:p>
          <a:p>
            <a:r>
              <a:rPr lang="en-US" altLang="ko-KR" dirty="0"/>
              <a:t>line-height: </a:t>
            </a:r>
            <a:r>
              <a:rPr lang="en-US" altLang="ko-KR" dirty="0" err="1"/>
              <a:t>px</a:t>
            </a:r>
            <a:r>
              <a:rPr lang="en-US" altLang="ko-KR" dirty="0"/>
              <a:t>, rem</a:t>
            </a:r>
            <a:r>
              <a:rPr lang="ko-KR" altLang="en-US" dirty="0"/>
              <a:t>등등 </a:t>
            </a:r>
            <a:r>
              <a:rPr lang="en-US" altLang="ko-KR" dirty="0"/>
              <a:t>-&gt; </a:t>
            </a:r>
            <a:r>
              <a:rPr lang="ko-KR" altLang="en-US" dirty="0"/>
              <a:t>줄 간격</a:t>
            </a:r>
          </a:p>
          <a:p>
            <a:r>
              <a:rPr lang="en-US" altLang="ko-KR" dirty="0"/>
              <a:t>letter-spacing: </a:t>
            </a:r>
            <a:r>
              <a:rPr lang="en-US" altLang="ko-KR" dirty="0" err="1"/>
              <a:t>px</a:t>
            </a:r>
            <a:r>
              <a:rPr lang="en-US" altLang="ko-KR" dirty="0"/>
              <a:t>, rem</a:t>
            </a:r>
            <a:r>
              <a:rPr lang="ko-KR" altLang="en-US" dirty="0"/>
              <a:t>등등</a:t>
            </a:r>
            <a:r>
              <a:rPr lang="en-US" altLang="ko-KR" dirty="0"/>
              <a:t>-&gt; </a:t>
            </a:r>
            <a:r>
              <a:rPr lang="ko-KR" altLang="en-US" dirty="0"/>
              <a:t>글자간격</a:t>
            </a:r>
          </a:p>
          <a:p>
            <a:r>
              <a:rPr lang="en-US" altLang="ko-KR" dirty="0"/>
              <a:t>word-spacing: </a:t>
            </a:r>
            <a:r>
              <a:rPr lang="en-US" altLang="ko-KR" dirty="0" err="1"/>
              <a:t>px,rem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-&gt; </a:t>
            </a:r>
            <a:r>
              <a:rPr lang="ko-KR" altLang="en-US" dirty="0"/>
              <a:t>단어간격</a:t>
            </a:r>
          </a:p>
          <a:p>
            <a:r>
              <a:rPr lang="en-US" altLang="ko-KR" dirty="0"/>
              <a:t>text-indent: </a:t>
            </a:r>
            <a:r>
              <a:rPr lang="en-US" altLang="ko-KR" dirty="0" err="1"/>
              <a:t>px,rem</a:t>
            </a:r>
            <a:r>
              <a:rPr lang="ko-KR" altLang="en-US" dirty="0"/>
              <a:t>등등 </a:t>
            </a:r>
            <a:r>
              <a:rPr lang="en-US" altLang="ko-KR" dirty="0"/>
              <a:t>-&gt; </a:t>
            </a:r>
            <a:r>
              <a:rPr lang="ko-KR" altLang="en-US" dirty="0"/>
              <a:t>들여쓰기</a:t>
            </a:r>
          </a:p>
          <a:p>
            <a:r>
              <a:rPr lang="en-US" altLang="ko-KR" dirty="0"/>
              <a:t>text-transform: uppercase, lowercase; </a:t>
            </a:r>
            <a:r>
              <a:rPr lang="ko-KR" altLang="en-US" dirty="0"/>
              <a:t>전체를 대소문자로 변경</a:t>
            </a:r>
          </a:p>
          <a:p>
            <a:r>
              <a:rPr lang="en-US" altLang="ko-KR" dirty="0"/>
              <a:t>text-decoration: -&gt; </a:t>
            </a:r>
            <a:r>
              <a:rPr lang="ko-KR" altLang="en-US" dirty="0"/>
              <a:t>글자 밑줄치기</a:t>
            </a:r>
            <a:r>
              <a:rPr lang="en-US" altLang="ko-KR" dirty="0"/>
              <a:t>, </a:t>
            </a:r>
            <a:r>
              <a:rPr lang="ko-KR" altLang="en-US" dirty="0"/>
              <a:t>삭제표기</a:t>
            </a:r>
            <a:r>
              <a:rPr lang="en-US" altLang="ko-KR" dirty="0"/>
              <a:t>, </a:t>
            </a:r>
            <a:r>
              <a:rPr lang="ko-KR" altLang="en-US" dirty="0"/>
              <a:t>위에 줄 치기 등등 </a:t>
            </a:r>
          </a:p>
          <a:p>
            <a:r>
              <a:rPr lang="en-US" altLang="ko-KR" dirty="0"/>
              <a:t>text-shadow: -&gt; </a:t>
            </a:r>
            <a:r>
              <a:rPr lang="ko-KR" altLang="en-US" dirty="0"/>
              <a:t>텍스트에 그림자 넣어주기</a:t>
            </a:r>
            <a:endParaRPr lang="en-US" altLang="ko-KR" dirty="0"/>
          </a:p>
          <a:p>
            <a:r>
              <a:rPr lang="en-US" altLang="ko-KR" dirty="0"/>
              <a:t>list-style: </a:t>
            </a:r>
            <a:r>
              <a:rPr lang="en-US" altLang="ko-KR" dirty="0" err="1"/>
              <a:t>ul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li</a:t>
            </a:r>
            <a:r>
              <a:rPr lang="ko-KR" altLang="en-US" dirty="0"/>
              <a:t> 태그</a:t>
            </a:r>
            <a:r>
              <a:rPr lang="en-US" altLang="ko-KR" dirty="0"/>
              <a:t> </a:t>
            </a:r>
            <a:r>
              <a:rPr lang="ko-KR" altLang="en-US" dirty="0"/>
              <a:t>속성으로 모양 변경 가능</a:t>
            </a:r>
          </a:p>
        </p:txBody>
      </p:sp>
    </p:spTree>
    <p:extLst>
      <p:ext uri="{BB962C8B-B14F-4D97-AF65-F5344CB8AC3E}">
        <p14:creationId xmlns:p14="http://schemas.microsoft.com/office/powerpoint/2010/main" val="40440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8A928-58C2-89B7-00D1-34E3EC72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Box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A175F-9B0D-DA18-D69B-FDD74CE6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모든 </a:t>
            </a:r>
            <a:r>
              <a:rPr lang="en-US" altLang="ko-KR" dirty="0"/>
              <a:t>HTML</a:t>
            </a:r>
            <a:r>
              <a:rPr lang="ko-KR" altLang="en-US" dirty="0"/>
              <a:t>요소는 웹 페이지에서 일정 공간을 차지하게 된다</a:t>
            </a:r>
            <a:r>
              <a:rPr lang="en-US" altLang="ko-KR" dirty="0"/>
              <a:t>. </a:t>
            </a:r>
            <a:r>
              <a:rPr lang="ko-KR" altLang="en-US" dirty="0"/>
              <a:t>이런 공간을 </a:t>
            </a:r>
            <a:r>
              <a:rPr lang="en-US" altLang="ko-KR" dirty="0" err="1"/>
              <a:t>css</a:t>
            </a:r>
            <a:r>
              <a:rPr lang="ko-KR" altLang="en-US" dirty="0"/>
              <a:t>에서 </a:t>
            </a:r>
            <a:r>
              <a:rPr lang="en-US" altLang="ko-KR" dirty="0"/>
              <a:t>box model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r>
              <a:rPr lang="ko-KR" altLang="en-US" dirty="0"/>
              <a:t>마진</a:t>
            </a:r>
            <a:r>
              <a:rPr lang="en-US" altLang="ko-KR" dirty="0"/>
              <a:t>&gt;</a:t>
            </a:r>
            <a:r>
              <a:rPr lang="ko-KR" altLang="en-US" dirty="0"/>
              <a:t>테두리</a:t>
            </a:r>
            <a:r>
              <a:rPr lang="en-US" altLang="ko-KR" dirty="0"/>
              <a:t>(border)&gt;</a:t>
            </a:r>
            <a:r>
              <a:rPr lang="ko-KR" altLang="en-US" dirty="0" err="1"/>
              <a:t>패팅</a:t>
            </a:r>
            <a:r>
              <a:rPr lang="en-US" altLang="ko-KR" dirty="0"/>
              <a:t>&gt;</a:t>
            </a:r>
            <a:r>
              <a:rPr lang="ko-KR" altLang="en-US" dirty="0"/>
              <a:t>콘텐츠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content: width, height</a:t>
            </a:r>
          </a:p>
          <a:p>
            <a:r>
              <a:rPr lang="en-US" altLang="ko-KR" dirty="0"/>
              <a:t>padding: 20px -&gt;</a:t>
            </a:r>
            <a:r>
              <a:rPr lang="ko-KR" altLang="en-US" dirty="0"/>
              <a:t>이렇게 지정하는데 </a:t>
            </a:r>
            <a:r>
              <a:rPr lang="en-US" altLang="ko-KR" dirty="0"/>
              <a:t>4</a:t>
            </a:r>
            <a:r>
              <a:rPr lang="ko-KR" altLang="en-US" dirty="0"/>
              <a:t>방향</a:t>
            </a:r>
            <a:r>
              <a:rPr lang="en-US" altLang="ko-KR" dirty="0"/>
              <a:t>(</a:t>
            </a:r>
            <a:r>
              <a:rPr lang="ko-KR" altLang="en-US" dirty="0"/>
              <a:t>상우하좌</a:t>
            </a:r>
            <a:r>
              <a:rPr lang="en-US" altLang="ko-KR" dirty="0"/>
              <a:t>) </a:t>
            </a:r>
            <a:r>
              <a:rPr lang="ko-KR" altLang="en-US" dirty="0"/>
              <a:t>각각 설정도 가능하다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margin: </a:t>
            </a:r>
            <a:r>
              <a:rPr lang="ko-KR" altLang="en-US" dirty="0"/>
              <a:t>마진 중첩이라는 특성이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border: 1px solid red; </a:t>
            </a:r>
            <a:r>
              <a:rPr lang="ko-KR" altLang="en-US" dirty="0"/>
              <a:t>처럼 연속적으로 사용 가능</a:t>
            </a:r>
            <a:r>
              <a:rPr lang="en-US" altLang="ko-KR" dirty="0"/>
              <a:t>. border-top: 10px dotted red; </a:t>
            </a:r>
            <a:r>
              <a:rPr lang="ko-KR" altLang="en-US" dirty="0"/>
              <a:t>이렇게도 사용가능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직선</a:t>
            </a:r>
            <a:r>
              <a:rPr lang="en-US" altLang="ko-KR" dirty="0"/>
              <a:t>,</a:t>
            </a:r>
            <a:r>
              <a:rPr lang="ko-KR" altLang="en-US" dirty="0"/>
              <a:t>점선 등등 변경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border-radius: </a:t>
            </a:r>
            <a:r>
              <a:rPr lang="ko-KR" altLang="en-US" dirty="0"/>
              <a:t>테두리의 둥근 정도를 나타내는 속성</a:t>
            </a:r>
            <a:r>
              <a:rPr lang="en-US" altLang="ko-KR" dirty="0"/>
              <a:t>. 50</a:t>
            </a:r>
            <a:r>
              <a:rPr lang="ko-KR" altLang="en-US" dirty="0"/>
              <a:t>일 때 원이 그려진다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border-style, border-width </a:t>
            </a:r>
            <a:r>
              <a:rPr lang="ko-KR" altLang="en-US" dirty="0"/>
              <a:t>등등 다른 속성도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box-sizing: content-box, border-box(</a:t>
            </a:r>
            <a:r>
              <a:rPr lang="ko-KR" altLang="en-US" dirty="0"/>
              <a:t>컨텐츠부터 </a:t>
            </a:r>
            <a:r>
              <a:rPr lang="en-US" altLang="ko-KR" dirty="0" err="1"/>
              <a:t>boder</a:t>
            </a:r>
            <a:r>
              <a:rPr lang="ko-KR" altLang="en-US" dirty="0"/>
              <a:t>까지 </a:t>
            </a:r>
            <a:r>
              <a:rPr lang="en-US" altLang="ko-KR" dirty="0" err="1"/>
              <a:t>px</a:t>
            </a:r>
            <a:r>
              <a:rPr lang="ko-KR" altLang="en-US" dirty="0"/>
              <a:t>통합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69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496DD-5873-EDC0-7DED-865E5D46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E7316-C096-52F1-467F-B8F266C4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속성은 </a:t>
            </a:r>
            <a:r>
              <a:rPr lang="en-US" altLang="ko-KR" dirty="0"/>
              <a:t>HTML</a:t>
            </a:r>
            <a:r>
              <a:rPr lang="ko-KR" altLang="en-US" dirty="0"/>
              <a:t>요소를 어떻게 표시할지를 결정한다</a:t>
            </a:r>
            <a:r>
              <a:rPr lang="en-US" altLang="ko-KR" dirty="0"/>
              <a:t>. </a:t>
            </a:r>
            <a:r>
              <a:rPr lang="ko-KR" altLang="en-US" dirty="0"/>
              <a:t>요소</a:t>
            </a:r>
            <a:r>
              <a:rPr lang="en-US" altLang="ko-KR" dirty="0"/>
              <a:t>(</a:t>
            </a:r>
            <a:r>
              <a:rPr lang="ko-KR" altLang="en-US" dirty="0"/>
              <a:t>태그</a:t>
            </a:r>
            <a:r>
              <a:rPr lang="en-US" altLang="ko-KR" dirty="0"/>
              <a:t>)</a:t>
            </a:r>
            <a:r>
              <a:rPr lang="ko-KR" altLang="en-US" dirty="0"/>
              <a:t>마다 기본적으로 갖고 있는 </a:t>
            </a:r>
            <a:r>
              <a:rPr lang="en-US" altLang="ko-KR" dirty="0"/>
              <a:t>display</a:t>
            </a:r>
            <a:r>
              <a:rPr lang="ko-KR" altLang="en-US" dirty="0"/>
              <a:t>속성 값이 다르다 </a:t>
            </a:r>
          </a:p>
          <a:p>
            <a:r>
              <a:rPr lang="ko-KR" altLang="en-US" dirty="0"/>
              <a:t>기본 </a:t>
            </a:r>
            <a:r>
              <a:rPr lang="en-US" altLang="ko-KR" dirty="0"/>
              <a:t>4</a:t>
            </a:r>
            <a:r>
              <a:rPr lang="ko-KR" altLang="en-US" dirty="0"/>
              <a:t>가지 값</a:t>
            </a:r>
            <a:r>
              <a:rPr lang="en-US" altLang="ko-KR" dirty="0"/>
              <a:t>: display none, block(</a:t>
            </a:r>
            <a:r>
              <a:rPr lang="ko-KR" altLang="en-US" dirty="0"/>
              <a:t>가로영역 모두 채움</a:t>
            </a:r>
            <a:r>
              <a:rPr lang="en-US" altLang="ko-KR" dirty="0"/>
              <a:t>), inline(</a:t>
            </a:r>
            <a:r>
              <a:rPr lang="ko-KR" altLang="en-US" dirty="0"/>
              <a:t>컨텐츠 만큼만 영역 차지</a:t>
            </a:r>
            <a:r>
              <a:rPr lang="en-US" altLang="ko-KR" dirty="0"/>
              <a:t>), inline-block</a:t>
            </a:r>
            <a:endParaRPr lang="ko-KR" altLang="en-US" dirty="0"/>
          </a:p>
          <a:p>
            <a:r>
              <a:rPr lang="en-US" altLang="ko-KR" dirty="0"/>
              <a:t>visibility </a:t>
            </a:r>
            <a:r>
              <a:rPr lang="ko-KR" altLang="en-US" dirty="0"/>
              <a:t>속성</a:t>
            </a:r>
            <a:r>
              <a:rPr lang="en-US" altLang="ko-KR" dirty="0"/>
              <a:t>: hidden</a:t>
            </a:r>
            <a:r>
              <a:rPr lang="ko-KR" altLang="en-US" dirty="0"/>
              <a:t>으로 설정하면 </a:t>
            </a:r>
            <a:r>
              <a:rPr lang="en-US" altLang="ko-KR" dirty="0"/>
              <a:t>display none </a:t>
            </a:r>
            <a:r>
              <a:rPr lang="ko-KR" altLang="en-US" dirty="0"/>
              <a:t>처럼 보이지는 않는다</a:t>
            </a:r>
            <a:r>
              <a:rPr lang="en-US" altLang="ko-KR" dirty="0"/>
              <a:t>. </a:t>
            </a:r>
            <a:r>
              <a:rPr lang="ko-KR" altLang="en-US" dirty="0"/>
              <a:t>차이점은 </a:t>
            </a:r>
            <a:r>
              <a:rPr lang="en-US" altLang="ko-KR" dirty="0"/>
              <a:t>none</a:t>
            </a:r>
            <a:r>
              <a:rPr lang="ko-KR" altLang="en-US" dirty="0"/>
              <a:t>과 다르게 공간은 차지한다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상단 네비게이션 메뉴 만들기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63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76F3F-7B16-D3C9-CA75-CEF641B9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2C2C0-7838-E05C-4F80-F994C79D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Position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웹 화면에서 특정 위치에 고정되게 만드는 요소</a:t>
            </a:r>
          </a:p>
          <a:p>
            <a:r>
              <a:rPr lang="ko-KR" altLang="en-US" dirty="0"/>
              <a:t>속성값</a:t>
            </a:r>
            <a:endParaRPr lang="en-US" altLang="ko-KR" dirty="0"/>
          </a:p>
          <a:p>
            <a:pPr lvl="1"/>
            <a:r>
              <a:rPr lang="en-US" altLang="ko-KR" dirty="0"/>
              <a:t>Static: </a:t>
            </a:r>
            <a:r>
              <a:rPr lang="ko-KR" altLang="en-US" dirty="0"/>
              <a:t>기본</a:t>
            </a:r>
            <a:r>
              <a:rPr lang="en-US" altLang="ko-KR" dirty="0"/>
              <a:t>-</a:t>
            </a:r>
            <a:r>
              <a:rPr lang="ko-KR" altLang="en-US" dirty="0"/>
              <a:t>인라인이 오른쪽으로 연결되고</a:t>
            </a:r>
            <a:r>
              <a:rPr lang="en-US" altLang="ko-KR" dirty="0"/>
              <a:t>, </a:t>
            </a:r>
            <a:r>
              <a:rPr lang="ko-KR" altLang="en-US" dirty="0"/>
              <a:t>블록이 아래로 나열되는 방식</a:t>
            </a:r>
            <a:endParaRPr lang="en-US" altLang="ko-KR" dirty="0"/>
          </a:p>
          <a:p>
            <a:pPr lvl="1"/>
            <a:r>
              <a:rPr lang="en-US" altLang="ko-KR" dirty="0"/>
              <a:t>Relative: </a:t>
            </a:r>
            <a:r>
              <a:rPr lang="ko-KR" altLang="en-US" dirty="0"/>
              <a:t>자신의 현위치에서 상대적인</a:t>
            </a:r>
            <a:r>
              <a:rPr lang="en-US" altLang="ko-KR" dirty="0"/>
              <a:t>-Top, R, L, B</a:t>
            </a:r>
          </a:p>
          <a:p>
            <a:pPr lvl="1"/>
            <a:r>
              <a:rPr lang="en-US" altLang="ko-KR" dirty="0"/>
              <a:t>Absolute: static</a:t>
            </a:r>
            <a:r>
              <a:rPr lang="ko-KR" altLang="en-US" dirty="0"/>
              <a:t>이 아닌 부모 기준으로 움직인다</a:t>
            </a:r>
            <a:r>
              <a:rPr lang="en-US" altLang="ko-KR" dirty="0"/>
              <a:t>. </a:t>
            </a:r>
            <a:r>
              <a:rPr lang="ko-KR" altLang="en-US" dirty="0"/>
              <a:t>흐름에 일반적이지 않음</a:t>
            </a:r>
            <a:endParaRPr lang="en-US" altLang="ko-KR" dirty="0"/>
          </a:p>
          <a:p>
            <a:pPr lvl="1"/>
            <a:r>
              <a:rPr lang="en-US" altLang="ko-KR" dirty="0"/>
              <a:t>Fixed: </a:t>
            </a:r>
            <a:r>
              <a:rPr lang="ko-KR" altLang="en-US" dirty="0"/>
              <a:t>일반적인 흐름에서 제거됨</a:t>
            </a:r>
            <a:r>
              <a:rPr lang="en-US" altLang="ko-KR" dirty="0"/>
              <a:t>. </a:t>
            </a:r>
            <a:r>
              <a:rPr lang="ko-KR" altLang="en-US" dirty="0"/>
              <a:t>스크롤을 해도 위치가 고정된다</a:t>
            </a:r>
            <a:endParaRPr lang="en-US" altLang="ko-KR" dirty="0"/>
          </a:p>
          <a:p>
            <a:pPr lvl="1"/>
            <a:r>
              <a:rPr lang="en-US" altLang="ko-KR" dirty="0"/>
              <a:t>Sticky: static</a:t>
            </a:r>
            <a:r>
              <a:rPr lang="ko-KR" altLang="en-US" dirty="0"/>
              <a:t>과 같이 일반적인 흐름을 따라가다가 스크롤에 따라 </a:t>
            </a:r>
            <a:r>
              <a:rPr lang="en-US" altLang="ko-KR" dirty="0"/>
              <a:t>fixed</a:t>
            </a:r>
            <a:r>
              <a:rPr lang="ko-KR" altLang="en-US" dirty="0"/>
              <a:t>로 바뀐다</a:t>
            </a:r>
            <a:r>
              <a:rPr lang="en-US" altLang="ko-KR" dirty="0"/>
              <a:t>. top</a:t>
            </a:r>
            <a:r>
              <a:rPr lang="ko-KR" altLang="en-US" dirty="0"/>
              <a:t>속성만 적용됨</a:t>
            </a:r>
            <a:endParaRPr lang="en-US" altLang="ko-KR" dirty="0"/>
          </a:p>
          <a:p>
            <a:pPr lvl="1"/>
            <a:r>
              <a:rPr lang="en-US" altLang="ko-KR" dirty="0"/>
              <a:t>z-index: </a:t>
            </a:r>
            <a:r>
              <a:rPr lang="ko-KR" altLang="en-US" dirty="0"/>
              <a:t>객체가 겹칠 때 앞</a:t>
            </a:r>
            <a:r>
              <a:rPr lang="en-US" altLang="ko-KR" dirty="0"/>
              <a:t>,</a:t>
            </a:r>
            <a:r>
              <a:rPr lang="ko-KR" altLang="en-US" dirty="0"/>
              <a:t>뒤 배치순서를 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margin: 0 auto; </a:t>
            </a:r>
            <a:r>
              <a:rPr lang="ko-KR" altLang="en-US" dirty="0"/>
              <a:t>속성 설정을 하면 웹의 중앙에 위치 하게 됨</a:t>
            </a:r>
          </a:p>
        </p:txBody>
      </p:sp>
    </p:spTree>
    <p:extLst>
      <p:ext uri="{BB962C8B-B14F-4D97-AF65-F5344CB8AC3E}">
        <p14:creationId xmlns:p14="http://schemas.microsoft.com/office/powerpoint/2010/main" val="32253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8F49F-C8C8-3868-17E9-F8E095A3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텍스트를 원의 정 중앙에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CBBB2-514F-4232-B4E2-605A7395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방법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lvl="1"/>
            <a:r>
              <a:rPr lang="en-US" altLang="ko-K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lvl="1"/>
            <a:r>
              <a:rPr lang="en-US" altLang="ko-K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방법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lvl="1"/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110%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-120%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089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02DAC-D044-120F-1701-CD11A3D4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748E3-C284-399E-ACBB-63758824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배경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2.png"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/*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기본이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repeat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no-repeat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을 하게 되면 반복 안됨*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background-size: contain(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이미지가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짤리지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않게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), cover(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많이씀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background-attachment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ko-KR" b="0" dirty="0">
                <a:effectLst/>
                <a:latin typeface="Consolas" panose="020B0609020204030204" pitchFamily="49" charset="0"/>
              </a:rPr>
              <a:t> /*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fixed,scroll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은 배경 이미지가 고정됨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, local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은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scroll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텍스트와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고정되서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움직임*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/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scroll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박스 영역을 초과하는 텍스트의 처리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background-position: center;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background: linear-gradient(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설정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);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선형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그라데이션의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다양한 기능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background: radial-gradient(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설정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8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1B8D-B0CC-3A85-1B2F-506FA5D2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24D03-C196-E8C2-683D-A5C0C864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선택하고자 하는 </a:t>
            </a:r>
            <a:r>
              <a:rPr lang="en-US" altLang="ko-KR" dirty="0"/>
              <a:t>HTML</a:t>
            </a:r>
            <a:r>
              <a:rPr lang="ko-KR" altLang="en-US" dirty="0"/>
              <a:t>요소의 특별한 상태</a:t>
            </a:r>
            <a:r>
              <a:rPr lang="en-US" altLang="ko-KR" dirty="0"/>
              <a:t>(state)</a:t>
            </a:r>
            <a:r>
              <a:rPr lang="ko-KR" altLang="en-US" dirty="0"/>
              <a:t>를 명시할 때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) 1. a</a:t>
            </a:r>
            <a:r>
              <a:rPr lang="ko-KR" altLang="en-US" dirty="0"/>
              <a:t>태그로 특정 링크를 방문하면 폰트색을 변경한다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) 2. </a:t>
            </a:r>
            <a:r>
              <a:rPr lang="ko-KR" altLang="en-US" dirty="0"/>
              <a:t>마우스가 특정 텍스트 위로 올라가면 배경색을 변경 한다</a:t>
            </a:r>
            <a:r>
              <a:rPr lang="en-US" altLang="ko-KR" dirty="0"/>
              <a:t>.(hover)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) 3. input </a:t>
            </a:r>
            <a:r>
              <a:rPr lang="ko-KR" altLang="en-US" dirty="0"/>
              <a:t>박스를 클릭했을 때 테두리 색 지정</a:t>
            </a:r>
            <a:endParaRPr lang="en-US" altLang="ko-KR" dirty="0"/>
          </a:p>
          <a:p>
            <a:r>
              <a:rPr lang="en-US" altLang="ko-KR" dirty="0"/>
              <a:t>Link,</a:t>
            </a:r>
            <a:r>
              <a:rPr lang="ko-KR" altLang="en-US" dirty="0"/>
              <a:t> </a:t>
            </a:r>
            <a:r>
              <a:rPr lang="en-US" altLang="ko-KR" dirty="0"/>
              <a:t>visited,</a:t>
            </a:r>
            <a:r>
              <a:rPr lang="ko-KR" altLang="en-US" dirty="0"/>
              <a:t> </a:t>
            </a:r>
            <a:r>
              <a:rPr lang="en-US" altLang="ko-KR" dirty="0"/>
              <a:t>active, hover, focus</a:t>
            </a:r>
            <a:r>
              <a:rPr lang="ko-KR" altLang="en-US" dirty="0"/>
              <a:t> 등등이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사용법</a:t>
            </a:r>
            <a:r>
              <a:rPr lang="en-US" altLang="ko-KR" dirty="0"/>
              <a:t>: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ko-KR" altLang="en-US" b="1" dirty="0">
                <a:solidFill>
                  <a:srgbClr val="FF0000"/>
                </a:solidFill>
              </a:rPr>
              <a:t>태그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가상클래스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순서로 써주면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959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5B4F8-6859-FEFE-C37A-1918ECA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7E3CD-EE26-0948-E05E-DBFFAF2C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가상요소</a:t>
            </a:r>
            <a:r>
              <a:rPr lang="en-US" altLang="ko-KR" dirty="0"/>
              <a:t>: HTML </a:t>
            </a:r>
            <a:r>
              <a:rPr lang="ko-KR" altLang="en-US" dirty="0"/>
              <a:t>요소의 특정 부분만 선택할 때 사용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  <a:r>
              <a:rPr lang="en-US" altLang="ko-KR" dirty="0" err="1">
                <a:solidFill>
                  <a:srgbClr val="C00000"/>
                </a:solidFill>
              </a:rPr>
              <a:t>classname</a:t>
            </a:r>
            <a:r>
              <a:rPr lang="en-US" altLang="ko-KR" dirty="0">
                <a:solidFill>
                  <a:srgbClr val="C00000"/>
                </a:solidFill>
              </a:rPr>
              <a:t>::</a:t>
            </a:r>
            <a:r>
              <a:rPr lang="ko-KR" altLang="en-US" dirty="0">
                <a:solidFill>
                  <a:srgbClr val="C00000"/>
                </a:solidFill>
              </a:rPr>
              <a:t>가상요소 </a:t>
            </a:r>
            <a:r>
              <a:rPr lang="ko-KR" altLang="en-US" dirty="0"/>
              <a:t>방식으로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::before, ::after : </a:t>
            </a:r>
            <a:r>
              <a:rPr lang="ko-KR" altLang="en-US" dirty="0"/>
              <a:t>특정 태그의 앞</a:t>
            </a:r>
            <a:r>
              <a:rPr lang="en-US" altLang="ko-KR" dirty="0"/>
              <a:t>,</a:t>
            </a:r>
            <a:r>
              <a:rPr lang="ko-KR" altLang="en-US" dirty="0"/>
              <a:t>뒤에 </a:t>
            </a:r>
            <a:r>
              <a:rPr lang="en-US" altLang="ko-KR" dirty="0"/>
              <a:t>content</a:t>
            </a:r>
            <a:r>
              <a:rPr lang="ko-KR" altLang="en-US" dirty="0"/>
              <a:t>를 넣어줄 때 사용</a:t>
            </a:r>
            <a:endParaRPr lang="en-US" altLang="ko-KR" dirty="0"/>
          </a:p>
          <a:p>
            <a:r>
              <a:rPr lang="en-US" altLang="ko-KR" dirty="0"/>
              <a:t>Data-tooltip: </a:t>
            </a:r>
            <a:r>
              <a:rPr lang="ko-KR" altLang="en-US" dirty="0"/>
              <a:t>마우스를 올렸을 때 설명 말풍선</a:t>
            </a:r>
            <a:r>
              <a:rPr lang="en-US" altLang="ko-KR" dirty="0"/>
              <a:t>. data-tooltip="text</a:t>
            </a:r>
            <a:r>
              <a:rPr lang="ko-KR" altLang="en-US" dirty="0"/>
              <a:t>내용</a:t>
            </a:r>
            <a:r>
              <a:rPr lang="en-US" altLang="ko-KR" dirty="0"/>
              <a:t>" -&gt; </a:t>
            </a:r>
            <a:r>
              <a:rPr lang="ko-KR" altLang="en-US" dirty="0"/>
              <a:t>실습해보자</a:t>
            </a:r>
            <a:endParaRPr lang="en-US" altLang="ko-KR" dirty="0"/>
          </a:p>
          <a:p>
            <a:pPr lvl="1"/>
            <a:r>
              <a:rPr lang="en-US" altLang="ko-KR" dirty="0"/>
              <a:t>ex) [data-tooltip]::hover::after{} </a:t>
            </a:r>
            <a:r>
              <a:rPr lang="ko-KR" altLang="en-US" dirty="0"/>
              <a:t>방식으로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en-US" altLang="ko-KR" dirty="0"/>
              <a:t>CSS </a:t>
            </a:r>
            <a:r>
              <a:rPr lang="ko-KR" altLang="en-US" dirty="0"/>
              <a:t>가상요소</a:t>
            </a:r>
            <a:r>
              <a:rPr lang="en-US" altLang="ko-KR" dirty="0"/>
              <a:t>: first-letter, first-line, before, after, selection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!! [] </a:t>
            </a:r>
            <a:r>
              <a:rPr lang="ko-KR" altLang="en-US" dirty="0"/>
              <a:t>사용법</a:t>
            </a:r>
            <a:r>
              <a:rPr lang="en-US" altLang="ko-KR" dirty="0"/>
              <a:t>. </a:t>
            </a:r>
            <a:r>
              <a:rPr lang="ko-KR" altLang="en-US" dirty="0" err="1"/>
              <a:t>태그중에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] </a:t>
            </a:r>
            <a:r>
              <a:rPr lang="ko-KR" altLang="en-US" dirty="0"/>
              <a:t>속성을 가진 태그를 선택하는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스타일 방법</a:t>
            </a:r>
            <a:r>
              <a:rPr lang="en-US" altLang="ko-KR" dirty="0"/>
              <a:t>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63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87365-8C99-02AE-CFFA-1BABB547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용어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98076-97EB-B21B-1DEC-8BCE7CD4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Element(</a:t>
            </a:r>
            <a:r>
              <a:rPr lang="ko-KR" altLang="en-US" dirty="0"/>
              <a:t>요소</a:t>
            </a:r>
            <a:r>
              <a:rPr lang="en-US" altLang="ko-KR" dirty="0"/>
              <a:t>) vs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Element</a:t>
            </a:r>
            <a:r>
              <a:rPr lang="ko-KR" altLang="en-US" dirty="0"/>
              <a:t>는 시작태그</a:t>
            </a:r>
            <a:r>
              <a:rPr lang="en-US" altLang="ko-KR" dirty="0"/>
              <a:t>+content(</a:t>
            </a:r>
            <a:r>
              <a:rPr lang="ko-KR" altLang="en-US" dirty="0"/>
              <a:t>내용</a:t>
            </a:r>
            <a:r>
              <a:rPr lang="en-US" altLang="ko-KR" dirty="0"/>
              <a:t>)+</a:t>
            </a:r>
            <a:r>
              <a:rPr lang="ko-KR" altLang="en-US" dirty="0"/>
              <a:t>종료태그 구성이 일반적이다</a:t>
            </a:r>
            <a:r>
              <a:rPr lang="en-US" altLang="ko-KR" dirty="0"/>
              <a:t>.(&lt;</a:t>
            </a:r>
            <a:r>
              <a:rPr lang="en-US" altLang="ko-KR" dirty="0" err="1"/>
              <a:t>br</a:t>
            </a:r>
            <a:r>
              <a:rPr lang="en-US" altLang="ko-KR" dirty="0"/>
              <a:t>&gt;,&lt;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같은 것도 있음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Element</a:t>
            </a:r>
            <a:r>
              <a:rPr lang="ko-KR" altLang="en-US" dirty="0"/>
              <a:t>는 인라인</a:t>
            </a:r>
            <a:r>
              <a:rPr lang="en-US" altLang="ko-KR" dirty="0"/>
              <a:t>, </a:t>
            </a:r>
            <a:r>
              <a:rPr lang="ko-KR" altLang="en-US" dirty="0"/>
              <a:t>블록 두가지 방식이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 vs class : id</a:t>
            </a:r>
            <a:r>
              <a:rPr lang="ko-KR" altLang="en-US" dirty="0"/>
              <a:t>는 중복될 수 없으며</a:t>
            </a:r>
            <a:r>
              <a:rPr lang="en-US" altLang="ko-KR" dirty="0"/>
              <a:t>, CSS</a:t>
            </a:r>
            <a:r>
              <a:rPr lang="ko-KR" altLang="en-US" dirty="0"/>
              <a:t>사용시 </a:t>
            </a:r>
            <a:r>
              <a:rPr lang="en-US" altLang="ko-KR" dirty="0"/>
              <a:t>#idname</a:t>
            </a:r>
            <a:r>
              <a:rPr lang="ko-KR" altLang="en-US" dirty="0"/>
              <a:t>으로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정적 웹 </a:t>
            </a:r>
            <a:r>
              <a:rPr lang="en-US" altLang="ko-KR" dirty="0"/>
              <a:t>vs </a:t>
            </a:r>
            <a:r>
              <a:rPr lang="ko-KR" altLang="en-US" dirty="0"/>
              <a:t>동적 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200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8663-D4F8-ABFF-D47C-DF2980DD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EE06F-1A35-BDAF-6458-A09B7931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: </a:t>
            </a:r>
            <a:r>
              <a:rPr lang="ko-KR" altLang="en-US" dirty="0"/>
              <a:t>상호작용을 위한 매개체</a:t>
            </a:r>
            <a:r>
              <a:rPr lang="en-US" altLang="ko-KR" dirty="0"/>
              <a:t>(</a:t>
            </a:r>
            <a:r>
              <a:rPr lang="ko-KR" altLang="en-US" dirty="0"/>
              <a:t>사람과 컴퓨터의 입력 인터페이스</a:t>
            </a:r>
            <a:r>
              <a:rPr lang="en-US" altLang="ko-KR" dirty="0"/>
              <a:t>-&gt; </a:t>
            </a:r>
            <a:r>
              <a:rPr lang="ko-KR" altLang="en-US" dirty="0"/>
              <a:t>키보드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UI (user</a:t>
            </a:r>
            <a:r>
              <a:rPr lang="ko-KR" altLang="en-US" dirty="0"/>
              <a:t>인터페이스</a:t>
            </a:r>
            <a:r>
              <a:rPr lang="en-US" altLang="ko-KR" dirty="0"/>
              <a:t>):</a:t>
            </a:r>
            <a:r>
              <a:rPr lang="ko-KR" altLang="en-US" dirty="0"/>
              <a:t> 사람과 컴퓨터 간의 상호작용 방법</a:t>
            </a:r>
            <a:r>
              <a:rPr lang="en-US" altLang="ko-KR" dirty="0"/>
              <a:t>. CLI(</a:t>
            </a:r>
            <a:r>
              <a:rPr lang="ko-KR" altLang="en-US" dirty="0"/>
              <a:t>커맨드 라인 </a:t>
            </a:r>
            <a:r>
              <a:rPr lang="ko-KR" altLang="en-US" dirty="0" err="1"/>
              <a:t>인터</a:t>
            </a:r>
            <a:r>
              <a:rPr lang="en-US" altLang="ko-KR" dirty="0"/>
              <a:t>), GUI(</a:t>
            </a:r>
            <a:r>
              <a:rPr lang="ko-KR" altLang="en-US" dirty="0"/>
              <a:t>그래픽 유저 </a:t>
            </a:r>
            <a:r>
              <a:rPr lang="ko-KR" altLang="en-US" dirty="0" err="1"/>
              <a:t>인터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SI (</a:t>
            </a:r>
            <a:r>
              <a:rPr lang="en-US" altLang="ko-KR" dirty="0" err="1"/>
              <a:t>sw</a:t>
            </a:r>
            <a:r>
              <a:rPr lang="ko-KR" altLang="en-US" dirty="0"/>
              <a:t>인터페이스</a:t>
            </a:r>
            <a:r>
              <a:rPr lang="en-US" altLang="ko-KR" dirty="0"/>
              <a:t>): </a:t>
            </a:r>
            <a:r>
              <a:rPr lang="ko-KR" altLang="en-US" dirty="0">
                <a:effectLst/>
                <a:latin typeface="Noto Sans KR"/>
              </a:rPr>
              <a:t>하드웨어의 동작을 지시하고 제어하는 </a:t>
            </a:r>
            <a:r>
              <a:rPr lang="en-US" altLang="ko-KR" dirty="0" err="1">
                <a:effectLst/>
                <a:latin typeface="Noto Sans KR"/>
              </a:rPr>
              <a:t>sw</a:t>
            </a:r>
            <a:r>
              <a:rPr lang="ko-KR" altLang="en-US" dirty="0">
                <a:effectLst/>
                <a:latin typeface="Noto Sans KR"/>
              </a:rPr>
              <a:t>프로그램들이 </a:t>
            </a:r>
            <a:r>
              <a:rPr lang="ko-KR" altLang="en-US" i="0" dirty="0">
                <a:effectLst/>
                <a:latin typeface="Noto Sans KR"/>
              </a:rPr>
              <a:t>상호 작용하는 방식</a:t>
            </a:r>
            <a:r>
              <a:rPr lang="en-US" altLang="ko-KR" i="0" dirty="0">
                <a:effectLst/>
                <a:latin typeface="Noto Sans KR"/>
              </a:rPr>
              <a:t>. </a:t>
            </a:r>
            <a:r>
              <a:rPr lang="en-US" altLang="ko-KR" dirty="0">
                <a:latin typeface="Noto Sans KR"/>
              </a:rPr>
              <a:t>OS</a:t>
            </a:r>
            <a:r>
              <a:rPr lang="ko-KR" altLang="en-US" dirty="0">
                <a:latin typeface="Noto Sans KR"/>
              </a:rPr>
              <a:t>와 애플리케이션</a:t>
            </a:r>
            <a:r>
              <a:rPr lang="en-US" altLang="ko-KR" dirty="0">
                <a:latin typeface="Noto Sans KR"/>
              </a:rPr>
              <a:t>, </a:t>
            </a:r>
            <a:r>
              <a:rPr lang="ko-KR" altLang="en-US" dirty="0">
                <a:latin typeface="Noto Sans KR"/>
              </a:rPr>
              <a:t>응용 프로그램들 사이의 상호작용 방법</a:t>
            </a:r>
            <a:r>
              <a:rPr lang="en-US" altLang="ko-KR" dirty="0">
                <a:latin typeface="Noto Sans KR"/>
              </a:rPr>
              <a:t>. </a:t>
            </a:r>
            <a:r>
              <a:rPr lang="ko-KR" altLang="en-US" dirty="0">
                <a:latin typeface="Noto Sans KR"/>
              </a:rPr>
              <a:t>대표적인 </a:t>
            </a:r>
            <a:r>
              <a:rPr lang="en-US" altLang="ko-KR" dirty="0">
                <a:latin typeface="Noto Sans KR"/>
              </a:rPr>
              <a:t>SI</a:t>
            </a:r>
            <a:r>
              <a:rPr lang="ko-KR" altLang="en-US" dirty="0">
                <a:latin typeface="Noto Sans KR"/>
              </a:rPr>
              <a:t>의 한종류로 </a:t>
            </a:r>
            <a:r>
              <a:rPr lang="en-US" altLang="ko-KR" dirty="0">
                <a:latin typeface="Noto Sans KR"/>
              </a:rPr>
              <a:t>API</a:t>
            </a:r>
            <a:r>
              <a:rPr lang="ko-KR" altLang="en-US" dirty="0">
                <a:latin typeface="Noto Sans KR"/>
              </a:rPr>
              <a:t>가 있다</a:t>
            </a:r>
            <a:r>
              <a:rPr lang="en-US" altLang="ko-KR" dirty="0">
                <a:latin typeface="Noto Sans KR"/>
              </a:rPr>
              <a:t>.</a:t>
            </a:r>
          </a:p>
          <a:p>
            <a:pPr lvl="1"/>
            <a:r>
              <a:rPr lang="en-US" altLang="ko-KR" dirty="0"/>
              <a:t>API: </a:t>
            </a:r>
            <a:r>
              <a:rPr lang="ko-KR" altLang="en-US" dirty="0"/>
              <a:t>응용 프로그램</a:t>
            </a:r>
            <a:r>
              <a:rPr lang="en-US" altLang="ko-KR" dirty="0"/>
              <a:t>(</a:t>
            </a:r>
            <a:r>
              <a:rPr lang="ko-KR" altLang="en-US" dirty="0"/>
              <a:t>애플리케이션</a:t>
            </a:r>
            <a:r>
              <a:rPr lang="en-US" altLang="ko-KR" dirty="0"/>
              <a:t>)</a:t>
            </a:r>
            <a:r>
              <a:rPr lang="ko-KR" altLang="en-US" dirty="0"/>
              <a:t>에서 사용할 수 있도록</a:t>
            </a:r>
            <a:r>
              <a:rPr lang="en-US" altLang="ko-KR" dirty="0"/>
              <a:t> </a:t>
            </a:r>
            <a:r>
              <a:rPr lang="ko-KR" altLang="en-US" dirty="0"/>
              <a:t>운영체제나 프로그래밍 언어가 제공하는 데이터를 읽거나 쓰는 기능을 제어할 수 있게 만든 인터페이스</a:t>
            </a:r>
            <a:r>
              <a:rPr lang="en-US" altLang="ko-KR" dirty="0"/>
              <a:t>. </a:t>
            </a:r>
            <a:r>
              <a:rPr lang="ko-KR" altLang="en-US" dirty="0"/>
              <a:t>응용 프로그램 간에 데이터를 주고받는 방법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HTTP API: </a:t>
            </a:r>
            <a:r>
              <a:rPr lang="ko-KR" altLang="en-US" dirty="0"/>
              <a:t>인터넷 상에서 데이터를 주고받는 프로토콜</a:t>
            </a:r>
            <a:r>
              <a:rPr lang="en-US" altLang="ko-KR" dirty="0"/>
              <a:t>(</a:t>
            </a:r>
            <a:r>
              <a:rPr lang="ko-KR" altLang="en-US" dirty="0"/>
              <a:t>소통방법</a:t>
            </a:r>
            <a:r>
              <a:rPr lang="en-US" altLang="ko-KR" dirty="0"/>
              <a:t>,</a:t>
            </a:r>
            <a:r>
              <a:rPr lang="ko-KR" altLang="en-US" dirty="0"/>
              <a:t>통신방법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HI (</a:t>
            </a:r>
            <a:r>
              <a:rPr lang="ko-KR" altLang="en-US" dirty="0"/>
              <a:t>하드웨어 인터페이스</a:t>
            </a:r>
            <a:r>
              <a:rPr lang="en-US" altLang="ko-KR" dirty="0"/>
              <a:t>): </a:t>
            </a:r>
            <a:r>
              <a:rPr lang="en-US" altLang="ko-KR" dirty="0" err="1"/>
              <a:t>usb</a:t>
            </a:r>
            <a:r>
              <a:rPr lang="ko-KR" altLang="en-US" dirty="0"/>
              <a:t>메모리</a:t>
            </a:r>
            <a:r>
              <a:rPr lang="en-US" altLang="ko-KR" dirty="0"/>
              <a:t>,HDMI </a:t>
            </a:r>
            <a:r>
              <a:rPr lang="ko-KR" altLang="en-US" dirty="0"/>
              <a:t>같은 물리적 기기의 연결장치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http, java, android, open </a:t>
            </a:r>
            <a:r>
              <a:rPr lang="ko-KR" altLang="en-US" dirty="0"/>
              <a:t>등등 다양한 </a:t>
            </a:r>
            <a:r>
              <a:rPr lang="en-US" altLang="ko-KR" dirty="0"/>
              <a:t>API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91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9FA9A-534B-1F85-2427-43859FD3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유용한 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63001-92CF-FA25-0B95-A845E63C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383030"/>
            <a:ext cx="11578336" cy="50749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유용한 단축키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https://xionwcfm.tistory.com/23#()%20%2F%20%3E%20%2F%20*-1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자식태그 사용시</a:t>
            </a:r>
            <a:r>
              <a:rPr lang="en-US" altLang="ko-KR" dirty="0"/>
              <a:t>: (), &gt;, *, + </a:t>
            </a:r>
            <a:r>
              <a:rPr lang="ko-KR" altLang="en-US" dirty="0"/>
              <a:t>기능 </a:t>
            </a:r>
            <a:r>
              <a:rPr lang="en-US" altLang="ko-KR" dirty="0"/>
              <a:t>ex) (table&gt; th*3+td)*5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공백처리 </a:t>
            </a:r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en-US" altLang="ko-KR" dirty="0"/>
              <a:t> -&gt; </a:t>
            </a:r>
            <a:r>
              <a:rPr lang="ko-KR" altLang="en-US" dirty="0"/>
              <a:t>텍스트 작성에서 줄 바꿈을 막아준다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주석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&lt;!--</a:t>
            </a:r>
            <a:r>
              <a:rPr lang="ko-KR" altLang="en-US" dirty="0"/>
              <a:t>내용</a:t>
            </a:r>
            <a:r>
              <a:rPr lang="en-US" altLang="ko-KR" dirty="0">
                <a:sym typeface="Wingdings" panose="05000000000000000000" pitchFamily="2" charset="2"/>
              </a:rPr>
              <a:t>--&gt; </a:t>
            </a:r>
            <a:r>
              <a:rPr lang="en-US" altLang="ko-KR" dirty="0"/>
              <a:t> , </a:t>
            </a:r>
            <a:r>
              <a:rPr lang="ko-KR" altLang="en-US" dirty="0"/>
              <a:t>내용 드래그 해서 </a:t>
            </a:r>
            <a:r>
              <a:rPr lang="en-US" altLang="ko-KR" dirty="0"/>
              <a:t>ctrl+/ </a:t>
            </a:r>
            <a:r>
              <a:rPr lang="ko-KR" altLang="en-US" dirty="0"/>
              <a:t>해주면 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더미</a:t>
            </a:r>
            <a:r>
              <a:rPr lang="en-US" altLang="ko-KR" dirty="0"/>
              <a:t>txt: lorem*5 </a:t>
            </a:r>
            <a:r>
              <a:rPr lang="ko-KR" altLang="en-US" dirty="0"/>
              <a:t>이런 식으로 생성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class="</a:t>
            </a:r>
            <a:r>
              <a:rPr lang="ko-KR" altLang="en-US" dirty="0"/>
              <a:t>속성</a:t>
            </a:r>
            <a:r>
              <a:rPr lang="en-US" altLang="ko-KR" dirty="0"/>
              <a:t>1 </a:t>
            </a:r>
            <a:r>
              <a:rPr lang="ko-KR" altLang="en-US" dirty="0"/>
              <a:t>속성</a:t>
            </a:r>
            <a:r>
              <a:rPr lang="en-US" altLang="ko-KR" dirty="0"/>
              <a:t>2" </a:t>
            </a:r>
            <a:r>
              <a:rPr lang="ko-KR" altLang="en-US" dirty="0"/>
              <a:t>가능하다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r>
              <a:rPr lang="ko-KR" altLang="en-US" dirty="0"/>
              <a:t>자료사이트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http://www.tcpschool.com/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3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E5CEC-B70A-AD23-EFE8-F210A45F4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6422898" cy="1470025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HTML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A43BB4-FDCB-1867-A6C2-12E764573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7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D2B3C-9452-41EC-032D-EDD7D110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598"/>
            <a:ext cx="11590020" cy="948692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시맨틱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5A11B-E718-1D53-4D56-E57DB671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371600"/>
            <a:ext cx="11715749" cy="4983480"/>
          </a:xfrm>
        </p:spPr>
        <p:txBody>
          <a:bodyPr>
            <a:normAutofit fontScale="92500"/>
          </a:bodyPr>
          <a:lstStyle/>
          <a:p>
            <a:r>
              <a:rPr lang="ko-KR" altLang="en-US" sz="1800" dirty="0" err="1">
                <a:solidFill>
                  <a:srgbClr val="222222"/>
                </a:solidFill>
              </a:rPr>
              <a:t>시맨틱</a:t>
            </a:r>
            <a:r>
              <a:rPr lang="ko-KR" altLang="en-US" sz="1800" dirty="0">
                <a:solidFill>
                  <a:srgbClr val="222222"/>
                </a:solidFill>
              </a:rPr>
              <a:t> 태그는 의미를 부여한 태그이다</a:t>
            </a:r>
            <a:r>
              <a:rPr lang="en-US" altLang="ko-KR" sz="1800" dirty="0">
                <a:solidFill>
                  <a:srgbClr val="222222"/>
                </a:solidFill>
              </a:rPr>
              <a:t>. HTML</a:t>
            </a:r>
            <a:r>
              <a:rPr lang="ko-KR" altLang="en-US" sz="1800" dirty="0">
                <a:solidFill>
                  <a:srgbClr val="222222"/>
                </a:solidFill>
              </a:rPr>
              <a:t>만 보고도 상단</a:t>
            </a:r>
            <a:r>
              <a:rPr lang="en-US" altLang="ko-KR" sz="1800" dirty="0">
                <a:solidFill>
                  <a:srgbClr val="222222"/>
                </a:solidFill>
              </a:rPr>
              <a:t>,</a:t>
            </a:r>
            <a:r>
              <a:rPr lang="ko-KR" altLang="en-US" sz="1800" dirty="0">
                <a:solidFill>
                  <a:srgbClr val="222222"/>
                </a:solidFill>
              </a:rPr>
              <a:t>본문</a:t>
            </a:r>
            <a:r>
              <a:rPr lang="en-US" altLang="ko-KR" sz="1800" dirty="0">
                <a:solidFill>
                  <a:srgbClr val="222222"/>
                </a:solidFill>
              </a:rPr>
              <a:t>,</a:t>
            </a:r>
            <a:r>
              <a:rPr lang="ko-KR" altLang="en-US" sz="1800" dirty="0">
                <a:solidFill>
                  <a:srgbClr val="222222"/>
                </a:solidFill>
              </a:rPr>
              <a:t>하단</a:t>
            </a:r>
            <a:r>
              <a:rPr lang="en-US" altLang="ko-KR" sz="1800" dirty="0">
                <a:solidFill>
                  <a:srgbClr val="222222"/>
                </a:solidFill>
              </a:rPr>
              <a:t>,</a:t>
            </a:r>
            <a:r>
              <a:rPr lang="ko-KR" altLang="en-US" sz="1800" dirty="0">
                <a:solidFill>
                  <a:srgbClr val="222222"/>
                </a:solidFill>
              </a:rPr>
              <a:t>사이드</a:t>
            </a:r>
            <a:r>
              <a:rPr lang="en-US" altLang="ko-KR" sz="1800" dirty="0">
                <a:solidFill>
                  <a:srgbClr val="222222"/>
                </a:solidFill>
              </a:rPr>
              <a:t>(aside) </a:t>
            </a:r>
            <a:r>
              <a:rPr lang="ko-KR" altLang="en-US" sz="1800" dirty="0">
                <a:solidFill>
                  <a:srgbClr val="222222"/>
                </a:solidFill>
              </a:rPr>
              <a:t>어느 영역인지 쉽게 알 수 있습니다</a:t>
            </a:r>
            <a:r>
              <a:rPr lang="en-US" altLang="ko-KR" sz="1800" dirty="0">
                <a:solidFill>
                  <a:srgbClr val="222222"/>
                </a:solidFill>
              </a:rPr>
              <a:t>. </a:t>
            </a:r>
            <a:r>
              <a:rPr lang="ko-KR" altLang="en-US" sz="1800" dirty="0">
                <a:solidFill>
                  <a:srgbClr val="222222"/>
                </a:solidFill>
              </a:rPr>
              <a:t>이는 웹 접근성 시각에서 볼 때도 중요하게 사용됩니다</a:t>
            </a:r>
            <a:r>
              <a:rPr lang="en-US" altLang="ko-KR" sz="1800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</a:rPr>
              <a:t>&lt;header&gt;- </a:t>
            </a:r>
            <a:r>
              <a:rPr lang="ko-KR" altLang="en-US" sz="1800" dirty="0">
                <a:solidFill>
                  <a:srgbClr val="222222"/>
                </a:solidFill>
              </a:rPr>
              <a:t>특정 섹션의 헤더 정의에 사용</a:t>
            </a:r>
            <a:r>
              <a:rPr lang="en-US" altLang="ko-KR" sz="1800" dirty="0">
                <a:solidFill>
                  <a:srgbClr val="222222"/>
                </a:solidFill>
              </a:rPr>
              <a:t>(ex-Article</a:t>
            </a:r>
            <a:r>
              <a:rPr lang="ko-KR" altLang="en-US" sz="1800" dirty="0">
                <a:solidFill>
                  <a:srgbClr val="222222"/>
                </a:solidFill>
              </a:rPr>
              <a:t>태그 자식으로 사용</a:t>
            </a:r>
            <a:r>
              <a:rPr lang="en-US" altLang="ko-KR" sz="1800" dirty="0">
                <a:solidFill>
                  <a:srgbClr val="222222"/>
                </a:solidFill>
              </a:rPr>
              <a:t>). 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</a:rPr>
              <a:t>&lt;main&gt; - </a:t>
            </a:r>
            <a:r>
              <a:rPr lang="ko-KR" altLang="en-US" sz="1800" dirty="0">
                <a:solidFill>
                  <a:srgbClr val="222222"/>
                </a:solidFill>
              </a:rPr>
              <a:t>문서에 하나만 존재</a:t>
            </a:r>
            <a:r>
              <a:rPr lang="en-US" altLang="ko-KR" sz="1800" dirty="0">
                <a:solidFill>
                  <a:srgbClr val="222222"/>
                </a:solidFill>
              </a:rPr>
              <a:t>. Body</a:t>
            </a:r>
            <a:r>
              <a:rPr lang="ko-KR" altLang="en-US" sz="1800" dirty="0">
                <a:solidFill>
                  <a:srgbClr val="222222"/>
                </a:solidFill>
              </a:rPr>
              <a:t>태그 외의 다른 태그의 자식이면 안된다</a:t>
            </a:r>
            <a:r>
              <a:rPr lang="en-US" altLang="ko-KR" sz="1800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</a:rPr>
              <a:t>&lt;section&gt;-</a:t>
            </a:r>
            <a:r>
              <a:rPr lang="ko-KR" altLang="en-US" sz="1800" b="0" i="0" dirty="0">
                <a:solidFill>
                  <a:srgbClr val="222222"/>
                </a:solidFill>
                <a:effectLst/>
              </a:rPr>
              <a:t>  여러 가지 콘텐츠들을 주제별로 그룹화</a:t>
            </a:r>
            <a:r>
              <a:rPr lang="en-US" altLang="ko-KR" sz="1800" b="0" i="0" dirty="0">
                <a:solidFill>
                  <a:srgbClr val="222222"/>
                </a:solidFill>
                <a:effectLst/>
              </a:rPr>
              <a:t>. </a:t>
            </a:r>
            <a:r>
              <a:rPr lang="ko-KR" altLang="en-US" sz="1800" b="0" i="0" dirty="0">
                <a:solidFill>
                  <a:srgbClr val="222222"/>
                </a:solidFill>
                <a:effectLst/>
              </a:rPr>
              <a:t>옵션메뉴를 제공하는 드롭다운 리스트</a:t>
            </a:r>
            <a:r>
              <a:rPr lang="ko-KR" altLang="en-US" sz="1800" dirty="0">
                <a:solidFill>
                  <a:srgbClr val="222222"/>
                </a:solidFill>
              </a:rPr>
              <a:t>에 사용</a:t>
            </a:r>
            <a:r>
              <a:rPr lang="en-US" altLang="ko-KR" sz="1800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</a:rPr>
              <a:t>&lt;article&gt;- section</a:t>
            </a:r>
            <a:r>
              <a:rPr lang="ko-KR" altLang="en-US" sz="1800" dirty="0">
                <a:solidFill>
                  <a:srgbClr val="222222"/>
                </a:solidFill>
              </a:rPr>
              <a:t>과 유사하지만 내용이 문서</a:t>
            </a:r>
            <a:r>
              <a:rPr lang="en-US" altLang="ko-KR" sz="1800" dirty="0">
                <a:solidFill>
                  <a:srgbClr val="222222"/>
                </a:solidFill>
              </a:rPr>
              <a:t>(</a:t>
            </a:r>
            <a:r>
              <a:rPr lang="ko-KR" altLang="en-US" sz="1800" dirty="0">
                <a:solidFill>
                  <a:srgbClr val="222222"/>
                </a:solidFill>
              </a:rPr>
              <a:t>현재</a:t>
            </a:r>
            <a:r>
              <a:rPr lang="en-US" altLang="ko-KR" sz="1800" dirty="0">
                <a:solidFill>
                  <a:srgbClr val="222222"/>
                </a:solidFill>
              </a:rPr>
              <a:t>html)</a:t>
            </a:r>
            <a:r>
              <a:rPr lang="ko-KR" altLang="en-US" sz="1800" dirty="0">
                <a:solidFill>
                  <a:srgbClr val="222222"/>
                </a:solidFill>
              </a:rPr>
              <a:t>에서 독립적이다</a:t>
            </a:r>
            <a:r>
              <a:rPr lang="en-US" altLang="ko-KR" sz="1800" dirty="0">
                <a:solidFill>
                  <a:srgbClr val="222222"/>
                </a:solidFill>
              </a:rPr>
              <a:t>. </a:t>
            </a:r>
            <a:r>
              <a:rPr lang="ko-KR" altLang="en-US" sz="1800" dirty="0">
                <a:solidFill>
                  <a:srgbClr val="222222"/>
                </a:solidFill>
              </a:rPr>
              <a:t>배포</a:t>
            </a:r>
            <a:r>
              <a:rPr lang="en-US" altLang="ko-KR" sz="1800" dirty="0">
                <a:solidFill>
                  <a:srgbClr val="222222"/>
                </a:solidFill>
              </a:rPr>
              <a:t>,</a:t>
            </a:r>
            <a:r>
              <a:rPr lang="ko-KR" altLang="en-US" sz="1800" dirty="0">
                <a:solidFill>
                  <a:srgbClr val="222222"/>
                </a:solidFill>
              </a:rPr>
              <a:t>재사용 가능한 특징</a:t>
            </a:r>
            <a:endParaRPr lang="en-US" altLang="ko-KR" sz="1800" dirty="0">
              <a:solidFill>
                <a:srgbClr val="22222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</a:rPr>
              <a:t>&lt;aside&gt;-</a:t>
            </a:r>
            <a:r>
              <a:rPr lang="ko-KR" altLang="en-US" sz="1800" dirty="0">
                <a:solidFill>
                  <a:srgbClr val="575757"/>
                </a:solidFill>
              </a:rPr>
              <a:t> </a:t>
            </a:r>
            <a:r>
              <a:rPr lang="ko-KR" altLang="en-US" sz="1800" b="0" i="0" dirty="0">
                <a:effectLst/>
              </a:rPr>
              <a:t>페이지의 다른 콘텐츠들과 약간의 연관성을 가지고 있지만</a:t>
            </a:r>
            <a:r>
              <a:rPr lang="en-US" altLang="ko-KR" sz="1800" b="0" i="0" dirty="0">
                <a:effectLst/>
              </a:rPr>
              <a:t>, </a:t>
            </a:r>
            <a:r>
              <a:rPr lang="ko-KR" altLang="en-US" sz="1800" b="0" i="0" dirty="0">
                <a:effectLst/>
              </a:rPr>
              <a:t>해당 콘텐츠로부터 분리시킬 수 있는 콘텐츠로 구성된 페이지 영역을 정의할 때 사용합니다</a:t>
            </a:r>
            <a:r>
              <a:rPr lang="en-US" altLang="ko-KR" sz="1800" b="0" i="0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</a:rPr>
              <a:t>&lt;footer&gt;-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웹 문서 끝에 저작권 표기 같은 내용 작성에 사용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내부에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&lt;section&gt;</a:t>
            </a:r>
            <a:r>
              <a:rPr lang="ko-KR" altLang="en-US" dirty="0">
                <a:solidFill>
                  <a:srgbClr val="222222"/>
                </a:solidFill>
                <a:latin typeface="Iropke Batang"/>
              </a:rPr>
              <a:t>같은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 레이아웃 태그 사용 가능</a:t>
            </a:r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</a:rPr>
              <a:t>&lt;nav&gt;-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동일한 사이트 안의 문서나 다른 사이트의 문서로 연결하는 링크들의 모음을 나타냅니다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 &lt;header&gt; ,&lt;aside&gt;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태그를 안에 포함시킬 수도 있고 독립해서 사용할 수도 있습니다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즉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&lt;body&gt;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태그 안에는 어디든지 사용이 가능합니다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  <a:endParaRPr lang="en-US" altLang="ko-KR" sz="1800" dirty="0">
              <a:solidFill>
                <a:srgbClr val="222222"/>
              </a:solidFill>
            </a:endParaRPr>
          </a:p>
          <a:p>
            <a:endParaRPr lang="en-US" altLang="ko-KR" dirty="0">
              <a:solidFill>
                <a:srgbClr val="222222"/>
              </a:solidFill>
              <a:latin typeface="+mn-ea"/>
            </a:endParaRPr>
          </a:p>
          <a:p>
            <a:endParaRPr lang="en-US" altLang="ko-KR" sz="1125" dirty="0">
              <a:solidFill>
                <a:srgbClr val="222222"/>
              </a:solidFill>
              <a:latin typeface="+mn-ea"/>
            </a:endParaRPr>
          </a:p>
          <a:p>
            <a:endParaRPr lang="en-US" altLang="ko-KR" dirty="0">
              <a:solidFill>
                <a:srgbClr val="222222"/>
              </a:solidFill>
              <a:latin typeface="+mn-ea"/>
            </a:endParaRPr>
          </a:p>
          <a:p>
            <a:endParaRPr lang="ko-KR" altLang="en-US" sz="1125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72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26923-C7C6-FF0F-34F1-3A5188A9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표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ECDA5-E777-D036-B213-A10202EC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</a:p>
          <a:p>
            <a:pPr lvl="1"/>
            <a:r>
              <a:rPr lang="en-US" altLang="ko-KR" dirty="0"/>
              <a:t>caption(</a:t>
            </a:r>
            <a:r>
              <a:rPr lang="ko-KR" altLang="en-US" dirty="0"/>
              <a:t>표 제목</a:t>
            </a:r>
            <a:r>
              <a:rPr lang="en-US" altLang="ko-KR" dirty="0"/>
              <a:t>), tr (</a:t>
            </a:r>
            <a:r>
              <a:rPr lang="ko-KR" altLang="en-US" dirty="0"/>
              <a:t>표의 행</a:t>
            </a:r>
            <a:r>
              <a:rPr lang="en-US" altLang="ko-KR" dirty="0"/>
              <a:t>), th (</a:t>
            </a:r>
            <a:r>
              <a:rPr lang="ko-KR" altLang="en-US" dirty="0"/>
              <a:t>제목 열 태그</a:t>
            </a:r>
            <a:r>
              <a:rPr lang="en-US" altLang="ko-KR" dirty="0"/>
              <a:t>), td(</a:t>
            </a:r>
            <a:r>
              <a:rPr lang="ko-KR" altLang="en-US" dirty="0"/>
              <a:t>일반 열 태그</a:t>
            </a:r>
            <a:r>
              <a:rPr lang="en-US" altLang="ko-KR" dirty="0"/>
              <a:t>)-&gt;th, td</a:t>
            </a:r>
            <a:r>
              <a:rPr lang="ko-KR" altLang="en-US" dirty="0"/>
              <a:t>는 </a:t>
            </a:r>
            <a:r>
              <a:rPr lang="en-US" altLang="ko-KR" dirty="0"/>
              <a:t>tr</a:t>
            </a:r>
            <a:r>
              <a:rPr lang="ko-KR" altLang="en-US" dirty="0"/>
              <a:t>의 자식태그</a:t>
            </a:r>
            <a:endParaRPr lang="en-US" altLang="ko-KR" dirty="0"/>
          </a:p>
          <a:p>
            <a:r>
              <a:rPr lang="en-US" altLang="ko-KR" dirty="0"/>
              <a:t>tbody (</a:t>
            </a:r>
            <a:r>
              <a:rPr lang="ko-KR" altLang="en-US" dirty="0"/>
              <a:t>표의 일반적인 데이터를 묶는 태그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tfoot (</a:t>
            </a:r>
            <a:r>
              <a:rPr lang="ko-KR" altLang="en-US" dirty="0"/>
              <a:t>표의 하단영역을 묶는 태그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thead (th</a:t>
            </a:r>
            <a:r>
              <a:rPr lang="ko-KR" altLang="en-US" dirty="0"/>
              <a:t>가 있는 제목열을 묶는 태그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colgroup </a:t>
            </a:r>
            <a:r>
              <a:rPr lang="ko-KR" altLang="en-US" dirty="0"/>
              <a:t>표의 크기를 맞춘다</a:t>
            </a:r>
            <a:r>
              <a:rPr lang="en-US" altLang="ko-KR" dirty="0"/>
              <a:t>. col </a:t>
            </a:r>
            <a:r>
              <a:rPr lang="ko-KR" altLang="en-US" dirty="0"/>
              <a:t>태그로 </a:t>
            </a:r>
            <a:r>
              <a:rPr lang="en-US" altLang="ko-KR" dirty="0" err="1"/>
              <a:t>css</a:t>
            </a:r>
            <a:r>
              <a:rPr lang="ko-KR" altLang="en-US" dirty="0"/>
              <a:t>연동을 통해 </a:t>
            </a:r>
            <a:r>
              <a:rPr lang="ko-KR" altLang="en-US" dirty="0" err="1"/>
              <a:t>크기등등</a:t>
            </a:r>
            <a:r>
              <a:rPr lang="ko-KR" altLang="en-US" dirty="0"/>
              <a:t> 정보 저장</a:t>
            </a:r>
            <a:r>
              <a:rPr lang="en-US" altLang="ko-KR" dirty="0"/>
              <a:t>. </a:t>
            </a:r>
            <a:r>
              <a:rPr lang="en-US" altLang="ko-KR" dirty="0" err="1"/>
              <a:t>colspan,rowspan</a:t>
            </a:r>
            <a:r>
              <a:rPr lang="en-US" altLang="ko-KR" dirty="0"/>
              <a:t>  </a:t>
            </a:r>
            <a:r>
              <a:rPr lang="ko-KR" altLang="en-US" dirty="0"/>
              <a:t>행렬 합치기</a:t>
            </a:r>
            <a:endParaRPr lang="en-US" altLang="ko-KR" dirty="0"/>
          </a:p>
          <a:p>
            <a:r>
              <a:rPr lang="en-US" altLang="ko-KR" dirty="0"/>
              <a:t>border-collapse : </a:t>
            </a:r>
            <a:r>
              <a:rPr lang="ko-KR" altLang="en-US" dirty="0"/>
              <a:t>테이블 셀의 테두리가 </a:t>
            </a:r>
            <a:r>
              <a:rPr lang="en-US" altLang="ko-KR" dirty="0"/>
              <a:t>2</a:t>
            </a:r>
            <a:r>
              <a:rPr lang="ko-KR" altLang="en-US" dirty="0"/>
              <a:t>중모양으로 중첩 되는 걸 막아주는 속성</a:t>
            </a:r>
            <a:endParaRPr lang="en-US" altLang="ko-KR" dirty="0"/>
          </a:p>
          <a:p>
            <a:r>
              <a:rPr lang="en-US" altLang="ko-KR" dirty="0"/>
              <a:t>#css_name </a:t>
            </a:r>
            <a:r>
              <a:rPr lang="en-US" altLang="ko-KR" dirty="0" err="1"/>
              <a:t>tr:hover</a:t>
            </a:r>
            <a:r>
              <a:rPr lang="en-US" altLang="ko-KR" dirty="0"/>
              <a:t>{}</a:t>
            </a:r>
            <a:r>
              <a:rPr lang="ko-KR" altLang="en-US" dirty="0"/>
              <a:t>를 하게 되면 마우스가 </a:t>
            </a:r>
            <a:r>
              <a:rPr lang="en-US" altLang="ko-KR" dirty="0"/>
              <a:t>tr</a:t>
            </a:r>
            <a:r>
              <a:rPr lang="ko-KR" altLang="en-US" dirty="0"/>
              <a:t>태그위에 올라갔을 때 색 변경 등이 실행가능해짐</a:t>
            </a:r>
            <a:endParaRPr lang="en-US" altLang="ko-KR" dirty="0"/>
          </a:p>
          <a:p>
            <a:r>
              <a:rPr lang="ko-KR" altLang="en-US" dirty="0"/>
              <a:t>요즘에는 </a:t>
            </a:r>
            <a:r>
              <a:rPr lang="en-US" altLang="ko-KR" dirty="0"/>
              <a:t>&lt;div&gt; </a:t>
            </a:r>
            <a:r>
              <a:rPr lang="ko-KR" altLang="en-US" dirty="0"/>
              <a:t>태그를 사용해 페이지의 레이아웃을 만든다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41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09781-B1C6-6E5F-8B7F-6F0908C3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line VS block line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135B4-288C-70FE-9050-E9EB4D86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block: </a:t>
            </a:r>
            <a:r>
              <a:rPr lang="ko-KR" altLang="en-US" dirty="0"/>
              <a:t>세로로 나열됨</a:t>
            </a:r>
            <a:r>
              <a:rPr lang="en-US" altLang="ko-KR" dirty="0"/>
              <a:t>. </a:t>
            </a:r>
            <a:r>
              <a:rPr lang="en-US" altLang="ko-KR" dirty="0" err="1"/>
              <a:t>css</a:t>
            </a:r>
            <a:r>
              <a:rPr lang="ko-KR" altLang="en-US" dirty="0"/>
              <a:t>로 가로세로 크기조절 가능 </a:t>
            </a:r>
            <a:r>
              <a:rPr lang="en-US" altLang="ko-KR" dirty="0"/>
              <a:t>-&gt; width, height, margin </a:t>
            </a:r>
            <a:r>
              <a:rPr lang="ko-KR" altLang="en-US" dirty="0"/>
              <a:t>속성 적용</a:t>
            </a:r>
            <a:endParaRPr lang="en-US" altLang="ko-KR" dirty="0"/>
          </a:p>
          <a:p>
            <a:pPr lvl="1"/>
            <a:r>
              <a:rPr lang="en-US" altLang="ko-KR" i="0" dirty="0">
                <a:solidFill>
                  <a:srgbClr val="1C1C1C"/>
                </a:solidFill>
                <a:effectLst/>
              </a:rPr>
              <a:t>&lt;div&gt;,&lt;table&gt;,&lt;h1&gt;~&lt;h6&gt;,&lt;p&gt;,&lt;form&gt;,&lt;</a:t>
            </a:r>
            <a:r>
              <a:rPr lang="en-US" altLang="ko-KR" i="0" dirty="0" err="1">
                <a:solidFill>
                  <a:srgbClr val="1C1C1C"/>
                </a:solidFill>
                <a:effectLst/>
              </a:rPr>
              <a:t>ul</a:t>
            </a:r>
            <a:r>
              <a:rPr lang="en-US" altLang="ko-KR" i="0" dirty="0">
                <a:solidFill>
                  <a:srgbClr val="1C1C1C"/>
                </a:solidFill>
                <a:effectLst/>
              </a:rPr>
              <a:t>&gt;,&lt;</a:t>
            </a:r>
            <a:r>
              <a:rPr lang="en-US" altLang="ko-KR" i="0" dirty="0" err="1">
                <a:solidFill>
                  <a:srgbClr val="1C1C1C"/>
                </a:solidFill>
                <a:effectLst/>
              </a:rPr>
              <a:t>ol</a:t>
            </a:r>
            <a:r>
              <a:rPr lang="en-US" altLang="ko-KR" i="0" dirty="0">
                <a:solidFill>
                  <a:srgbClr val="1C1C1C"/>
                </a:solidFill>
                <a:effectLst/>
              </a:rPr>
              <a:t>&gt;,&lt;li&gt;,&lt;dl&gt;,&lt;dt&gt;,&lt;dd&gt;,&lt;pre&gt;,&lt;blockquote&gt;</a:t>
            </a:r>
            <a:r>
              <a:rPr lang="ko-KR" altLang="en-US" i="0" dirty="0">
                <a:solidFill>
                  <a:srgbClr val="1C1C1C"/>
                </a:solidFill>
                <a:effectLst/>
              </a:rPr>
              <a:t>등</a:t>
            </a:r>
            <a:endParaRPr lang="en-US" altLang="ko-KR" i="0" dirty="0">
              <a:solidFill>
                <a:srgbClr val="1C1C1C"/>
              </a:solidFill>
              <a:effectLst/>
            </a:endParaRPr>
          </a:p>
          <a:p>
            <a:pPr lvl="1"/>
            <a:r>
              <a:rPr lang="ko-KR" altLang="en-US" b="0" i="0" dirty="0">
                <a:solidFill>
                  <a:srgbClr val="1C1C1C"/>
                </a:solidFill>
                <a:effectLst/>
              </a:rPr>
              <a:t>블록 요소는 내부에 블록 요소와 인라인요소를 포함할 수 있습니다</a:t>
            </a:r>
            <a:r>
              <a:rPr lang="en-US" altLang="ko-KR" b="0" i="0" dirty="0">
                <a:solidFill>
                  <a:srgbClr val="1C1C1C"/>
                </a:solidFill>
                <a:effectLst/>
              </a:rPr>
              <a:t>. </a:t>
            </a:r>
            <a:endParaRPr lang="ko-KR" altLang="en-US" dirty="0"/>
          </a:p>
          <a:p>
            <a:r>
              <a:rPr lang="en-US" altLang="ko-KR" dirty="0"/>
              <a:t>inline: </a:t>
            </a:r>
            <a:r>
              <a:rPr lang="ko-KR" altLang="en-US" dirty="0"/>
              <a:t>가로로 나열됨</a:t>
            </a:r>
            <a:r>
              <a:rPr lang="en-US" altLang="ko-KR" dirty="0"/>
              <a:t>. </a:t>
            </a:r>
            <a:r>
              <a:rPr lang="ko-KR" altLang="en-US" dirty="0"/>
              <a:t>콘텐츠 만큼만 영역 차지</a:t>
            </a:r>
            <a:r>
              <a:rPr lang="en-US" altLang="ko-KR" dirty="0"/>
              <a:t>. </a:t>
            </a:r>
            <a:r>
              <a:rPr lang="ko-KR" altLang="en-US" dirty="0"/>
              <a:t>가로세로 크기조절 불가</a:t>
            </a:r>
            <a:r>
              <a:rPr lang="en-US" altLang="ko-KR" dirty="0"/>
              <a:t>(width, height</a:t>
            </a:r>
            <a:r>
              <a:rPr lang="ko-KR" altLang="en-US" dirty="0"/>
              <a:t> 속성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i="0" dirty="0">
                <a:effectLst/>
              </a:rPr>
              <a:t>&lt;span&gt;,&lt;a&gt;,&lt;</a:t>
            </a:r>
            <a:r>
              <a:rPr lang="en-US" altLang="ko-KR" i="0" dirty="0" err="1">
                <a:effectLst/>
              </a:rPr>
              <a:t>br</a:t>
            </a:r>
            <a:r>
              <a:rPr lang="en-US" altLang="ko-KR" i="0" dirty="0">
                <a:effectLst/>
              </a:rPr>
              <a:t>&gt;,&lt;</a:t>
            </a:r>
            <a:r>
              <a:rPr lang="en-US" altLang="ko-KR" i="0" dirty="0" err="1">
                <a:effectLst/>
              </a:rPr>
              <a:t>em</a:t>
            </a:r>
            <a:r>
              <a:rPr lang="en-US" altLang="ko-KR" i="0" dirty="0">
                <a:effectLst/>
              </a:rPr>
              <a:t>&gt;,&lt;strong&gt;,&lt;input&gt;,&lt;label&gt;,&lt;</a:t>
            </a:r>
            <a:r>
              <a:rPr lang="en-US" altLang="ko-KR" i="0" dirty="0" err="1">
                <a:effectLst/>
              </a:rPr>
              <a:t>img</a:t>
            </a:r>
            <a:r>
              <a:rPr lang="en-US" altLang="ko-KR" i="0" dirty="0">
                <a:effectLst/>
              </a:rPr>
              <a:t>&gt;</a:t>
            </a:r>
          </a:p>
          <a:p>
            <a:pPr lvl="1"/>
            <a:r>
              <a:rPr lang="ko-KR" altLang="en-US" b="0" i="0" dirty="0">
                <a:solidFill>
                  <a:srgbClr val="1C1C1C"/>
                </a:solidFill>
                <a:effectLst/>
              </a:rPr>
              <a:t>인라인요소는 내부에 블록 요소를 포함할 수 없습니다</a:t>
            </a:r>
            <a:r>
              <a:rPr lang="en-US" altLang="ko-KR" b="0" i="0" dirty="0">
                <a:solidFill>
                  <a:srgbClr val="1C1C1C"/>
                </a:solidFill>
                <a:effectLst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052010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5234</TotalTime>
  <Words>2313</Words>
  <Application>Microsoft Office PowerPoint</Application>
  <PresentationFormat>와이드스크린</PresentationFormat>
  <Paragraphs>229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Iropke Batang</vt:lpstr>
      <vt:lpstr>Noto Sans KR</vt:lpstr>
      <vt:lpstr>notokr</vt:lpstr>
      <vt:lpstr>맑은 고딕</vt:lpstr>
      <vt:lpstr>Arial</vt:lpstr>
      <vt:lpstr>Consolas</vt:lpstr>
      <vt:lpstr>Tw Cen MT</vt:lpstr>
      <vt:lpstr>Wingdings 3</vt:lpstr>
      <vt:lpstr>New_Simple01</vt:lpstr>
      <vt:lpstr>HTML-CSS 정리</vt:lpstr>
      <vt:lpstr>Project1 구성</vt:lpstr>
      <vt:lpstr>용어 개념</vt:lpstr>
      <vt:lpstr>API</vt:lpstr>
      <vt:lpstr>유용한 팁</vt:lpstr>
      <vt:lpstr>HTML</vt:lpstr>
      <vt:lpstr>시맨틱 태그</vt:lpstr>
      <vt:lpstr>Table 표 태그</vt:lpstr>
      <vt:lpstr>in line VS block line</vt:lpstr>
      <vt:lpstr>목록 태그</vt:lpstr>
      <vt:lpstr>입력 태그</vt:lpstr>
      <vt:lpstr>입력 태그</vt:lpstr>
      <vt:lpstr>입력 태그</vt:lpstr>
      <vt:lpstr>파비콘 설정</vt:lpstr>
      <vt:lpstr>CSS</vt:lpstr>
      <vt:lpstr>External CSS stylesheets</vt:lpstr>
      <vt:lpstr>선택자</vt:lpstr>
      <vt:lpstr>결합자</vt:lpstr>
      <vt:lpstr>폰트</vt:lpstr>
      <vt:lpstr>폰트 CSS 속성</vt:lpstr>
      <vt:lpstr>Box Model</vt:lpstr>
      <vt:lpstr>Display 속성</vt:lpstr>
      <vt:lpstr>position 속성</vt:lpstr>
      <vt:lpstr>텍스트를 원의 정 중앙에 위치</vt:lpstr>
      <vt:lpstr>background</vt:lpstr>
      <vt:lpstr>가상 클래스</vt:lpstr>
      <vt:lpstr>가상 요소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HTML-CSS 정리</dc:title>
  <dc:creator>hsm</dc:creator>
  <cp:lastModifiedBy>hsm</cp:lastModifiedBy>
  <cp:revision>22</cp:revision>
  <dcterms:created xsi:type="dcterms:W3CDTF">2023-08-02T04:51:50Z</dcterms:created>
  <dcterms:modified xsi:type="dcterms:W3CDTF">2023-08-16T14:34:46Z</dcterms:modified>
</cp:coreProperties>
</file>