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2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8A8ECE-AE3C-DDF0-A6F9-990234FB2D5E}"/>
              </a:ext>
            </a:extLst>
          </p:cNvPr>
          <p:cNvSpPr txBox="1"/>
          <p:nvPr/>
        </p:nvSpPr>
        <p:spPr>
          <a:xfrm>
            <a:off x="9956232" y="4112491"/>
            <a:ext cx="1995623" cy="287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TEAM MEMBERS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2021057301 </a:t>
            </a:r>
            <a:r>
              <a:rPr lang="ko-KR" altLang="en-US" sz="1400" dirty="0" err="1">
                <a:latin typeface="+mn-ea"/>
              </a:rPr>
              <a:t>고다은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2017036044 </a:t>
            </a:r>
            <a:r>
              <a:rPr lang="ko-KR" altLang="en-US" sz="1400" dirty="0">
                <a:latin typeface="+mn-ea"/>
              </a:rPr>
              <a:t>김동희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2019074602 </a:t>
            </a:r>
            <a:r>
              <a:rPr lang="ko-KR" altLang="en-US" sz="1400" dirty="0">
                <a:latin typeface="+mn-ea"/>
              </a:rPr>
              <a:t>김수현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2020082860 </a:t>
            </a:r>
            <a:r>
              <a:rPr lang="ko-KR" altLang="en-US" sz="1400" dirty="0" err="1">
                <a:latin typeface="+mn-ea"/>
              </a:rPr>
              <a:t>천어진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2020083690 </a:t>
            </a:r>
            <a:r>
              <a:rPr lang="ko-KR" altLang="en-US" sz="1400" dirty="0">
                <a:latin typeface="+mn-ea"/>
              </a:rPr>
              <a:t>최완규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2020041412 </a:t>
            </a:r>
            <a:r>
              <a:rPr lang="ko-KR" altLang="en-US" sz="1400" dirty="0" err="1">
                <a:latin typeface="+mn-ea"/>
              </a:rPr>
              <a:t>홍성문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</p:txBody>
      </p:sp>
      <p:pic>
        <p:nvPicPr>
          <p:cNvPr id="2" name="그림 1" descr="그래픽, 원, 다채로움, 폰트이(가) 표시된 사진&#10;&#10;자동 생성된 설명">
            <a:extLst>
              <a:ext uri="{FF2B5EF4-FFF2-40B4-BE49-F238E27FC236}">
                <a16:creationId xmlns:a16="http://schemas.microsoft.com/office/drawing/2014/main" id="{130DDB1F-5277-2CF8-FCEE-92EA69ECF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41" y="999028"/>
            <a:ext cx="3720517" cy="3720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800118-B548-648F-0CA0-92702F1525A4}"/>
              </a:ext>
            </a:extLst>
          </p:cNvPr>
          <p:cNvSpPr txBox="1"/>
          <p:nvPr/>
        </p:nvSpPr>
        <p:spPr>
          <a:xfrm>
            <a:off x="3637535" y="4314996"/>
            <a:ext cx="4916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WEDU STUDY</a:t>
            </a:r>
          </a:p>
          <a:p>
            <a:pPr algn="ctr"/>
            <a:r>
              <a:rPr lang="en-US" altLang="ko-K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 YOU? WEDU!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0925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40719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2">
                    <a:lumMod val="75000"/>
                  </a:schemeClr>
                </a:solidFill>
                <a:latin typeface="HY수평선B"/>
                <a:ea typeface="HY수평선B"/>
              </a:rPr>
              <a:t>07. </a:t>
            </a:r>
            <a:r>
              <a:rPr lang="ko-KR" altLang="en-US" sz="3600">
                <a:latin typeface="HY수평선B"/>
                <a:ea typeface="HY수평선B"/>
              </a:rPr>
              <a:t>일정</a:t>
            </a:r>
            <a:r>
              <a:rPr lang="en-US" altLang="ko-KR" sz="3600">
                <a:latin typeface="HY수평선B"/>
                <a:ea typeface="HY수평선B"/>
              </a:rPr>
              <a:t>/</a:t>
            </a:r>
            <a:r>
              <a:rPr lang="ko-KR" altLang="en-US" sz="3600">
                <a:latin typeface="HY수평선B"/>
                <a:ea typeface="HY수평선B"/>
              </a:rPr>
              <a:t>운영 계획</a:t>
            </a:r>
            <a:endParaRPr lang="ko-KR" altLang="en-US" sz="3600">
              <a:latin typeface="HY수평선B"/>
              <a:ea typeface="HY수평선B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060519" y="3588268"/>
            <a:ext cx="3138955" cy="216737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092496"/>
              </a:avLst>
            </a:prstTxWarp>
            <a:noAutofit/>
          </a:bodyPr>
          <a:lstStyle/>
          <a:p>
            <a:pPr algn="ctr">
              <a:defRPr/>
            </a:pPr>
            <a:r>
              <a:rPr lang="en-US" altLang="ko-KR" sz="1600" b="0" cap="none" spc="600">
                <a:ln w="0"/>
                <a:solidFill>
                  <a:schemeClr val="bg1"/>
                </a:solidFill>
                <a:latin typeface="G마켓 산스 Bold"/>
                <a:ea typeface="G마켓 산스 Bold"/>
              </a:rPr>
              <a:t>RUN FOR THE GOAL</a:t>
            </a:r>
            <a:endParaRPr lang="en-US" altLang="ko-KR" sz="1600" b="0" cap="none" spc="600"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15" name="직사각형 14"/>
          <p:cNvSpPr/>
          <p:nvPr/>
        </p:nvSpPr>
        <p:spPr>
          <a:xfrm rot="18410790">
            <a:off x="6445034" y="2117444"/>
            <a:ext cx="2254981" cy="216737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092496"/>
              </a:avLst>
            </a:prstTxWarp>
            <a:noAutofit/>
          </a:bodyPr>
          <a:lstStyle/>
          <a:p>
            <a:pPr algn="ctr">
              <a:defRPr/>
            </a:pPr>
            <a:r>
              <a:rPr lang="en-US" altLang="ko-KR" sz="1100" b="0" cap="none" spc="600">
                <a:ln w="0"/>
                <a:solidFill>
                  <a:schemeClr val="bg1"/>
                </a:solidFill>
                <a:latin typeface="G마켓 산스 Bold"/>
                <a:ea typeface="G마켓 산스 Bold"/>
              </a:rPr>
              <a:t>READY TO CATCH</a:t>
            </a:r>
            <a:endParaRPr lang="en-US" altLang="ko-KR" sz="1100" b="0" cap="none" spc="600"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822702" y="3676261"/>
            <a:ext cx="10412963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0642" y="4316560"/>
            <a:ext cx="2453853" cy="138696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9050" y="2035016"/>
            <a:ext cx="1950889" cy="137934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49538" y="4316560"/>
            <a:ext cx="2438611" cy="140982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67433" y="1959859"/>
            <a:ext cx="3605980" cy="137171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70423" y="4284682"/>
            <a:ext cx="2133785" cy="135647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892882" y="1708440"/>
            <a:ext cx="2949196" cy="172989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3937389" y="3588267"/>
            <a:ext cx="133633" cy="17598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79194" y="3588267"/>
            <a:ext cx="133633" cy="17598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22702" y="3588268"/>
            <a:ext cx="133633" cy="17598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677926" y="3588266"/>
            <a:ext cx="133633" cy="17598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572524" y="3581132"/>
            <a:ext cx="133633" cy="17598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345338" y="3588266"/>
            <a:ext cx="133633" cy="17598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03216" y="3725319"/>
            <a:ext cx="133633" cy="42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056280" y="3740006"/>
            <a:ext cx="133633" cy="42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683512" y="3757115"/>
            <a:ext cx="133633" cy="42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547639" y="3229331"/>
            <a:ext cx="296579" cy="37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784948" y="3356760"/>
            <a:ext cx="307086" cy="29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10039739" y="3438330"/>
            <a:ext cx="368573" cy="19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35894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2">
                    <a:lumMod val="75000"/>
                  </a:schemeClr>
                </a:solidFill>
                <a:latin typeface="HY수평선B"/>
                <a:ea typeface="HY수평선B"/>
              </a:rPr>
              <a:t>08. </a:t>
            </a:r>
            <a:r>
              <a:rPr lang="ko-KR" altLang="en-US" sz="3600">
                <a:latin typeface="HY수평선B"/>
                <a:ea typeface="HY수평선B"/>
              </a:rPr>
              <a:t>창업 팀 소개</a:t>
            </a:r>
            <a:endParaRPr lang="ko-KR" altLang="en-US" sz="3600">
              <a:latin typeface="HY수평선B"/>
              <a:ea typeface="HY수평선B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9"/>
          <p:cNvSpPr txBox="1"/>
          <p:nvPr/>
        </p:nvSpPr>
        <p:spPr>
          <a:xfrm>
            <a:off x="632499" y="1624322"/>
            <a:ext cx="11559501" cy="50529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2021057301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컴퓨터소프트웨어학부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고다은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2017036044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원자력공학과 김동희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2019074602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융합전자공학부 김수현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2020082860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융합전자공학부 천어진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2020083690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융합전자공학부 최완규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2020041412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컴퓨터소프트웨어학부 홍성문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444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01. </a:t>
            </a:r>
            <a:r>
              <a:rPr lang="ko-KR" altLang="en-US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사업계획서 순서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C909A1-6F8F-6C85-CD4F-7B2AF9A4B10F}"/>
              </a:ext>
            </a:extLst>
          </p:cNvPr>
          <p:cNvSpPr/>
          <p:nvPr/>
        </p:nvSpPr>
        <p:spPr>
          <a:xfrm>
            <a:off x="3116252" y="1349524"/>
            <a:ext cx="2088019" cy="2079476"/>
          </a:xfrm>
          <a:prstGeom prst="ellipse">
            <a:avLst/>
          </a:prstGeom>
          <a:solidFill>
            <a:srgbClr val="F6F4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솔루션 제시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0671F5-81CE-1AC7-3E47-BB7A6C85A9CF}"/>
              </a:ext>
            </a:extLst>
          </p:cNvPr>
          <p:cNvSpPr/>
          <p:nvPr/>
        </p:nvSpPr>
        <p:spPr>
          <a:xfrm>
            <a:off x="645388" y="1349524"/>
            <a:ext cx="2088019" cy="2079476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문제분석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EC0A19A-3E32-6D40-4D12-364C9E792873}"/>
              </a:ext>
            </a:extLst>
          </p:cNvPr>
          <p:cNvSpPr/>
          <p:nvPr/>
        </p:nvSpPr>
        <p:spPr>
          <a:xfrm>
            <a:off x="8057980" y="1349524"/>
            <a:ext cx="2088019" cy="2079476"/>
          </a:xfrm>
          <a:prstGeom prst="ellipse">
            <a:avLst/>
          </a:prstGeom>
          <a:solidFill>
            <a:srgbClr val="F6F4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비즈니스</a:t>
            </a:r>
            <a:endParaRPr lang="en-US" altLang="ko-KR" dirty="0">
              <a:solidFill>
                <a:schemeClr val="tx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모델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6BE40C-CEB1-920B-8C7D-2BE32ACBD170}"/>
              </a:ext>
            </a:extLst>
          </p:cNvPr>
          <p:cNvSpPr/>
          <p:nvPr/>
        </p:nvSpPr>
        <p:spPr>
          <a:xfrm>
            <a:off x="5587116" y="1349524"/>
            <a:ext cx="2088019" cy="2079476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시장</a:t>
            </a:r>
            <a:r>
              <a:rPr lang="en-US" altLang="ko-KR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경쟁</a:t>
            </a:r>
            <a:endParaRPr lang="en-US" altLang="ko-KR" dirty="0">
              <a:solidFill>
                <a:schemeClr val="tx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90EAF99-2A5A-212D-FAAF-47AD6341317E}"/>
              </a:ext>
            </a:extLst>
          </p:cNvPr>
          <p:cNvSpPr/>
          <p:nvPr/>
        </p:nvSpPr>
        <p:spPr>
          <a:xfrm>
            <a:off x="4160261" y="4213322"/>
            <a:ext cx="2088019" cy="2079476"/>
          </a:xfrm>
          <a:prstGeom prst="ellipse">
            <a:avLst/>
          </a:prstGeom>
          <a:solidFill>
            <a:srgbClr val="F6F4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일정</a:t>
            </a:r>
            <a:r>
              <a:rPr lang="en-US" altLang="ko-KR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운영</a:t>
            </a:r>
            <a:endParaRPr lang="en-US" altLang="ko-KR" dirty="0">
              <a:solidFill>
                <a:schemeClr val="tx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계획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8AC84A-98C2-6539-0BAC-8AB3631CE9A8}"/>
              </a:ext>
            </a:extLst>
          </p:cNvPr>
          <p:cNvSpPr/>
          <p:nvPr/>
        </p:nvSpPr>
        <p:spPr>
          <a:xfrm>
            <a:off x="1689397" y="4213322"/>
            <a:ext cx="2088019" cy="2079476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수익분석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E03B7D-B5BF-CC4D-743F-D8AF60B923DD}"/>
              </a:ext>
            </a:extLst>
          </p:cNvPr>
          <p:cNvSpPr/>
          <p:nvPr/>
        </p:nvSpPr>
        <p:spPr>
          <a:xfrm>
            <a:off x="9101989" y="4213322"/>
            <a:ext cx="2088019" cy="2079476"/>
          </a:xfrm>
          <a:prstGeom prst="ellipse">
            <a:avLst/>
          </a:prstGeom>
          <a:solidFill>
            <a:srgbClr val="F6F4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첨부자료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B5296D-9AB5-BB98-AE54-84D9958BE863}"/>
              </a:ext>
            </a:extLst>
          </p:cNvPr>
          <p:cNvSpPr/>
          <p:nvPr/>
        </p:nvSpPr>
        <p:spPr>
          <a:xfrm>
            <a:off x="6631125" y="4213322"/>
            <a:ext cx="2088019" cy="2079476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창업 팀</a:t>
            </a:r>
            <a:endParaRPr lang="en-US" altLang="ko-KR" dirty="0">
              <a:solidFill>
                <a:schemeClr val="tx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소개</a:t>
            </a:r>
            <a:endParaRPr lang="en-US" altLang="ko-KR" dirty="0">
              <a:solidFill>
                <a:schemeClr val="tx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247AFC3D-C316-787B-9807-5F8F3A6D9CD5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rot="5400000">
            <a:off x="5525538" y="636870"/>
            <a:ext cx="784322" cy="6368583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D2ABE64-0948-1658-5FF4-2FFEF83E9F9F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733407" y="2389262"/>
            <a:ext cx="382845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C39E9BA-F5E5-2CD7-0A94-9C27C8DC12E0}"/>
              </a:ext>
            </a:extLst>
          </p:cNvPr>
          <p:cNvCxnSpPr/>
          <p:nvPr/>
        </p:nvCxnSpPr>
        <p:spPr>
          <a:xfrm>
            <a:off x="5204271" y="2389262"/>
            <a:ext cx="382845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8D6B35-1B51-C69A-9890-E7EE181566F8}"/>
              </a:ext>
            </a:extLst>
          </p:cNvPr>
          <p:cNvCxnSpPr/>
          <p:nvPr/>
        </p:nvCxnSpPr>
        <p:spPr>
          <a:xfrm>
            <a:off x="3777416" y="5255803"/>
            <a:ext cx="382845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A02E3B9-9A79-D342-0830-A6076CD41147}"/>
              </a:ext>
            </a:extLst>
          </p:cNvPr>
          <p:cNvCxnSpPr/>
          <p:nvPr/>
        </p:nvCxnSpPr>
        <p:spPr>
          <a:xfrm>
            <a:off x="6248280" y="5255803"/>
            <a:ext cx="382845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95ED188-F7B4-E84D-B5CF-8943670FE7FF}"/>
              </a:ext>
            </a:extLst>
          </p:cNvPr>
          <p:cNvCxnSpPr/>
          <p:nvPr/>
        </p:nvCxnSpPr>
        <p:spPr>
          <a:xfrm>
            <a:off x="8719144" y="5253060"/>
            <a:ext cx="382845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5BD45E2-1982-70E6-E182-85ED66543ED4}"/>
              </a:ext>
            </a:extLst>
          </p:cNvPr>
          <p:cNvCxnSpPr/>
          <p:nvPr/>
        </p:nvCxnSpPr>
        <p:spPr>
          <a:xfrm>
            <a:off x="7675134" y="2389262"/>
            <a:ext cx="382845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7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763287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976647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28E3F4-D30A-DD01-EE20-9E332E32939E}"/>
              </a:ext>
            </a:extLst>
          </p:cNvPr>
          <p:cNvSpPr txBox="1"/>
          <p:nvPr/>
        </p:nvSpPr>
        <p:spPr>
          <a:xfrm>
            <a:off x="1122306" y="2077643"/>
            <a:ext cx="2486578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(1) </a:t>
            </a:r>
            <a:r>
              <a:rPr lang="ko-KR" altLang="en-US" sz="1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스터디 모집의 어려움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F539D-9DE2-89BA-2218-49B5EF7CE03C}"/>
              </a:ext>
            </a:extLst>
          </p:cNvPr>
          <p:cNvSpPr txBox="1"/>
          <p:nvPr/>
        </p:nvSpPr>
        <p:spPr>
          <a:xfrm>
            <a:off x="378823" y="352697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02. </a:t>
            </a:r>
            <a:r>
              <a:rPr lang="ko-KR" altLang="en-US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문제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81AAF-3A92-DA72-3D73-F0AA3DE0B476}"/>
              </a:ext>
            </a:extLst>
          </p:cNvPr>
          <p:cNvSpPr txBox="1"/>
          <p:nvPr/>
        </p:nvSpPr>
        <p:spPr>
          <a:xfrm>
            <a:off x="4912868" y="2077643"/>
            <a:ext cx="2486578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(2) </a:t>
            </a:r>
            <a:r>
              <a:rPr lang="ko-KR" altLang="en-US" sz="1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스터디 관리의 어려움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A4737-E186-E5B0-9C10-90A625AB4C6F}"/>
              </a:ext>
            </a:extLst>
          </p:cNvPr>
          <p:cNvSpPr txBox="1"/>
          <p:nvPr/>
        </p:nvSpPr>
        <p:spPr>
          <a:xfrm>
            <a:off x="8703430" y="2077643"/>
            <a:ext cx="2486578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(3) </a:t>
            </a:r>
            <a:r>
              <a:rPr lang="ko-KR" altLang="en-US" sz="1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멘토링 접근의 어려움</a:t>
            </a:r>
          </a:p>
        </p:txBody>
      </p:sp>
      <p:pic>
        <p:nvPicPr>
          <p:cNvPr id="9" name="그림 8" descr="클립아트, 그래픽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A297C8EC-0BF4-F0FF-8CC9-DC3F29FD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2803463"/>
            <a:ext cx="1430177" cy="1430177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6F7E3A6A-38A0-753E-3EE2-F060A58FA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52" y="2788001"/>
            <a:ext cx="1461101" cy="1461101"/>
          </a:xfrm>
          <a:prstGeom prst="rect">
            <a:avLst/>
          </a:prstGeom>
        </p:spPr>
      </p:pic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DE0BE6E7-FE43-D9BC-5122-1DCFCF70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59" y="2868014"/>
            <a:ext cx="1396550" cy="13965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1CEC28-3B6A-2F72-2BC9-AE5C41CE1C42}"/>
              </a:ext>
            </a:extLst>
          </p:cNvPr>
          <p:cNvCxnSpPr/>
          <p:nvPr/>
        </p:nvCxnSpPr>
        <p:spPr>
          <a:xfrm>
            <a:off x="1122306" y="4442691"/>
            <a:ext cx="248657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4AD14E0-D380-46CA-5F9B-BC20481E256C}"/>
              </a:ext>
            </a:extLst>
          </p:cNvPr>
          <p:cNvCxnSpPr/>
          <p:nvPr/>
        </p:nvCxnSpPr>
        <p:spPr>
          <a:xfrm>
            <a:off x="4912868" y="4442691"/>
            <a:ext cx="248657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79A33AE-792B-1162-553D-DE689BC65066}"/>
              </a:ext>
            </a:extLst>
          </p:cNvPr>
          <p:cNvCxnSpPr/>
          <p:nvPr/>
        </p:nvCxnSpPr>
        <p:spPr>
          <a:xfrm>
            <a:off x="8703430" y="4442691"/>
            <a:ext cx="248657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E8978B-5C45-3EA4-6CA9-7CAED6FE14A8}"/>
              </a:ext>
            </a:extLst>
          </p:cNvPr>
          <p:cNvSpPr txBox="1"/>
          <p:nvPr/>
        </p:nvSpPr>
        <p:spPr>
          <a:xfrm>
            <a:off x="939563" y="4545436"/>
            <a:ext cx="285206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함께 공부하고 싶어도</a:t>
            </a:r>
            <a:r>
              <a:rPr lang="en-US" altLang="ko-KR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접근성으로 인해</a:t>
            </a:r>
            <a:endParaRPr lang="en-US" altLang="ko-KR" sz="1200" dirty="0">
              <a:solidFill>
                <a:srgbClr val="FF000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스터디 모집의 어려움 존재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CEED8-8307-911E-7864-575F91E6AB27}"/>
              </a:ext>
            </a:extLst>
          </p:cNvPr>
          <p:cNvSpPr txBox="1"/>
          <p:nvPr/>
        </p:nvSpPr>
        <p:spPr>
          <a:xfrm>
            <a:off x="5168500" y="4545436"/>
            <a:ext cx="2185214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각기 다른 출석률</a:t>
            </a:r>
            <a:r>
              <a:rPr lang="en-US" altLang="ko-KR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과제수행정도</a:t>
            </a:r>
            <a:r>
              <a:rPr lang="en-US" altLang="ko-KR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벌금 분배</a:t>
            </a:r>
            <a:r>
              <a:rPr lang="en-US" altLang="ko-KR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C2D809-89C0-1628-4A8B-D104D164FCD8}"/>
              </a:ext>
            </a:extLst>
          </p:cNvPr>
          <p:cNvSpPr txBox="1"/>
          <p:nvPr/>
        </p:nvSpPr>
        <p:spPr>
          <a:xfrm>
            <a:off x="8674581" y="4545436"/>
            <a:ext cx="2544287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시험 합격자 혹은</a:t>
            </a:r>
            <a:endParaRPr lang="en-US" altLang="ko-KR" sz="1200" dirty="0">
              <a:solidFill>
                <a:srgbClr val="FF000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업계 종사자와의 만남의 기회 부족</a:t>
            </a:r>
            <a:endParaRPr lang="en-US" altLang="ko-KR" sz="1200" dirty="0">
              <a:solidFill>
                <a:srgbClr val="FF000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0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0976646" y="833868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763287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1190007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28E3F4-D30A-DD01-EE20-9E332E32939E}"/>
              </a:ext>
            </a:extLst>
          </p:cNvPr>
          <p:cNvSpPr txBox="1"/>
          <p:nvPr/>
        </p:nvSpPr>
        <p:spPr>
          <a:xfrm>
            <a:off x="236957" y="3647007"/>
            <a:ext cx="3801041" cy="780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스터디 모집 커뮤니티를 활성화시켜</a:t>
            </a:r>
            <a:endParaRPr lang="en-US" altLang="ko-KR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수험생들의 어려움 개선</a:t>
            </a:r>
            <a:endParaRPr lang="en-US" altLang="ko-KR" sz="1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F539D-9DE2-89BA-2218-49B5EF7CE03C}"/>
              </a:ext>
            </a:extLst>
          </p:cNvPr>
          <p:cNvSpPr txBox="1"/>
          <p:nvPr/>
        </p:nvSpPr>
        <p:spPr>
          <a:xfrm>
            <a:off x="378823" y="352697"/>
            <a:ext cx="35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03. </a:t>
            </a:r>
            <a:r>
              <a:rPr lang="ko-KR" altLang="en-US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솔루션 제시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1CEC28-3B6A-2F72-2BC9-AE5C41CE1C42}"/>
              </a:ext>
            </a:extLst>
          </p:cNvPr>
          <p:cNvCxnSpPr>
            <a:cxnSpLocks/>
          </p:cNvCxnSpPr>
          <p:nvPr/>
        </p:nvCxnSpPr>
        <p:spPr>
          <a:xfrm>
            <a:off x="378823" y="4544291"/>
            <a:ext cx="1062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그래픽, 원, 다채로움, 폰트이(가) 표시된 사진&#10;&#10;자동 생성된 설명">
            <a:extLst>
              <a:ext uri="{FF2B5EF4-FFF2-40B4-BE49-F238E27FC236}">
                <a16:creationId xmlns:a16="http://schemas.microsoft.com/office/drawing/2014/main" id="{C0E99FD7-DF4B-BB9B-741F-663DA07169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89" y="3604088"/>
            <a:ext cx="2491021" cy="2491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0811CD-6952-57C0-1183-51AF6EBD9153}"/>
              </a:ext>
            </a:extLst>
          </p:cNvPr>
          <p:cNvSpPr txBox="1"/>
          <p:nvPr/>
        </p:nvSpPr>
        <p:spPr>
          <a:xfrm>
            <a:off x="4211093" y="5786341"/>
            <a:ext cx="3801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WEDU STUDY</a:t>
            </a:r>
          </a:p>
          <a:p>
            <a:pPr algn="ctr"/>
            <a:r>
              <a:rPr lang="en-US" altLang="ko-K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 YOU? WEDU!</a:t>
            </a:r>
            <a:endParaRPr lang="ko-KR" altLang="en-US" sz="12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8C4A8A-11B9-AF61-F638-344B81E50CFD}"/>
              </a:ext>
            </a:extLst>
          </p:cNvPr>
          <p:cNvSpPr txBox="1"/>
          <p:nvPr/>
        </p:nvSpPr>
        <p:spPr>
          <a:xfrm>
            <a:off x="236957" y="4544291"/>
            <a:ext cx="365917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원하는 분야를 선택하고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원하는 집단을 선택하고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보다 편리하게 스터디를 형성할 수 있음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BD2468-D9B5-ADFF-6EFA-03F9F3B9C37A}"/>
              </a:ext>
            </a:extLst>
          </p:cNvPr>
          <p:cNvSpPr txBox="1"/>
          <p:nvPr/>
        </p:nvSpPr>
        <p:spPr>
          <a:xfrm>
            <a:off x="4700813" y="1921100"/>
            <a:ext cx="2821605" cy="780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번거로웠던 스터디 관리를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어플 내 기능으로 간단 해결</a:t>
            </a:r>
            <a:endParaRPr lang="en-US" altLang="ko-KR" sz="1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FC7E3D-9389-3CFB-8B85-C2B357A54471}"/>
              </a:ext>
            </a:extLst>
          </p:cNvPr>
          <p:cNvCxnSpPr>
            <a:cxnSpLocks/>
          </p:cNvCxnSpPr>
          <p:nvPr/>
        </p:nvCxnSpPr>
        <p:spPr>
          <a:xfrm>
            <a:off x="5609104" y="2818384"/>
            <a:ext cx="1062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5C4A91-0965-71D6-B7AA-64F2DA6B4CC3}"/>
              </a:ext>
            </a:extLst>
          </p:cNvPr>
          <p:cNvSpPr txBox="1"/>
          <p:nvPr/>
        </p:nvSpPr>
        <p:spPr>
          <a:xfrm>
            <a:off x="4211093" y="2818384"/>
            <a:ext cx="365917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하나하나 확인하고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계산하고</a:t>
            </a:r>
            <a:r>
              <a:rPr lang="en-US" altLang="ko-KR" sz="12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불필요한 번거로움 없이 간단한 클릭으로 해결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77DE97-4FE7-D519-076C-EA031377D9AA}"/>
              </a:ext>
            </a:extLst>
          </p:cNvPr>
          <p:cNvSpPr txBox="1"/>
          <p:nvPr/>
        </p:nvSpPr>
        <p:spPr>
          <a:xfrm>
            <a:off x="8461779" y="3647007"/>
            <a:ext cx="3493264" cy="780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합격자</a:t>
            </a:r>
            <a:r>
              <a:rPr lang="en-US" altLang="ko-KR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업계 전문가 연계를 통한</a:t>
            </a:r>
            <a:endParaRPr lang="en-US" altLang="ko-KR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멘토링 서비스 제공</a:t>
            </a:r>
            <a:endParaRPr lang="en-US" altLang="ko-KR" sz="1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D15193-E6F5-18FB-6FBA-F1EE8F89364D}"/>
              </a:ext>
            </a:extLst>
          </p:cNvPr>
          <p:cNvCxnSpPr>
            <a:cxnSpLocks/>
          </p:cNvCxnSpPr>
          <p:nvPr/>
        </p:nvCxnSpPr>
        <p:spPr>
          <a:xfrm>
            <a:off x="10751127" y="4544291"/>
            <a:ext cx="1062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01ADEB-6453-F465-DE58-16505686A494}"/>
              </a:ext>
            </a:extLst>
          </p:cNvPr>
          <p:cNvSpPr txBox="1"/>
          <p:nvPr/>
        </p:nvSpPr>
        <p:spPr>
          <a:xfrm>
            <a:off x="8154001" y="4544291"/>
            <a:ext cx="365917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합격자들의 합격수기 제공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커피챗</a:t>
            </a:r>
            <a:r>
              <a:rPr lang="en-US" altLang="ko-KR" sz="1200" dirty="0">
                <a:latin typeface="+mn-ea"/>
              </a:rPr>
              <a:t> / </a:t>
            </a:r>
            <a:r>
              <a:rPr lang="ko-KR" altLang="en-US" sz="1200" dirty="0">
                <a:latin typeface="+mn-ea"/>
              </a:rPr>
              <a:t>세미나 서비스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멘토링 </a:t>
            </a:r>
            <a:r>
              <a:rPr lang="ko-KR" altLang="en-US" sz="1200" dirty="0" err="1">
                <a:latin typeface="+mn-ea"/>
              </a:rPr>
              <a:t>채팅방</a:t>
            </a:r>
            <a:r>
              <a:rPr lang="ko-KR" altLang="en-US" sz="1200" dirty="0">
                <a:latin typeface="+mn-ea"/>
              </a:rPr>
              <a:t> 운영 등 다양한 정보 획득 가능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53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04. </a:t>
            </a:r>
            <a:r>
              <a:rPr lang="ko-KR" altLang="en-US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시장</a:t>
            </a:r>
            <a:r>
              <a:rPr lang="en-US" altLang="ko-KR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/</a:t>
            </a:r>
            <a:r>
              <a:rPr lang="ko-KR" altLang="en-US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경쟁 분석</a:t>
            </a:r>
          </a:p>
          <a:p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FAD108-2DDD-6405-EA79-98300FA5F5A0}"/>
              </a:ext>
            </a:extLst>
          </p:cNvPr>
          <p:cNvSpPr/>
          <p:nvPr/>
        </p:nvSpPr>
        <p:spPr>
          <a:xfrm>
            <a:off x="529389" y="2864316"/>
            <a:ext cx="576000" cy="57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9F12D8-2183-5EDA-A786-8837BDF91B3C}"/>
              </a:ext>
            </a:extLst>
          </p:cNvPr>
          <p:cNvSpPr/>
          <p:nvPr/>
        </p:nvSpPr>
        <p:spPr>
          <a:xfrm>
            <a:off x="529389" y="2064671"/>
            <a:ext cx="576000" cy="576000"/>
          </a:xfrm>
          <a:prstGeom prst="ellipse">
            <a:avLst/>
          </a:prstGeom>
          <a:solidFill>
            <a:srgbClr val="F6F4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879252-6F35-933E-0001-7846433D839D}"/>
              </a:ext>
            </a:extLst>
          </p:cNvPr>
          <p:cNvSpPr/>
          <p:nvPr/>
        </p:nvSpPr>
        <p:spPr>
          <a:xfrm>
            <a:off x="529389" y="1265026"/>
            <a:ext cx="576000" cy="576000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465C3-CEE7-4279-AEDA-34A568E6BB00}"/>
              </a:ext>
            </a:extLst>
          </p:cNvPr>
          <p:cNvSpPr txBox="1"/>
          <p:nvPr/>
        </p:nvSpPr>
        <p:spPr>
          <a:xfrm>
            <a:off x="1105389" y="2177382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 에듀테크 시장 규모 </a:t>
            </a:r>
            <a:r>
              <a:rPr lang="en-US" altLang="ko-KR" b="1" dirty="0">
                <a:solidFill>
                  <a:srgbClr val="FF0000"/>
                </a:solidFill>
              </a:rPr>
              <a:t>9</a:t>
            </a:r>
            <a:r>
              <a:rPr lang="ko-KR" altLang="en-US" b="1" dirty="0">
                <a:solidFill>
                  <a:srgbClr val="FF0000"/>
                </a:solidFill>
              </a:rPr>
              <a:t>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BBD43-593C-7115-C077-E484D104B8AC}"/>
              </a:ext>
            </a:extLst>
          </p:cNvPr>
          <p:cNvSpPr txBox="1"/>
          <p:nvPr/>
        </p:nvSpPr>
        <p:spPr>
          <a:xfrm>
            <a:off x="1105389" y="2967650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 스터디 카페 산업 시장 규모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8643A-25BF-097F-C4E3-BC47EF218E1C}"/>
              </a:ext>
            </a:extLst>
          </p:cNvPr>
          <p:cNvSpPr txBox="1"/>
          <p:nvPr/>
        </p:nvSpPr>
        <p:spPr>
          <a:xfrm>
            <a:off x="1105389" y="1368360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 어플 시장 규모 </a:t>
            </a:r>
            <a:r>
              <a:rPr lang="en-US" altLang="ko-KR" b="1" dirty="0">
                <a:solidFill>
                  <a:srgbClr val="FF0000"/>
                </a:solidFill>
              </a:rPr>
              <a:t>25</a:t>
            </a:r>
            <a:r>
              <a:rPr lang="ko-KR" altLang="en-US" b="1" dirty="0">
                <a:solidFill>
                  <a:srgbClr val="FF0000"/>
                </a:solidFill>
              </a:rPr>
              <a:t>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11D02B-4AAC-3D45-F86C-4BCE3E754532}"/>
              </a:ext>
            </a:extLst>
          </p:cNvPr>
          <p:cNvSpPr/>
          <p:nvPr/>
        </p:nvSpPr>
        <p:spPr>
          <a:xfrm>
            <a:off x="529389" y="3667961"/>
            <a:ext cx="576000" cy="576000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AFB49-36E4-C7AC-6A55-55E4FE522FD5}"/>
              </a:ext>
            </a:extLst>
          </p:cNvPr>
          <p:cNvSpPr txBox="1"/>
          <p:nvPr/>
        </p:nvSpPr>
        <p:spPr>
          <a:xfrm>
            <a:off x="1105389" y="377129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 사교육 시장 규모 </a:t>
            </a:r>
            <a:r>
              <a:rPr lang="en-US" altLang="ko-KR" b="1" dirty="0">
                <a:solidFill>
                  <a:srgbClr val="FF0000"/>
                </a:solidFill>
              </a:rPr>
              <a:t>27</a:t>
            </a:r>
            <a:r>
              <a:rPr lang="ko-KR" altLang="en-US" b="1" dirty="0">
                <a:solidFill>
                  <a:srgbClr val="FF0000"/>
                </a:solidFill>
              </a:rPr>
              <a:t>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D4C452D-4D5D-93BB-B3FE-7D7DD16E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03" y="1113039"/>
            <a:ext cx="5171882" cy="27868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353C315-FDA7-E325-83E9-8FB8C27CB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48" y="3899925"/>
            <a:ext cx="5140338" cy="27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091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3889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2">
                    <a:lumMod val="75000"/>
                  </a:schemeClr>
                </a:solidFill>
                <a:latin typeface="HY수평선B"/>
                <a:ea typeface="HY수평선B"/>
              </a:rPr>
              <a:t>05. </a:t>
            </a:r>
            <a:r>
              <a:rPr lang="ko-KR" altLang="en-US" sz="3600">
                <a:latin typeface="HY수평선B"/>
                <a:ea typeface="HY수평선B"/>
              </a:rPr>
              <a:t>비즈니스 모델</a:t>
            </a:r>
            <a:endParaRPr lang="ko-KR" altLang="en-US" sz="3600">
              <a:latin typeface="HY수평선B"/>
              <a:ea typeface="HY수평선B"/>
            </a:endParaRPr>
          </a:p>
          <a:p>
            <a:pPr lvl="0">
              <a:defRPr/>
            </a:pP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360" y="1361803"/>
            <a:ext cx="10241279" cy="467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3889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2">
                    <a:lumMod val="75000"/>
                  </a:schemeClr>
                </a:solidFill>
                <a:latin typeface="HY수평선B"/>
                <a:ea typeface="HY수평선B"/>
              </a:rPr>
              <a:t>05. </a:t>
            </a:r>
            <a:r>
              <a:rPr lang="ko-KR" altLang="en-US" sz="3600">
                <a:latin typeface="HY수평선B"/>
                <a:ea typeface="HY수평선B"/>
              </a:rPr>
              <a:t>비즈니스 모델</a:t>
            </a:r>
            <a:endParaRPr lang="ko-KR" altLang="en-US" sz="3600">
              <a:latin typeface="HY수평선B"/>
              <a:ea typeface="HY수평선B"/>
            </a:endParaRPr>
          </a:p>
          <a:p>
            <a:pPr lvl="0">
              <a:defRPr/>
            </a:pP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460" y="1540562"/>
            <a:ext cx="10165079" cy="4671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296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06. </a:t>
            </a:r>
            <a:r>
              <a:rPr lang="ko-KR" altLang="en-US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수익 분석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884E91C-87FE-5F45-E05D-83987FBD5604}"/>
              </a:ext>
            </a:extLst>
          </p:cNvPr>
          <p:cNvSpPr/>
          <p:nvPr/>
        </p:nvSpPr>
        <p:spPr>
          <a:xfrm>
            <a:off x="98904" y="1600198"/>
            <a:ext cx="3857275" cy="3895525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수익 모델</a:t>
            </a:r>
            <a:endParaRPr lang="en-US" altLang="ko-KR" sz="1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광고 수익 </a:t>
            </a:r>
            <a:endParaRPr lang="en-US" altLang="ko-KR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교육 플랫폼 광고 </a:t>
            </a:r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장소 제공업체 광고</a:t>
            </a:r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유료 서비스</a:t>
            </a:r>
            <a:endParaRPr lang="en-US" altLang="ko-KR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프리미엄 기능 판매</a:t>
            </a:r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포인트 판매</a:t>
            </a:r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제휴 수수료</a:t>
            </a:r>
            <a:endParaRPr lang="en-US" altLang="ko-KR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제휴업체 수수료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C78B19-93BA-0D92-D4E7-200DB3B0D0C0}"/>
              </a:ext>
            </a:extLst>
          </p:cNvPr>
          <p:cNvSpPr/>
          <p:nvPr/>
        </p:nvSpPr>
        <p:spPr>
          <a:xfrm>
            <a:off x="4091349" y="1600197"/>
            <a:ext cx="3857275" cy="38955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가격 전략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프리미엄 기능</a:t>
            </a:r>
            <a:r>
              <a:rPr lang="en-US" altLang="ko-KR" sz="1600" b="1" dirty="0">
                <a:solidFill>
                  <a:schemeClr val="tx1"/>
                </a:solidFill>
              </a:rPr>
              <a:t> 4,900/</a:t>
            </a:r>
            <a:r>
              <a:rPr lang="ko-KR" altLang="en-US" sz="1600" b="1" dirty="0">
                <a:solidFill>
                  <a:schemeClr val="tx1"/>
                </a:solidFill>
              </a:rPr>
              <a:t>월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초기 할인 및 프로모션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E849D4-5790-54F3-F2C1-8A4ABBCF3924}"/>
              </a:ext>
            </a:extLst>
          </p:cNvPr>
          <p:cNvSpPr/>
          <p:nvPr/>
        </p:nvSpPr>
        <p:spPr>
          <a:xfrm>
            <a:off x="8083794" y="1600197"/>
            <a:ext cx="3857275" cy="3895523"/>
          </a:xfrm>
          <a:prstGeom prst="ellipse">
            <a:avLst/>
          </a:prstGeom>
          <a:solidFill>
            <a:srgbClr val="F6F4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리스크 관리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리스크 요소</a:t>
            </a:r>
            <a:r>
              <a:rPr lang="en-US" altLang="ko-KR" b="1" dirty="0">
                <a:solidFill>
                  <a:schemeClr val="tx1"/>
                </a:solidFill>
              </a:rPr>
              <a:t> : </a:t>
            </a:r>
            <a:r>
              <a:rPr lang="ko-KR" altLang="en-US" b="1" dirty="0">
                <a:solidFill>
                  <a:schemeClr val="tx1"/>
                </a:solidFill>
              </a:rPr>
              <a:t>경제 상황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경쟁 심화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리스크 완화 전략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u="sng" dirty="0">
                <a:solidFill>
                  <a:schemeClr val="tx1"/>
                </a:solidFill>
              </a:rPr>
              <a:t>다양한 </a:t>
            </a:r>
            <a:r>
              <a:rPr lang="ko-KR" altLang="en-US" b="1" u="sng" dirty="0" err="1">
                <a:solidFill>
                  <a:schemeClr val="tx1"/>
                </a:solidFill>
              </a:rPr>
              <a:t>수익원</a:t>
            </a:r>
            <a:r>
              <a:rPr lang="ko-KR" altLang="en-US" b="1" u="sng" dirty="0">
                <a:solidFill>
                  <a:schemeClr val="tx1"/>
                </a:solidFill>
              </a:rPr>
              <a:t> 확보</a:t>
            </a:r>
            <a:r>
              <a:rPr lang="en-US" altLang="ko-KR" b="1" u="sng" dirty="0">
                <a:solidFill>
                  <a:schemeClr val="tx1"/>
                </a:solidFill>
              </a:rPr>
              <a:t>, </a:t>
            </a:r>
            <a:r>
              <a:rPr lang="ko-KR" altLang="en-US" b="1" u="sng" dirty="0">
                <a:solidFill>
                  <a:schemeClr val="tx1"/>
                </a:solidFill>
              </a:rPr>
              <a:t>지속적인 시장 분석</a:t>
            </a:r>
            <a:endParaRPr lang="en-US" altLang="ko-KR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296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06. </a:t>
            </a:r>
            <a:r>
              <a:rPr lang="ko-KR" altLang="en-US" sz="36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수익 분석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A522CD2-E28F-57E3-829E-8D6BC22EEA13}"/>
              </a:ext>
            </a:extLst>
          </p:cNvPr>
          <p:cNvSpPr/>
          <p:nvPr/>
        </p:nvSpPr>
        <p:spPr>
          <a:xfrm>
            <a:off x="2099388" y="1698171"/>
            <a:ext cx="7165910" cy="44133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6643F8F-1EA1-85E4-F0A4-44F2F863DFB6}"/>
              </a:ext>
            </a:extLst>
          </p:cNvPr>
          <p:cNvSpPr/>
          <p:nvPr/>
        </p:nvSpPr>
        <p:spPr>
          <a:xfrm>
            <a:off x="3088433" y="2364251"/>
            <a:ext cx="5094514" cy="313868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81CAB7-56FD-523E-C8BC-270A1D1E4215}"/>
              </a:ext>
            </a:extLst>
          </p:cNvPr>
          <p:cNvSpPr/>
          <p:nvPr/>
        </p:nvSpPr>
        <p:spPr>
          <a:xfrm>
            <a:off x="4133461" y="3032449"/>
            <a:ext cx="2939143" cy="1782147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06A04-B1DA-E07B-C49F-83D9FDCCA5A1}"/>
              </a:ext>
            </a:extLst>
          </p:cNvPr>
          <p:cNvSpPr txBox="1"/>
          <p:nvPr/>
        </p:nvSpPr>
        <p:spPr>
          <a:xfrm>
            <a:off x="4591826" y="1532172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TAM:</a:t>
            </a:r>
            <a:r>
              <a:rPr lang="ko-KR" altLang="en-US" b="1" dirty="0">
                <a:solidFill>
                  <a:schemeClr val="accent6"/>
                </a:solidFill>
              </a:rPr>
              <a:t> 전체 교육 시장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D5E9E-527B-DFC2-BFC1-07F321DA2603}"/>
              </a:ext>
            </a:extLst>
          </p:cNvPr>
          <p:cNvSpPr txBox="1"/>
          <p:nvPr/>
        </p:nvSpPr>
        <p:spPr>
          <a:xfrm>
            <a:off x="3638939" y="2266480"/>
            <a:ext cx="3857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SAM:</a:t>
            </a:r>
            <a:r>
              <a:rPr lang="ko-KR" altLang="en-US" sz="1600" b="1" dirty="0">
                <a:solidFill>
                  <a:srgbClr val="FF0000"/>
                </a:solidFill>
              </a:rPr>
              <a:t> 전반적 자기개발을 포함한 스터디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70022-A4FD-672E-0D7B-1DC406B09809}"/>
              </a:ext>
            </a:extLst>
          </p:cNvPr>
          <p:cNvSpPr txBox="1"/>
          <p:nvPr/>
        </p:nvSpPr>
        <p:spPr>
          <a:xfrm>
            <a:off x="3800842" y="3121223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SOM: </a:t>
            </a:r>
            <a:r>
              <a:rPr lang="ko-KR" altLang="en-US" sz="1400" b="1" dirty="0">
                <a:solidFill>
                  <a:srgbClr val="7030A0"/>
                </a:solidFill>
              </a:rPr>
              <a:t>고시 취직 등을 위한 스터디 수요층</a:t>
            </a:r>
          </a:p>
        </p:txBody>
      </p:sp>
    </p:spTree>
    <p:extLst>
      <p:ext uri="{BB962C8B-B14F-4D97-AF65-F5344CB8AC3E}">
        <p14:creationId xmlns:p14="http://schemas.microsoft.com/office/powerpoint/2010/main" val="381385962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242</ep:Words>
  <ep:PresentationFormat>와이드스크린</ep:PresentationFormat>
  <ep:Paragraphs>84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2022-05-24T05:24:49.000</dcterms:created>
  <dc:creator>조경은[ 직원 / 학술정보인프라부 ]</dc:creator>
  <cp:lastModifiedBy>User</cp:lastModifiedBy>
  <dcterms:modified xsi:type="dcterms:W3CDTF">2024-06-09T09:24:21.047</dcterms:modified>
  <cp:revision>15</cp:revision>
  <dc:title>PowerPoint 프레젠테이션</dc:title>
  <cp:version/>
</cp:coreProperties>
</file>