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A50021"/>
    <a:srgbClr val="FFFFFF"/>
    <a:srgbClr val="9966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>
        <p:scale>
          <a:sx n="75" d="100"/>
          <a:sy n="75" d="100"/>
        </p:scale>
        <p:origin x="846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3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7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2295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37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6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36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57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80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7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4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6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1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83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9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2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21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700" dirty="0" smtClean="0"/>
              <a:t>A distributed mutual exclusion algorithm.</a:t>
            </a:r>
            <a:endParaRPr lang="en-US" sz="67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127123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Suzuki, I. and </a:t>
            </a:r>
            <a:r>
              <a:rPr lang="en-US" sz="2800" dirty="0" err="1" smtClean="0">
                <a:solidFill>
                  <a:schemeClr val="tx1"/>
                </a:solidFill>
              </a:rPr>
              <a:t>Kasami</a:t>
            </a:r>
            <a:r>
              <a:rPr lang="en-US" sz="2800" dirty="0" smtClean="0">
                <a:solidFill>
                  <a:schemeClr val="tx1"/>
                </a:solidFill>
              </a:rPr>
              <a:t>, T. (1985) a distributed mutual exclusion algorithm. ACM Transactions on Computer Systems, vol. 3, No. 4 pp. 344-349. 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Presented by Hugo Huipet.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Can’t stablish a priority for nodes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Algorithm B is really Starvation FREE?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Both algorithms really deadlock free? (Node with privilege crashes)</a:t>
            </a:r>
            <a:endParaRPr lang="en-US" sz="32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CRITIC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2742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3001" y="2689715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THANKS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1185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6000" y="50400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MAIN PAPER CONTRIBUTION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1000" y="1719000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Description of a mutual exclusion algorithm for a computer network faster than the </a:t>
            </a:r>
            <a:r>
              <a:rPr lang="en-US" sz="3600" dirty="0" err="1" smtClean="0"/>
              <a:t>Ricart</a:t>
            </a:r>
            <a:r>
              <a:rPr lang="en-US" sz="3600" dirty="0" smtClean="0"/>
              <a:t> and </a:t>
            </a:r>
            <a:r>
              <a:rPr lang="en-US" sz="3600" dirty="0" err="1" smtClean="0"/>
              <a:t>Agrawala</a:t>
            </a:r>
            <a:r>
              <a:rPr lang="en-US" sz="3600" dirty="0" smtClean="0"/>
              <a:t> algorithm.</a:t>
            </a:r>
            <a:endParaRPr lang="en-US" sz="3600" dirty="0"/>
          </a:p>
        </p:txBody>
      </p:sp>
      <p:grpSp>
        <p:nvGrpSpPr>
          <p:cNvPr id="6" name="Grupo 5"/>
          <p:cNvGrpSpPr/>
          <p:nvPr/>
        </p:nvGrpSpPr>
        <p:grpSpPr>
          <a:xfrm>
            <a:off x="2541000" y="4059000"/>
            <a:ext cx="7088250" cy="2685743"/>
            <a:chOff x="2742750" y="3803257"/>
            <a:chExt cx="7088250" cy="2685743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80"/>
            <a:stretch/>
          </p:blipFill>
          <p:spPr>
            <a:xfrm>
              <a:off x="2742750" y="3803257"/>
              <a:ext cx="6953250" cy="2650015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4241977" y="6227390"/>
              <a:ext cx="558902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</a:rPr>
                <a:t>http://www.eccitsolutions.com/services/computer-network-security-business-organizations-institutions/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39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6000" y="2169000"/>
            <a:ext cx="10084590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Network: N NODES</a:t>
            </a:r>
          </a:p>
          <a:p>
            <a:pPr marL="0" indent="0">
              <a:buNone/>
            </a:pPr>
            <a:r>
              <a:rPr lang="en-US" sz="2800" dirty="0" smtClean="0"/>
              <a:t>Shared Memory: NO</a:t>
            </a:r>
          </a:p>
          <a:p>
            <a:pPr marL="0" indent="0">
              <a:buNone/>
            </a:pPr>
            <a:r>
              <a:rPr lang="en-US" sz="2800" dirty="0" smtClean="0"/>
              <a:t>Communication: ONLY MESSAGES</a:t>
            </a:r>
          </a:p>
          <a:p>
            <a:pPr marL="0" indent="0">
              <a:buNone/>
            </a:pPr>
            <a:r>
              <a:rPr lang="en-US" sz="2800" dirty="0" smtClean="0"/>
              <a:t>Delay: UNPREDICTABLE</a:t>
            </a:r>
          </a:p>
          <a:p>
            <a:pPr marL="0" indent="0">
              <a:buNone/>
            </a:pPr>
            <a:r>
              <a:rPr lang="en-US" sz="2800" dirty="0" smtClean="0"/>
              <a:t>Arrival of Messages: NO ORDER GUARANTEED</a:t>
            </a:r>
            <a:endParaRPr lang="en-US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PROBLEM</a:t>
            </a:r>
            <a:endParaRPr lang="en-US" sz="5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590" y="2068572"/>
            <a:ext cx="4095000" cy="27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RICART &amp; AGRAWALA APPROACH</a:t>
            </a:r>
            <a:endParaRPr lang="en-US" sz="5400" dirty="0"/>
          </a:p>
        </p:txBody>
      </p:sp>
      <p:grpSp>
        <p:nvGrpSpPr>
          <p:cNvPr id="23" name="Grupo 22"/>
          <p:cNvGrpSpPr/>
          <p:nvPr/>
        </p:nvGrpSpPr>
        <p:grpSpPr>
          <a:xfrm>
            <a:off x="4057794" y="2457393"/>
            <a:ext cx="2837999" cy="1540518"/>
            <a:chOff x="2271000" y="3169598"/>
            <a:chExt cx="2837999" cy="1540518"/>
          </a:xfrm>
        </p:grpSpPr>
        <p:grpSp>
          <p:nvGrpSpPr>
            <p:cNvPr id="18" name="Grupo 17"/>
            <p:cNvGrpSpPr/>
            <p:nvPr/>
          </p:nvGrpSpPr>
          <p:grpSpPr>
            <a:xfrm>
              <a:off x="2271000" y="3169598"/>
              <a:ext cx="2722501" cy="1540518"/>
              <a:chOff x="1153567" y="2922700"/>
              <a:chExt cx="3195000" cy="1807881"/>
            </a:xfrm>
          </p:grpSpPr>
          <p:sp>
            <p:nvSpPr>
              <p:cNvPr id="19" name="Rectángulo 18"/>
              <p:cNvSpPr/>
              <p:nvPr/>
            </p:nvSpPr>
            <p:spPr>
              <a:xfrm>
                <a:off x="1153567" y="2922700"/>
                <a:ext cx="3195000" cy="1807881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0" name="Conector recto 19"/>
              <p:cNvCxnSpPr/>
              <p:nvPr/>
            </p:nvCxnSpPr>
            <p:spPr>
              <a:xfrm>
                <a:off x="1153567" y="2922700"/>
                <a:ext cx="1529999" cy="10886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recto 20"/>
              <p:cNvCxnSpPr/>
              <p:nvPr/>
            </p:nvCxnSpPr>
            <p:spPr>
              <a:xfrm flipH="1">
                <a:off x="2683566" y="2936958"/>
                <a:ext cx="1665001" cy="10743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CuadroTexto 21"/>
            <p:cNvSpPr txBox="1"/>
            <p:nvPr/>
          </p:nvSpPr>
          <p:spPr>
            <a:xfrm>
              <a:off x="2605732" y="3466856"/>
              <a:ext cx="193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NODE ID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CuadroTexto 1"/>
            <p:cNvSpPr txBox="1"/>
            <p:nvPr/>
          </p:nvSpPr>
          <p:spPr>
            <a:xfrm>
              <a:off x="3171000" y="4286631"/>
              <a:ext cx="1937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Sequence Number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25" name="Imagen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926" y="2698286"/>
            <a:ext cx="1266260" cy="1004565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000" y="4109859"/>
            <a:ext cx="1266260" cy="1004565"/>
          </a:xfrm>
          <a:prstGeom prst="rect">
            <a:avLst/>
          </a:prstGeom>
        </p:spPr>
      </p:pic>
      <p:sp>
        <p:nvSpPr>
          <p:cNvPr id="28" name="Flecha derecha 27"/>
          <p:cNvSpPr/>
          <p:nvPr/>
        </p:nvSpPr>
        <p:spPr>
          <a:xfrm>
            <a:off x="2728440" y="2699272"/>
            <a:ext cx="2115000" cy="1170000"/>
          </a:xfrm>
          <a:prstGeom prst="rightArrow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REQUEST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7" name="Grupo 36"/>
          <p:cNvGrpSpPr/>
          <p:nvPr/>
        </p:nvGrpSpPr>
        <p:grpSpPr>
          <a:xfrm>
            <a:off x="7906025" y="1559152"/>
            <a:ext cx="2706260" cy="1004565"/>
            <a:chOff x="7896000" y="1505673"/>
            <a:chExt cx="2706260" cy="1004565"/>
          </a:xfrm>
        </p:grpSpPr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6000" y="1505673"/>
              <a:ext cx="1266260" cy="1004565"/>
            </a:xfrm>
            <a:prstGeom prst="rect">
              <a:avLst/>
            </a:prstGeom>
          </p:spPr>
        </p:pic>
        <p:sp>
          <p:nvSpPr>
            <p:cNvPr id="29" name="Flecha derecha 28"/>
            <p:cNvSpPr/>
            <p:nvPr/>
          </p:nvSpPr>
          <p:spPr>
            <a:xfrm flipH="1">
              <a:off x="7896000" y="1572447"/>
              <a:ext cx="1299653" cy="71895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REPLY OK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Flecha derecha 30"/>
          <p:cNvSpPr/>
          <p:nvPr/>
        </p:nvSpPr>
        <p:spPr>
          <a:xfrm flipH="1">
            <a:off x="7886364" y="2761754"/>
            <a:ext cx="1299653" cy="718957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REPLY 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Flecha derecha 31"/>
          <p:cNvSpPr/>
          <p:nvPr/>
        </p:nvSpPr>
        <p:spPr>
          <a:xfrm flipH="1">
            <a:off x="7906025" y="4194000"/>
            <a:ext cx="1299653" cy="718957"/>
          </a:xfrm>
          <a:prstGeom prst="rightArrow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REPLY 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pic>
        <p:nvPicPr>
          <p:cNvPr id="33" name="Imagen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77" y="2458686"/>
            <a:ext cx="1829556" cy="1651173"/>
          </a:xfrm>
          <a:prstGeom prst="rect">
            <a:avLst/>
          </a:prstGeom>
        </p:spPr>
      </p:pic>
      <p:grpSp>
        <p:nvGrpSpPr>
          <p:cNvPr id="36" name="Grupo 35"/>
          <p:cNvGrpSpPr/>
          <p:nvPr/>
        </p:nvGrpSpPr>
        <p:grpSpPr>
          <a:xfrm>
            <a:off x="8751000" y="5105711"/>
            <a:ext cx="2741121" cy="1534783"/>
            <a:chOff x="9365774" y="5111889"/>
            <a:chExt cx="2741121" cy="1534783"/>
          </a:xfrm>
        </p:grpSpPr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5774" y="5339313"/>
              <a:ext cx="1683225" cy="1307359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14" r="11614" b="7554"/>
            <a:stretch/>
          </p:blipFill>
          <p:spPr>
            <a:xfrm>
              <a:off x="11048999" y="5339312"/>
              <a:ext cx="1017840" cy="1307359"/>
            </a:xfrm>
            <a:prstGeom prst="rect">
              <a:avLst/>
            </a:prstGeom>
          </p:spPr>
        </p:pic>
        <p:sp>
          <p:nvSpPr>
            <p:cNvPr id="35" name="Flecha derecha 34"/>
            <p:cNvSpPr/>
            <p:nvPr/>
          </p:nvSpPr>
          <p:spPr>
            <a:xfrm rot="20057137">
              <a:off x="10947476" y="5111889"/>
              <a:ext cx="1159419" cy="641381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ysClr val="windowText" lastClr="000000"/>
                  </a:solidFill>
                </a:rPr>
                <a:t>REPLY OK</a:t>
              </a: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CuadroTexto 37"/>
          <p:cNvSpPr txBox="1"/>
          <p:nvPr/>
        </p:nvSpPr>
        <p:spPr>
          <a:xfrm>
            <a:off x="3274793" y="4524640"/>
            <a:ext cx="459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 *(N-1) message exchange</a:t>
            </a:r>
            <a:endParaRPr lang="en-US" sz="2400" dirty="0"/>
          </a:p>
        </p:txBody>
      </p:sp>
      <p:sp>
        <p:nvSpPr>
          <p:cNvPr id="39" name="CuadroTexto 38"/>
          <p:cNvSpPr txBox="1"/>
          <p:nvPr/>
        </p:nvSpPr>
        <p:spPr>
          <a:xfrm>
            <a:off x="6337485" y="5339456"/>
            <a:ext cx="2282985" cy="919401"/>
          </a:xfrm>
          <a:prstGeom prst="wedgeRoundRectCallout">
            <a:avLst>
              <a:gd name="adj1" fmla="val 99350"/>
              <a:gd name="adj2" fmla="val 3530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Requesting with MORE PRIORITY </a:t>
            </a:r>
            <a:endParaRPr lang="en-US" sz="24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675721" y="3519819"/>
            <a:ext cx="60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…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243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NEW </a:t>
            </a:r>
            <a:r>
              <a:rPr lang="en-US" sz="5400" dirty="0" smtClean="0"/>
              <a:t>ALGORITHM (A)</a:t>
            </a:r>
            <a:endParaRPr lang="en-US" sz="5400" dirty="0"/>
          </a:p>
        </p:txBody>
      </p:sp>
      <p:grpSp>
        <p:nvGrpSpPr>
          <p:cNvPr id="33" name="Grupo 32"/>
          <p:cNvGrpSpPr/>
          <p:nvPr/>
        </p:nvGrpSpPr>
        <p:grpSpPr>
          <a:xfrm flipH="1">
            <a:off x="4367393" y="2056637"/>
            <a:ext cx="3924335" cy="1540518"/>
            <a:chOff x="3398790" y="2329211"/>
            <a:chExt cx="3924335" cy="1540518"/>
          </a:xfrm>
        </p:grpSpPr>
        <p:grpSp>
          <p:nvGrpSpPr>
            <p:cNvPr id="6" name="Grupo 5"/>
            <p:cNvGrpSpPr/>
            <p:nvPr/>
          </p:nvGrpSpPr>
          <p:grpSpPr>
            <a:xfrm>
              <a:off x="4547558" y="2329211"/>
              <a:ext cx="2775567" cy="1540518"/>
              <a:chOff x="2271000" y="3169598"/>
              <a:chExt cx="2775567" cy="1540518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2271000" y="3169598"/>
                <a:ext cx="2722501" cy="1540518"/>
                <a:chOff x="1153567" y="2922700"/>
                <a:chExt cx="3195000" cy="1807881"/>
              </a:xfrm>
            </p:grpSpPr>
            <p:sp>
              <p:nvSpPr>
                <p:cNvPr id="11" name="Rectángulo 10"/>
                <p:cNvSpPr/>
                <p:nvPr/>
              </p:nvSpPr>
              <p:spPr>
                <a:xfrm>
                  <a:off x="1153567" y="2922700"/>
                  <a:ext cx="3195000" cy="1807881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2" name="Conector recto 11"/>
                <p:cNvCxnSpPr/>
                <p:nvPr/>
              </p:nvCxnSpPr>
              <p:spPr>
                <a:xfrm>
                  <a:off x="1153567" y="2922700"/>
                  <a:ext cx="1529999" cy="10886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ector recto 12"/>
                <p:cNvCxnSpPr/>
                <p:nvPr/>
              </p:nvCxnSpPr>
              <p:spPr>
                <a:xfrm flipH="1">
                  <a:off x="2683566" y="2936958"/>
                  <a:ext cx="1665001" cy="107434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CuadroTexto 8"/>
              <p:cNvSpPr txBox="1"/>
              <p:nvPr/>
            </p:nvSpPr>
            <p:spPr>
              <a:xfrm>
                <a:off x="2605732" y="3466856"/>
                <a:ext cx="1937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NODE ID</a:t>
                </a:r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CuadroTexto 9"/>
              <p:cNvSpPr txBox="1"/>
              <p:nvPr/>
            </p:nvSpPr>
            <p:spPr>
              <a:xfrm>
                <a:off x="2946000" y="4286631"/>
                <a:ext cx="21005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Critical Region </a:t>
                </a:r>
                <a:r>
                  <a:rPr lang="en-US" dirty="0" err="1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Inv</a:t>
                </a:r>
                <a:r>
                  <a:rPr lang="en-US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 #</a:t>
                </a:r>
                <a:endParaRPr 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4" name="Flecha derecha 13"/>
            <p:cNvSpPr/>
            <p:nvPr/>
          </p:nvSpPr>
          <p:spPr>
            <a:xfrm>
              <a:off x="3398790" y="2616816"/>
              <a:ext cx="2115000" cy="1170000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REQUEST (</a:t>
              </a:r>
              <a:r>
                <a:rPr lang="en-US" dirty="0" err="1" smtClean="0">
                  <a:solidFill>
                    <a:sysClr val="windowText" lastClr="000000"/>
                  </a:solidFill>
                </a:rPr>
                <a:t>j,m</a:t>
              </a:r>
              <a:r>
                <a:rPr lang="en-US" dirty="0" smtClean="0">
                  <a:solidFill>
                    <a:sysClr val="windowText" lastClr="000000"/>
                  </a:solidFill>
                </a:rPr>
                <a:t>)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5" y="1982575"/>
            <a:ext cx="1829556" cy="1651173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32704"/>
              </p:ext>
            </p:extLst>
          </p:nvPr>
        </p:nvGraphicFramePr>
        <p:xfrm>
          <a:off x="2450081" y="1601867"/>
          <a:ext cx="563214" cy="2144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214"/>
              </a:tblGrid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RN</a:t>
                      </a:r>
                      <a:endParaRPr lang="en-US" sz="1200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</a:tbl>
          </a:graphicData>
        </a:graphic>
      </p:graphicFrame>
      <p:grpSp>
        <p:nvGrpSpPr>
          <p:cNvPr id="2" name="Grupo 1"/>
          <p:cNvGrpSpPr/>
          <p:nvPr/>
        </p:nvGrpSpPr>
        <p:grpSpPr>
          <a:xfrm>
            <a:off x="9550975" y="1068005"/>
            <a:ext cx="1276285" cy="3908795"/>
            <a:chOff x="9550975" y="1068005"/>
            <a:chExt cx="1276285" cy="3908795"/>
          </a:xfrm>
        </p:grpSpPr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1000" y="1068005"/>
              <a:ext cx="1266260" cy="1004565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0975" y="2329211"/>
              <a:ext cx="1266260" cy="1004565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1000" y="3972235"/>
              <a:ext cx="1266260" cy="1004565"/>
            </a:xfrm>
            <a:prstGeom prst="rect">
              <a:avLst/>
            </a:prstGeom>
          </p:spPr>
        </p:pic>
        <p:sp>
          <p:nvSpPr>
            <p:cNvPr id="21" name="CuadroTexto 20"/>
            <p:cNvSpPr txBox="1"/>
            <p:nvPr/>
          </p:nvSpPr>
          <p:spPr>
            <a:xfrm>
              <a:off x="9917221" y="3274228"/>
              <a:ext cx="6068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smtClean="0"/>
                <a:t>…</a:t>
              </a:r>
              <a:endParaRPr lang="en-US" sz="3200" b="1" dirty="0"/>
            </a:p>
          </p:txBody>
        </p:sp>
      </p:grpSp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054501"/>
              </p:ext>
            </p:extLst>
          </p:nvPr>
        </p:nvGraphicFramePr>
        <p:xfrm>
          <a:off x="7082008" y="4329000"/>
          <a:ext cx="600516" cy="22174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0516"/>
              </a:tblGrid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LN</a:t>
                      </a:r>
                      <a:endParaRPr lang="en-US" sz="1200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12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</a:tbl>
          </a:graphicData>
        </a:graphic>
      </p:graphicFrame>
      <p:grpSp>
        <p:nvGrpSpPr>
          <p:cNvPr id="34" name="Grupo 33"/>
          <p:cNvGrpSpPr/>
          <p:nvPr/>
        </p:nvGrpSpPr>
        <p:grpSpPr>
          <a:xfrm>
            <a:off x="4228347" y="4413242"/>
            <a:ext cx="2810599" cy="1637373"/>
            <a:chOff x="4612902" y="4234207"/>
            <a:chExt cx="2810599" cy="1637373"/>
          </a:xfrm>
        </p:grpSpPr>
        <p:grpSp>
          <p:nvGrpSpPr>
            <p:cNvPr id="22" name="Grupo 21"/>
            <p:cNvGrpSpPr/>
            <p:nvPr/>
          </p:nvGrpSpPr>
          <p:grpSpPr>
            <a:xfrm>
              <a:off x="4701000" y="4234207"/>
              <a:ext cx="2722501" cy="1637373"/>
              <a:chOff x="2271000" y="3072743"/>
              <a:chExt cx="2722501" cy="1637373"/>
            </a:xfrm>
          </p:grpSpPr>
          <p:grpSp>
            <p:nvGrpSpPr>
              <p:cNvPr id="23" name="Grupo 22"/>
              <p:cNvGrpSpPr/>
              <p:nvPr/>
            </p:nvGrpSpPr>
            <p:grpSpPr>
              <a:xfrm>
                <a:off x="2271000" y="3169598"/>
                <a:ext cx="2722501" cy="1540518"/>
                <a:chOff x="1153567" y="2922700"/>
                <a:chExt cx="3195000" cy="1807881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1153567" y="2922700"/>
                  <a:ext cx="3195000" cy="1807881"/>
                </a:xfrm>
                <a:prstGeom prst="rect">
                  <a:avLst/>
                </a:prstGeom>
                <a:gradFill flip="none" rotWithShape="1">
                  <a:gsLst>
                    <a:gs pos="28000">
                      <a:srgbClr val="FFFF00"/>
                    </a:gs>
                    <a:gs pos="0">
                      <a:srgbClr val="FFC000"/>
                    </a:gs>
                    <a:gs pos="91000">
                      <a:srgbClr val="996633"/>
                    </a:gs>
                    <a:gs pos="47000">
                      <a:srgbClr val="FFC000"/>
                    </a:gs>
                  </a:gsLst>
                  <a:lin ang="27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7" name="Conector recto 26"/>
                <p:cNvCxnSpPr/>
                <p:nvPr/>
              </p:nvCxnSpPr>
              <p:spPr>
                <a:xfrm>
                  <a:off x="1153567" y="2922700"/>
                  <a:ext cx="1529999" cy="10886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/>
                <p:cNvCxnSpPr/>
                <p:nvPr/>
              </p:nvCxnSpPr>
              <p:spPr>
                <a:xfrm flipH="1">
                  <a:off x="2683566" y="2936958"/>
                  <a:ext cx="1665001" cy="10743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CuadroTexto 23"/>
              <p:cNvSpPr txBox="1"/>
              <p:nvPr/>
            </p:nvSpPr>
            <p:spPr>
              <a:xfrm>
                <a:off x="2528076" y="3072743"/>
                <a:ext cx="21570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PRIVILEGE (Q,LN)</a:t>
                </a:r>
                <a:endParaRPr lang="en-US" sz="2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062" y="5071279"/>
              <a:ext cx="1249478" cy="795501"/>
            </a:xfrm>
            <a:prstGeom prst="rect">
              <a:avLst/>
            </a:prstGeom>
          </p:spPr>
        </p:pic>
        <p:sp>
          <p:nvSpPr>
            <p:cNvPr id="32" name="CuadroTexto 31"/>
            <p:cNvSpPr txBox="1"/>
            <p:nvPr/>
          </p:nvSpPr>
          <p:spPr>
            <a:xfrm>
              <a:off x="4612902" y="4785913"/>
              <a:ext cx="47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Q: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CuadroTexto 36"/>
          <p:cNvSpPr txBox="1"/>
          <p:nvPr/>
        </p:nvSpPr>
        <p:spPr>
          <a:xfrm>
            <a:off x="609355" y="1541268"/>
            <a:ext cx="19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NODE 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2773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NEW </a:t>
            </a:r>
            <a:r>
              <a:rPr lang="en-US" sz="5400" dirty="0" smtClean="0"/>
              <a:t>ALGORITHM (A)</a:t>
            </a:r>
            <a:endParaRPr lang="en-US" sz="5400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55" y="1982575"/>
            <a:ext cx="1829556" cy="1651173"/>
          </a:xfrm>
          <a:prstGeom prst="rect">
            <a:avLst/>
          </a:prstGeom>
        </p:spPr>
      </p:pic>
      <p:graphicFrame>
        <p:nvGraphicFramePr>
          <p:cNvPr id="16" name="Tab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38990"/>
              </p:ext>
            </p:extLst>
          </p:nvPr>
        </p:nvGraphicFramePr>
        <p:xfrm>
          <a:off x="2450081" y="1601867"/>
          <a:ext cx="563214" cy="21449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214"/>
              </a:tblGrid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RN</a:t>
                      </a:r>
                      <a:endParaRPr lang="en-US" sz="1200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</a:tbl>
          </a:graphicData>
        </a:graphic>
      </p:graphicFrame>
      <p:graphicFrame>
        <p:nvGraphicFramePr>
          <p:cNvPr id="30" name="Tabl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244244"/>
              </p:ext>
            </p:extLst>
          </p:nvPr>
        </p:nvGraphicFramePr>
        <p:xfrm>
          <a:off x="3996662" y="4387649"/>
          <a:ext cx="600516" cy="22174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0516"/>
              </a:tblGrid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LN</a:t>
                      </a:r>
                      <a:endParaRPr lang="en-US" sz="1200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  <a:tr h="27717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0</a:t>
                      </a:r>
                      <a:endParaRPr lang="en-US" sz="1200" b="1" dirty="0"/>
                    </a:p>
                  </a:txBody>
                  <a:tcPr marL="61468" marR="61468" marT="30734" marB="30734"/>
                </a:tc>
              </a:tr>
            </a:tbl>
          </a:graphicData>
        </a:graphic>
      </p:graphicFrame>
      <p:grpSp>
        <p:nvGrpSpPr>
          <p:cNvPr id="34" name="Grupo 33"/>
          <p:cNvGrpSpPr/>
          <p:nvPr/>
        </p:nvGrpSpPr>
        <p:grpSpPr>
          <a:xfrm>
            <a:off x="1143001" y="4561932"/>
            <a:ext cx="2810599" cy="1547332"/>
            <a:chOff x="4612902" y="4324248"/>
            <a:chExt cx="2810599" cy="1547332"/>
          </a:xfrm>
        </p:grpSpPr>
        <p:grpSp>
          <p:nvGrpSpPr>
            <p:cNvPr id="22" name="Grupo 21"/>
            <p:cNvGrpSpPr/>
            <p:nvPr/>
          </p:nvGrpSpPr>
          <p:grpSpPr>
            <a:xfrm>
              <a:off x="4701000" y="4324248"/>
              <a:ext cx="2722501" cy="1547332"/>
              <a:chOff x="2271000" y="3162784"/>
              <a:chExt cx="2722501" cy="1547332"/>
            </a:xfrm>
          </p:grpSpPr>
          <p:grpSp>
            <p:nvGrpSpPr>
              <p:cNvPr id="23" name="Grupo 22"/>
              <p:cNvGrpSpPr/>
              <p:nvPr/>
            </p:nvGrpSpPr>
            <p:grpSpPr>
              <a:xfrm>
                <a:off x="2271000" y="3169598"/>
                <a:ext cx="2722501" cy="1540518"/>
                <a:chOff x="1153567" y="2922700"/>
                <a:chExt cx="3195000" cy="1807881"/>
              </a:xfrm>
            </p:grpSpPr>
            <p:sp>
              <p:nvSpPr>
                <p:cNvPr id="26" name="Rectángulo 25"/>
                <p:cNvSpPr/>
                <p:nvPr/>
              </p:nvSpPr>
              <p:spPr>
                <a:xfrm>
                  <a:off x="1153567" y="2922700"/>
                  <a:ext cx="3195000" cy="1807881"/>
                </a:xfrm>
                <a:prstGeom prst="rect">
                  <a:avLst/>
                </a:prstGeom>
                <a:gradFill flip="none" rotWithShape="1">
                  <a:gsLst>
                    <a:gs pos="28000">
                      <a:srgbClr val="FFFF00"/>
                    </a:gs>
                    <a:gs pos="0">
                      <a:srgbClr val="FFC000"/>
                    </a:gs>
                    <a:gs pos="91000">
                      <a:srgbClr val="996633"/>
                    </a:gs>
                    <a:gs pos="47000">
                      <a:srgbClr val="FFC000"/>
                    </a:gs>
                  </a:gsLst>
                  <a:lin ang="27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27" name="Conector recto 26"/>
                <p:cNvCxnSpPr/>
                <p:nvPr/>
              </p:nvCxnSpPr>
              <p:spPr>
                <a:xfrm>
                  <a:off x="1153567" y="2922700"/>
                  <a:ext cx="1529999" cy="10886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ector recto 27"/>
                <p:cNvCxnSpPr/>
                <p:nvPr/>
              </p:nvCxnSpPr>
              <p:spPr>
                <a:xfrm flipH="1">
                  <a:off x="2683566" y="2936958"/>
                  <a:ext cx="1665001" cy="10743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CuadroTexto 23"/>
              <p:cNvSpPr txBox="1"/>
              <p:nvPr/>
            </p:nvSpPr>
            <p:spPr>
              <a:xfrm>
                <a:off x="2605732" y="3162784"/>
                <a:ext cx="1937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PRIVILEGE</a:t>
                </a:r>
                <a:endParaRPr lang="en-US" sz="24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2" name="CuadroTexto 31"/>
            <p:cNvSpPr txBox="1"/>
            <p:nvPr/>
          </p:nvSpPr>
          <p:spPr>
            <a:xfrm>
              <a:off x="4612902" y="4785913"/>
              <a:ext cx="47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Q: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Flecha derecha 35"/>
          <p:cNvSpPr/>
          <p:nvPr/>
        </p:nvSpPr>
        <p:spPr>
          <a:xfrm rot="4294499" flipH="1">
            <a:off x="1562029" y="3730381"/>
            <a:ext cx="938458" cy="668511"/>
          </a:xfrm>
          <a:prstGeom prst="rightArrow">
            <a:avLst>
              <a:gd name="adj1" fmla="val 50000"/>
              <a:gd name="adj2" fmla="val 5458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CuadroTexto 36"/>
          <p:cNvSpPr txBox="1"/>
          <p:nvPr/>
        </p:nvSpPr>
        <p:spPr>
          <a:xfrm>
            <a:off x="609355" y="1541268"/>
            <a:ext cx="19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NODE 1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40" name="Imagen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958" y="1541268"/>
            <a:ext cx="1266260" cy="100456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2547354" y="2160184"/>
            <a:ext cx="393715" cy="21330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1" name="Flecha derecha 40"/>
          <p:cNvSpPr/>
          <p:nvPr/>
        </p:nvSpPr>
        <p:spPr>
          <a:xfrm flipH="1">
            <a:off x="3154458" y="2646615"/>
            <a:ext cx="1442719" cy="751866"/>
          </a:xfrm>
          <a:prstGeom prst="rightArrow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REQ(2,0)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grpSp>
        <p:nvGrpSpPr>
          <p:cNvPr id="4" name="Grupo 3"/>
          <p:cNvGrpSpPr/>
          <p:nvPr/>
        </p:nvGrpSpPr>
        <p:grpSpPr>
          <a:xfrm>
            <a:off x="7697040" y="1658933"/>
            <a:ext cx="1420901" cy="1394731"/>
            <a:chOff x="7697040" y="1713091"/>
            <a:chExt cx="1420901" cy="1394731"/>
          </a:xfrm>
        </p:grpSpPr>
        <p:sp>
          <p:nvSpPr>
            <p:cNvPr id="39" name="Flecha derecha 38"/>
            <p:cNvSpPr/>
            <p:nvPr/>
          </p:nvSpPr>
          <p:spPr>
            <a:xfrm flipH="1">
              <a:off x="7697040" y="1713091"/>
              <a:ext cx="1413959" cy="796798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ysClr val="windowText" lastClr="000000"/>
                  </a:solidFill>
                </a:rPr>
                <a:t>REQ(2,0)</a:t>
              </a:r>
              <a:endParaRPr lang="en-US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7902941" y="2276825"/>
              <a:ext cx="1215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To all nodes</a:t>
              </a:r>
              <a:endParaRPr lang="en-US" sz="2400" dirty="0"/>
            </a:p>
          </p:txBody>
        </p:sp>
      </p:grpSp>
      <p:sp>
        <p:nvSpPr>
          <p:cNvPr id="42" name="CuadroTexto 41"/>
          <p:cNvSpPr txBox="1"/>
          <p:nvPr/>
        </p:nvSpPr>
        <p:spPr>
          <a:xfrm>
            <a:off x="3125990" y="2108897"/>
            <a:ext cx="22851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MAX{RN[2]=0,0+1}</a:t>
            </a:r>
            <a:endParaRPr lang="en-US" sz="2000" dirty="0"/>
          </a:p>
        </p:txBody>
      </p:sp>
      <p:sp>
        <p:nvSpPr>
          <p:cNvPr id="43" name="CuadroTexto 42"/>
          <p:cNvSpPr txBox="1"/>
          <p:nvPr/>
        </p:nvSpPr>
        <p:spPr>
          <a:xfrm>
            <a:off x="2475258" y="3883520"/>
            <a:ext cx="2180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Node 1 FINISHED!</a:t>
            </a:r>
            <a:endParaRPr lang="en-US" sz="2000" dirty="0"/>
          </a:p>
        </p:txBody>
      </p:sp>
      <p:sp>
        <p:nvSpPr>
          <p:cNvPr id="45" name="CuadroTexto 44"/>
          <p:cNvSpPr txBox="1"/>
          <p:nvPr/>
        </p:nvSpPr>
        <p:spPr>
          <a:xfrm>
            <a:off x="4577659" y="4632443"/>
            <a:ext cx="164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LN[1]= RN[1]</a:t>
            </a:r>
            <a:endParaRPr lang="en-US" sz="2000" dirty="0"/>
          </a:p>
        </p:txBody>
      </p:sp>
      <p:sp>
        <p:nvSpPr>
          <p:cNvPr id="46" name="Rectángulo 45"/>
          <p:cNvSpPr/>
          <p:nvPr/>
        </p:nvSpPr>
        <p:spPr>
          <a:xfrm>
            <a:off x="4116000" y="4700697"/>
            <a:ext cx="393715" cy="21330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bg1"/>
                </a:solidFill>
              </a:rPr>
              <a:t>1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47" name="CuadroTexto 46"/>
          <p:cNvSpPr txBox="1"/>
          <p:nvPr/>
        </p:nvSpPr>
        <p:spPr>
          <a:xfrm>
            <a:off x="4866645" y="5069762"/>
            <a:ext cx="40754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for</a:t>
            </a:r>
            <a:r>
              <a:rPr lang="en-US" sz="2400" dirty="0" smtClean="0"/>
              <a:t> all nodes: </a:t>
            </a:r>
          </a:p>
          <a:p>
            <a:pPr algn="ctr"/>
            <a:r>
              <a:rPr lang="en-US" sz="2400" dirty="0" smtClean="0"/>
              <a:t>RN[</a:t>
            </a:r>
            <a:r>
              <a:rPr lang="en-US" sz="2400" dirty="0" err="1" smtClean="0"/>
              <a:t>i</a:t>
            </a:r>
            <a:r>
              <a:rPr lang="en-US" sz="2400" dirty="0" smtClean="0"/>
              <a:t>] == LN[</a:t>
            </a:r>
            <a:r>
              <a:rPr lang="en-US" sz="2400" dirty="0" err="1" smtClean="0"/>
              <a:t>i</a:t>
            </a:r>
            <a:r>
              <a:rPr lang="en-US" sz="2400" dirty="0" smtClean="0"/>
              <a:t>] +1 &amp;&amp; !in Q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ctr"/>
            <a:endParaRPr lang="en-US" sz="2400" dirty="0"/>
          </a:p>
        </p:txBody>
      </p:sp>
      <p:grpSp>
        <p:nvGrpSpPr>
          <p:cNvPr id="19" name="Grupo 18"/>
          <p:cNvGrpSpPr/>
          <p:nvPr/>
        </p:nvGrpSpPr>
        <p:grpSpPr>
          <a:xfrm>
            <a:off x="1921314" y="5129097"/>
            <a:ext cx="478784" cy="980167"/>
            <a:chOff x="1499248" y="5117233"/>
            <a:chExt cx="478784" cy="980167"/>
          </a:xfrm>
        </p:grpSpPr>
        <p:pic>
          <p:nvPicPr>
            <p:cNvPr id="48" name="Imagen 47"/>
            <p:cNvPicPr>
              <a:picLocks noChangeAspect="1"/>
            </p:cNvPicPr>
            <p:nvPr/>
          </p:nvPicPr>
          <p:blipFill rotWithShape="1"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955"/>
            <a:stretch/>
          </p:blipFill>
          <p:spPr>
            <a:xfrm>
              <a:off x="1527792" y="5301899"/>
              <a:ext cx="187985" cy="795501"/>
            </a:xfrm>
            <a:prstGeom prst="rect">
              <a:avLst/>
            </a:prstGeom>
          </p:spPr>
        </p:pic>
        <p:sp>
          <p:nvSpPr>
            <p:cNvPr id="49" name="CuadroTexto 48"/>
            <p:cNvSpPr txBox="1"/>
            <p:nvPr/>
          </p:nvSpPr>
          <p:spPr>
            <a:xfrm>
              <a:off x="1499248" y="5117233"/>
              <a:ext cx="47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2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0" name="CuadroTexto 49"/>
          <p:cNvSpPr txBox="1"/>
          <p:nvPr/>
        </p:nvSpPr>
        <p:spPr>
          <a:xfrm>
            <a:off x="1417027" y="6163547"/>
            <a:ext cx="1253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Append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CuadroTexto 50"/>
          <p:cNvSpPr txBox="1"/>
          <p:nvPr/>
        </p:nvSpPr>
        <p:spPr>
          <a:xfrm>
            <a:off x="665100" y="3892962"/>
            <a:ext cx="3935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Send </a:t>
            </a:r>
            <a:r>
              <a:rPr lang="en-US" sz="2800" dirty="0" smtClean="0"/>
              <a:t>PRIV(</a:t>
            </a:r>
            <a:r>
              <a:rPr lang="en-US" sz="2800" dirty="0" smtClean="0"/>
              <a:t>TAIL Q, LN):</a:t>
            </a:r>
            <a:endParaRPr lang="en-US" sz="2800" dirty="0"/>
          </a:p>
        </p:txBody>
      </p:sp>
      <p:sp>
        <p:nvSpPr>
          <p:cNvPr id="52" name="CuadroTexto 51"/>
          <p:cNvSpPr txBox="1"/>
          <p:nvPr/>
        </p:nvSpPr>
        <p:spPr>
          <a:xfrm>
            <a:off x="8942050" y="1096888"/>
            <a:ext cx="19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NODE 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2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Flecha abajo 24"/>
          <p:cNvSpPr/>
          <p:nvPr/>
        </p:nvSpPr>
        <p:spPr>
          <a:xfrm flipV="1">
            <a:off x="9587751" y="2562393"/>
            <a:ext cx="630000" cy="371606"/>
          </a:xfrm>
          <a:prstGeom prst="down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9755142" y="5978881"/>
            <a:ext cx="925218" cy="369332"/>
          </a:xfrm>
          <a:prstGeom prst="rect">
            <a:avLst/>
          </a:prstGeom>
          <a:solidFill>
            <a:srgbClr val="A50021"/>
          </a:solidFill>
          <a:ln w="1905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58256 -0.23171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28" y="-11597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57943 -0.2416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1" y="-1208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07407E-6 L 0.58177 -0.24051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89" y="-12037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2" grpId="0" animBg="1"/>
      <p:bldP spid="41" grpId="0" animBg="1"/>
      <p:bldP spid="41" grpId="1" animBg="1"/>
      <p:bldP spid="42" grpId="0"/>
      <p:bldP spid="42" grpId="1"/>
      <p:bldP spid="43" grpId="0"/>
      <p:bldP spid="43" grpId="1"/>
      <p:bldP spid="45" grpId="0"/>
      <p:bldP spid="45" grpId="1"/>
      <p:bldP spid="46" grpId="0" animBg="1"/>
      <p:bldP spid="46" grpId="1" animBg="1"/>
      <p:bldP spid="47" grpId="0"/>
      <p:bldP spid="47" grpId="1"/>
      <p:bldP spid="50" grpId="0"/>
      <p:bldP spid="50" grpId="1"/>
      <p:bldP spid="51" grpId="0"/>
      <p:bldP spid="51" grpId="1"/>
      <p:bldP spid="25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NEW </a:t>
            </a:r>
            <a:r>
              <a:rPr lang="en-US" sz="5400" dirty="0" smtClean="0"/>
              <a:t>ALGORITHM (A)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1836" y="1629000"/>
            <a:ext cx="9905999" cy="4950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Starvation Free</a:t>
            </a:r>
          </a:p>
          <a:p>
            <a:r>
              <a:rPr lang="en-US" sz="2800" dirty="0" err="1" smtClean="0"/>
              <a:t>DeadLock</a:t>
            </a:r>
            <a:r>
              <a:rPr lang="en-US" sz="2800" dirty="0" smtClean="0"/>
              <a:t> Free</a:t>
            </a:r>
          </a:p>
          <a:p>
            <a:r>
              <a:rPr lang="en-US" sz="2800" dirty="0"/>
              <a:t>N </a:t>
            </a:r>
            <a:r>
              <a:rPr lang="en-US" sz="2800" dirty="0" err="1" smtClean="0"/>
              <a:t>msg</a:t>
            </a:r>
            <a:r>
              <a:rPr lang="en-US" sz="2800" dirty="0" smtClean="0"/>
              <a:t> exchanges per </a:t>
            </a:r>
            <a:r>
              <a:rPr lang="en-US" sz="2800" dirty="0" err="1" smtClean="0"/>
              <a:t>mutex</a:t>
            </a:r>
            <a:r>
              <a:rPr lang="en-US" sz="2800" dirty="0" smtClean="0"/>
              <a:t>: N-1 REQ and </a:t>
            </a:r>
            <a:r>
              <a:rPr lang="en-US" sz="2800" dirty="0"/>
              <a:t>1 </a:t>
            </a:r>
            <a:r>
              <a:rPr lang="en-US" sz="2800" dirty="0" smtClean="0"/>
              <a:t>PRIV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Issues: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Unbounded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/>
              <a:t>A node retains the privilege if none else is requesting</a:t>
            </a:r>
            <a:endParaRPr lang="en-U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2856000" y="20725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://csunplugged.org/wp-content/uploads/2015/03/deadlock.jpg12864887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00" y="3405007"/>
            <a:ext cx="2576760" cy="1478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3.amazonaws.com/lowres.cartoonstock.com/medical-death-die-dies-skeleton-waiting_room-lcan145_low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1846" y="914588"/>
            <a:ext cx="2025951" cy="227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2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MODIFIED </a:t>
            </a:r>
            <a:r>
              <a:rPr lang="en-US" sz="5400" dirty="0" smtClean="0"/>
              <a:t>ALGORITHM (B)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1836" y="1629000"/>
            <a:ext cx="9905999" cy="436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How to bound sequence numbers?  </a:t>
            </a:r>
          </a:p>
          <a:p>
            <a:pPr marL="0" indent="0" algn="ctr">
              <a:buNone/>
            </a:pPr>
            <a:r>
              <a:rPr lang="en-US" sz="2800" dirty="0" smtClean="0"/>
              <a:t>With RN[</a:t>
            </a:r>
            <a:r>
              <a:rPr lang="en-US" sz="2800" dirty="0" err="1" smtClean="0"/>
              <a:t>i</a:t>
            </a:r>
            <a:r>
              <a:rPr lang="en-US" sz="2800" dirty="0" smtClean="0"/>
              <a:t>] + 1 mod L , L ≥2</a:t>
            </a:r>
          </a:p>
          <a:p>
            <a:r>
              <a:rPr lang="en-US" sz="2800" dirty="0" smtClean="0"/>
              <a:t> But problem with delay in </a:t>
            </a:r>
            <a:r>
              <a:rPr lang="en-US" sz="2800" dirty="0" err="1" smtClean="0"/>
              <a:t>comms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Solution: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274" y="4394708"/>
            <a:ext cx="1829556" cy="1651173"/>
          </a:xfrm>
          <a:prstGeom prst="rect">
            <a:avLst/>
          </a:prstGeom>
        </p:spPr>
      </p:pic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23338"/>
              </p:ext>
            </p:extLst>
          </p:nvPr>
        </p:nvGraphicFramePr>
        <p:xfrm>
          <a:off x="4116000" y="4190606"/>
          <a:ext cx="563214" cy="18576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3214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RN</a:t>
                      </a:r>
                      <a:endParaRPr lang="en-US" sz="1200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4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…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20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  <a:tr h="26811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15</a:t>
                      </a:r>
                      <a:endParaRPr lang="en-US" sz="1200" b="1" dirty="0"/>
                    </a:p>
                  </a:txBody>
                  <a:tcPr marL="66110" marR="66110" marT="33055" marB="33055"/>
                </a:tc>
              </a:tr>
            </a:tbl>
          </a:graphicData>
        </a:graphic>
      </p:graphicFrame>
      <p:grpSp>
        <p:nvGrpSpPr>
          <p:cNvPr id="8" name="Grupo 7"/>
          <p:cNvGrpSpPr/>
          <p:nvPr/>
        </p:nvGrpSpPr>
        <p:grpSpPr>
          <a:xfrm>
            <a:off x="1143001" y="4939366"/>
            <a:ext cx="1089737" cy="765001"/>
            <a:chOff x="4701000" y="4234207"/>
            <a:chExt cx="2722501" cy="1637376"/>
          </a:xfrm>
        </p:grpSpPr>
        <p:grpSp>
          <p:nvGrpSpPr>
            <p:cNvPr id="9" name="Grupo 8"/>
            <p:cNvGrpSpPr/>
            <p:nvPr/>
          </p:nvGrpSpPr>
          <p:grpSpPr>
            <a:xfrm>
              <a:off x="4701000" y="4234207"/>
              <a:ext cx="2722501" cy="1637376"/>
              <a:chOff x="2271000" y="3072743"/>
              <a:chExt cx="2722501" cy="1637376"/>
            </a:xfrm>
          </p:grpSpPr>
          <p:grpSp>
            <p:nvGrpSpPr>
              <p:cNvPr id="12" name="Grupo 11"/>
              <p:cNvGrpSpPr/>
              <p:nvPr/>
            </p:nvGrpSpPr>
            <p:grpSpPr>
              <a:xfrm>
                <a:off x="2271000" y="3169597"/>
                <a:ext cx="2722501" cy="1540522"/>
                <a:chOff x="1153567" y="2922700"/>
                <a:chExt cx="3195000" cy="1807886"/>
              </a:xfrm>
            </p:grpSpPr>
            <p:sp>
              <p:nvSpPr>
                <p:cNvPr id="14" name="Rectángulo 13"/>
                <p:cNvSpPr/>
                <p:nvPr/>
              </p:nvSpPr>
              <p:spPr>
                <a:xfrm>
                  <a:off x="1153567" y="2922705"/>
                  <a:ext cx="3195000" cy="1807881"/>
                </a:xfrm>
                <a:prstGeom prst="rect">
                  <a:avLst/>
                </a:prstGeom>
                <a:gradFill flip="none" rotWithShape="1">
                  <a:gsLst>
                    <a:gs pos="28000">
                      <a:srgbClr val="FFFF00"/>
                    </a:gs>
                    <a:gs pos="0">
                      <a:srgbClr val="FFC000"/>
                    </a:gs>
                    <a:gs pos="91000">
                      <a:srgbClr val="996633"/>
                    </a:gs>
                    <a:gs pos="47000">
                      <a:srgbClr val="FFC000"/>
                    </a:gs>
                  </a:gsLst>
                  <a:lin ang="2700000" scaled="1"/>
                  <a:tileRect/>
                </a:gra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  <p:cxnSp>
              <p:nvCxnSpPr>
                <p:cNvPr id="15" name="Conector recto 14"/>
                <p:cNvCxnSpPr/>
                <p:nvPr/>
              </p:nvCxnSpPr>
              <p:spPr>
                <a:xfrm>
                  <a:off x="1153567" y="2922700"/>
                  <a:ext cx="1529999" cy="10886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Conector recto 15"/>
                <p:cNvCxnSpPr/>
                <p:nvPr/>
              </p:nvCxnSpPr>
              <p:spPr>
                <a:xfrm flipH="1">
                  <a:off x="2683566" y="2936958"/>
                  <a:ext cx="1665001" cy="1074349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CuadroTexto 12"/>
              <p:cNvSpPr txBox="1"/>
              <p:nvPr/>
            </p:nvSpPr>
            <p:spPr>
              <a:xfrm>
                <a:off x="2528076" y="3072743"/>
                <a:ext cx="2157051" cy="856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rPr>
                  <a:t>PRIVILEGE (Q,LN)</a:t>
                </a:r>
                <a:endParaRPr lang="en-US" sz="10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</p:grpSp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4063" y="5258674"/>
              <a:ext cx="955139" cy="608106"/>
            </a:xfrm>
            <a:prstGeom prst="rect">
              <a:avLst/>
            </a:prstGeom>
          </p:spPr>
        </p:pic>
        <p:sp>
          <p:nvSpPr>
            <p:cNvPr id="11" name="CuadroTexto 10"/>
            <p:cNvSpPr txBox="1"/>
            <p:nvPr/>
          </p:nvSpPr>
          <p:spPr>
            <a:xfrm>
              <a:off x="4735144" y="4516505"/>
              <a:ext cx="478784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Q: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CuadroTexto 16"/>
          <p:cNvSpPr txBox="1"/>
          <p:nvPr/>
        </p:nvSpPr>
        <p:spPr>
          <a:xfrm>
            <a:off x="2275274" y="3953401"/>
            <a:ext cx="193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n>
                  <a:solidFill>
                    <a:schemeClr val="tx1"/>
                  </a:solidFill>
                </a:ln>
              </a:rPr>
              <a:t>NODE  </a:t>
            </a:r>
            <a:r>
              <a:rPr lang="en-US" dirty="0" smtClean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smtClean="0">
                <a:ln>
                  <a:solidFill>
                    <a:schemeClr val="tx1"/>
                  </a:solidFill>
                </a:ln>
              </a:rPr>
              <a:t> </a:t>
            </a:r>
            <a:endParaRPr lang="en-US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2076229" y="5094579"/>
            <a:ext cx="116060" cy="580300"/>
            <a:chOff x="6519940" y="4322733"/>
            <a:chExt cx="116060" cy="580300"/>
          </a:xfrm>
        </p:grpSpPr>
        <p:sp>
          <p:nvSpPr>
            <p:cNvPr id="2" name="Rectángulo 1"/>
            <p:cNvSpPr/>
            <p:nvPr/>
          </p:nvSpPr>
          <p:spPr>
            <a:xfrm>
              <a:off x="6519940" y="4322733"/>
              <a:ext cx="116060" cy="1160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ángulo 17"/>
            <p:cNvSpPr/>
            <p:nvPr/>
          </p:nvSpPr>
          <p:spPr>
            <a:xfrm>
              <a:off x="6519940" y="4438793"/>
              <a:ext cx="116060" cy="116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ángulo 18"/>
            <p:cNvSpPr/>
            <p:nvPr/>
          </p:nvSpPr>
          <p:spPr>
            <a:xfrm>
              <a:off x="6519940" y="4554853"/>
              <a:ext cx="116060" cy="116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ángulo 19"/>
            <p:cNvSpPr/>
            <p:nvPr/>
          </p:nvSpPr>
          <p:spPr>
            <a:xfrm>
              <a:off x="6519940" y="4677578"/>
              <a:ext cx="116060" cy="116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ángulo 20"/>
            <p:cNvSpPr/>
            <p:nvPr/>
          </p:nvSpPr>
          <p:spPr>
            <a:xfrm>
              <a:off x="6519940" y="4786973"/>
              <a:ext cx="116060" cy="1160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7550498" y="3823590"/>
            <a:ext cx="2393548" cy="2541978"/>
            <a:chOff x="8076000" y="3811500"/>
            <a:chExt cx="2393548" cy="2541978"/>
          </a:xfrm>
        </p:grpSpPr>
        <p:grpSp>
          <p:nvGrpSpPr>
            <p:cNvPr id="23" name="Grupo 22"/>
            <p:cNvGrpSpPr/>
            <p:nvPr/>
          </p:nvGrpSpPr>
          <p:grpSpPr>
            <a:xfrm>
              <a:off x="9651000" y="3811500"/>
              <a:ext cx="818548" cy="2506914"/>
              <a:chOff x="9550975" y="1068005"/>
              <a:chExt cx="1276285" cy="3908795"/>
            </a:xfrm>
          </p:grpSpPr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1000" y="1068005"/>
                <a:ext cx="1266260" cy="1004565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0975" y="2329211"/>
                <a:ext cx="1266260" cy="1004565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61000" y="3972235"/>
                <a:ext cx="1266260" cy="1004565"/>
              </a:xfrm>
              <a:prstGeom prst="rect">
                <a:avLst/>
              </a:prstGeom>
            </p:spPr>
          </p:pic>
          <p:sp>
            <p:nvSpPr>
              <p:cNvPr id="27" name="CuadroTexto 26"/>
              <p:cNvSpPr txBox="1"/>
              <p:nvPr/>
            </p:nvSpPr>
            <p:spPr>
              <a:xfrm>
                <a:off x="9734098" y="3068589"/>
                <a:ext cx="900013" cy="911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 smtClean="0"/>
                  <a:t>…</a:t>
                </a:r>
                <a:endParaRPr lang="en-US" sz="3200" b="1" dirty="0"/>
              </a:p>
            </p:txBody>
          </p:sp>
        </p:grpSp>
        <p:sp>
          <p:nvSpPr>
            <p:cNvPr id="28" name="Flecha derecha 27"/>
            <p:cNvSpPr/>
            <p:nvPr/>
          </p:nvSpPr>
          <p:spPr>
            <a:xfrm flipH="1">
              <a:off x="8076000" y="3811500"/>
              <a:ext cx="1299653" cy="71895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REPLY OK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lecha derecha 28"/>
            <p:cNvSpPr/>
            <p:nvPr/>
          </p:nvSpPr>
          <p:spPr>
            <a:xfrm flipH="1">
              <a:off x="8076000" y="4711780"/>
              <a:ext cx="1299653" cy="71895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REPLY OK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lecha derecha 29"/>
            <p:cNvSpPr/>
            <p:nvPr/>
          </p:nvSpPr>
          <p:spPr>
            <a:xfrm flipH="1">
              <a:off x="8076000" y="5634521"/>
              <a:ext cx="1299653" cy="718957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REPLY OK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Llamada rectangular redondeada 30"/>
          <p:cNvSpPr/>
          <p:nvPr/>
        </p:nvSpPr>
        <p:spPr>
          <a:xfrm>
            <a:off x="10212962" y="3760010"/>
            <a:ext cx="1868038" cy="1720733"/>
          </a:xfrm>
          <a:prstGeom prst="wedgeRoundRectCallout">
            <a:avLst>
              <a:gd name="adj1" fmla="val -58463"/>
              <a:gd name="adj2" fmla="val 72833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Received all K request messages of NODE </a:t>
            </a:r>
            <a:r>
              <a:rPr lang="en-US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5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1143001" y="594000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smtClean="0"/>
              <a:t>MODIFIED </a:t>
            </a:r>
            <a:r>
              <a:rPr lang="en-US" sz="5400" dirty="0" smtClean="0"/>
              <a:t>ALGORITHM (B)</a:t>
            </a:r>
            <a:endParaRPr lang="en-US" sz="5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1836" y="1629000"/>
            <a:ext cx="9905999" cy="4950000"/>
          </a:xfrm>
        </p:spPr>
        <p:txBody>
          <a:bodyPr>
            <a:no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Average: N + (N-1)/L </a:t>
            </a:r>
            <a:r>
              <a:rPr lang="en-US" sz="2800" dirty="0" err="1" smtClean="0"/>
              <a:t>msg</a:t>
            </a:r>
            <a:r>
              <a:rPr lang="en-US" sz="2800" dirty="0" smtClean="0"/>
              <a:t> exchanges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FASTER and with fewer messages than R&amp;A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But total number of information bits to be exchanged: LARGER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655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Azul cálido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941</TotalTime>
  <Words>390</Words>
  <Application>Microsoft Office PowerPoint</Application>
  <PresentationFormat>Panorámica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Tw Cen MT</vt:lpstr>
      <vt:lpstr>Wingdings</vt:lpstr>
      <vt:lpstr>Circuito</vt:lpstr>
      <vt:lpstr>A distributed mutual exclusion algorithm.</vt:lpstr>
      <vt:lpstr>MAIN PAPER CONTRIBUTION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distributed mutual exclusion algorithm.</dc:title>
  <dc:creator>TheCruzader</dc:creator>
  <cp:lastModifiedBy>TheCruzader</cp:lastModifiedBy>
  <cp:revision>35</cp:revision>
  <dcterms:created xsi:type="dcterms:W3CDTF">2016-01-26T01:07:03Z</dcterms:created>
  <dcterms:modified xsi:type="dcterms:W3CDTF">2016-01-29T02:16:33Z</dcterms:modified>
</cp:coreProperties>
</file>